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50"/>
  </p:normalViewPr>
  <p:slideViewPr>
    <p:cSldViewPr snapToGrid="0" snapToObjects="1">
      <p:cViewPr varScale="1">
        <p:scale>
          <a:sx n="35" d="100"/>
          <a:sy n="35" d="100"/>
        </p:scale>
        <p:origin x="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1" name="Shape 7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项目中定位</a:t>
            </a:r>
          </a:p>
          <a:p>
            <a:r>
              <a:t>系统本身定位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0" name="Shape 7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在网信行业，我们将互联网信息进行层级划分，分别为</a:t>
            </a:r>
          </a:p>
          <a:p>
            <a:r>
              <a:t>互联网数据：</a:t>
            </a:r>
          </a:p>
          <a:p>
            <a:r>
              <a:t>互联网监测：</a:t>
            </a:r>
          </a:p>
          <a:p>
            <a:r>
              <a:t>社会舆论：</a:t>
            </a:r>
          </a:p>
          <a:p>
            <a:r>
              <a:t>专题舆论：</a:t>
            </a:r>
          </a:p>
          <a:p>
            <a:r>
              <a:t>关注舆论：</a:t>
            </a:r>
          </a:p>
          <a:p>
            <a:r>
              <a:t>有害舆论：</a:t>
            </a:r>
          </a:p>
          <a:p>
            <a:r>
              <a:t>从多个层级与角度针对人和地进行分析。</a:t>
            </a:r>
          </a:p>
          <a:p>
            <a:r>
              <a:t>所谓的落地查人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Shape 2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2" name="Shape 2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三分技术，七分管理，十二分基础数据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387600" y="2692400"/>
            <a:ext cx="19621500" cy="3924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2387600" y="70485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228600" algn="ctr">
              <a:spcBef>
                <a:spcPts val="0"/>
              </a:spcBef>
              <a:buSzTx/>
              <a:buNone/>
              <a:defRPr sz="5600"/>
            </a:lvl2pPr>
            <a:lvl3pPr marL="0" indent="457200" algn="ctr">
              <a:spcBef>
                <a:spcPts val="0"/>
              </a:spcBef>
              <a:buSzTx/>
              <a:buNone/>
              <a:defRPr sz="5600"/>
            </a:lvl3pPr>
            <a:lvl4pPr marL="0" indent="685800" algn="ctr">
              <a:spcBef>
                <a:spcPts val="0"/>
              </a:spcBef>
              <a:buSzTx/>
              <a:buNone/>
              <a:defRPr sz="5600"/>
            </a:lvl4pPr>
            <a:lvl5pPr marL="0" indent="914400" algn="ctr">
              <a:spcBef>
                <a:spcPts val="0"/>
              </a:spcBef>
              <a:buSzTx/>
              <a:buNone/>
              <a:defRPr sz="5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1956983" y="13106399"/>
            <a:ext cx="461773" cy="431801"/>
          </a:xfrm>
          <a:prstGeom prst="rect">
            <a:avLst/>
          </a:prstGeom>
        </p:spPr>
        <p:txBody>
          <a:bodyPr anchor="b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6045200"/>
            <a:ext cx="196215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600">
                <a:solidFill>
                  <a:srgbClr val="45A7DE"/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8953500"/>
            <a:ext cx="19621500" cy="787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22192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4857985" y="912870"/>
            <a:ext cx="14630401" cy="7620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387600" y="8623300"/>
            <a:ext cx="19621500" cy="2400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2387600" y="111506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228600" algn="ctr">
              <a:spcBef>
                <a:spcPts val="0"/>
              </a:spcBef>
              <a:buSzTx/>
              <a:buNone/>
              <a:defRPr sz="5600"/>
            </a:lvl2pPr>
            <a:lvl3pPr marL="0" indent="457200" algn="ctr">
              <a:spcBef>
                <a:spcPts val="0"/>
              </a:spcBef>
              <a:buSzTx/>
              <a:buNone/>
              <a:defRPr sz="5600"/>
            </a:lvl3pPr>
            <a:lvl4pPr marL="0" indent="685800" algn="ctr">
              <a:spcBef>
                <a:spcPts val="0"/>
              </a:spcBef>
              <a:buSzTx/>
              <a:buNone/>
              <a:defRPr sz="5600"/>
            </a:lvl4pPr>
            <a:lvl5pPr marL="0" indent="914400" algn="ctr">
              <a:spcBef>
                <a:spcPts val="0"/>
              </a:spcBef>
              <a:buSzTx/>
              <a:buNone/>
              <a:defRPr sz="5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387600" y="4000500"/>
            <a:ext cx="19621500" cy="5715000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</a:lstStyle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5338226" y="1143000"/>
            <a:ext cx="8089901" cy="107865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711200" y="1981200"/>
            <a:ext cx="140462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711200" y="6731000"/>
            <a:ext cx="14046200" cy="5232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228600" algn="ctr">
              <a:spcBef>
                <a:spcPts val="0"/>
              </a:spcBef>
              <a:buSzTx/>
              <a:buNone/>
              <a:defRPr sz="5600"/>
            </a:lvl2pPr>
            <a:lvl3pPr marL="0" indent="457200" algn="ctr">
              <a:spcBef>
                <a:spcPts val="0"/>
              </a:spcBef>
              <a:buSzTx/>
              <a:buNone/>
              <a:defRPr sz="5600"/>
            </a:lvl3pPr>
            <a:lvl4pPr marL="0" indent="685800" algn="ctr">
              <a:spcBef>
                <a:spcPts val="0"/>
              </a:spcBef>
              <a:buSzTx/>
              <a:buNone/>
              <a:defRPr sz="5600"/>
            </a:lvl4pPr>
            <a:lvl5pPr marL="0" indent="914400" algn="ctr">
              <a:spcBef>
                <a:spcPts val="0"/>
              </a:spcBef>
              <a:buSzTx/>
              <a:buNone/>
              <a:defRPr sz="5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2387600" y="38989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271500" y="3898900"/>
            <a:ext cx="8724900" cy="803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2387600" y="3898900"/>
            <a:ext cx="10223500" cy="8039100"/>
          </a:xfrm>
          <a:prstGeom prst="rect">
            <a:avLst/>
          </a:prstGeom>
        </p:spPr>
        <p:txBody>
          <a:bodyPr/>
          <a:lstStyle>
            <a:lvl1pPr marL="673099" indent="-673099">
              <a:spcBef>
                <a:spcPts val="5300"/>
              </a:spcBef>
              <a:buSzPct val="50000"/>
              <a:buBlip>
                <a:blip r:embed="rId2"/>
              </a:buBlip>
              <a:defRPr sz="5000"/>
            </a:lvl1pPr>
            <a:lvl2pPr marL="13462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2pPr>
            <a:lvl3pPr marL="20193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3pPr>
            <a:lvl4pPr marL="26924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4pPr>
            <a:lvl5pPr marL="33655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 rot="21600000">
            <a:off x="16029108" y="861812"/>
            <a:ext cx="7810501" cy="58578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 rot="21600000">
            <a:off x="16073863" y="7236116"/>
            <a:ext cx="7762876" cy="582215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554411" y="859436"/>
            <a:ext cx="15062201" cy="12192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2387600" y="1790700"/>
            <a:ext cx="196215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6"/>
              </a:buBlip>
            </a:lvl2pPr>
            <a:lvl3pPr>
              <a:buBlip>
                <a:blip r:embed="rId16"/>
              </a:buBlip>
            </a:lvl3pPr>
            <a:lvl4pPr>
              <a:buBlip>
                <a:blip r:embed="rId16"/>
              </a:buBlip>
            </a:lvl4pPr>
            <a:lvl5pPr>
              <a:buBlip>
                <a:blip r:embed="rId16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387600" y="355600"/>
            <a:ext cx="19621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6983" y="13106400"/>
            <a:ext cx="461773" cy="431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86868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889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6400" b="0" i="0" u="none" strike="noStrike" cap="none" spc="0" baseline="0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778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6400" b="0" i="0" u="none" strike="noStrike" cap="none" spc="0" baseline="0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2667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6400" b="0" i="0" u="none" strike="noStrike" cap="none" spc="0" baseline="0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3556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6400" b="0" i="0" u="none" strike="noStrike" cap="none" spc="0" baseline="0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4445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6400" b="0" i="0" u="none" strike="noStrike" cap="none" spc="0" baseline="0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5334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6400" b="0" i="0" u="none" strike="noStrike" cap="none" spc="0" baseline="0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6223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6400" b="0" i="0" u="none" strike="noStrike" cap="none" spc="0" baseline="0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7112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6400" b="0" i="0" u="none" strike="noStrike" cap="none" spc="0" baseline="0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8001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6400" b="0" i="0" u="none" strike="noStrike" cap="none" spc="0" baseline="0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59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59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t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3.png"/><Relationship Id="rId7" Type="http://schemas.openxmlformats.org/officeDocument/2006/relationships/image" Target="../media/image4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11" Type="http://schemas.openxmlformats.org/officeDocument/2006/relationships/image" Target="../media/image59.png"/><Relationship Id="rId5" Type="http://schemas.openxmlformats.org/officeDocument/2006/relationships/image" Target="../media/image95.pn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45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5.png"/><Relationship Id="rId7" Type="http://schemas.openxmlformats.org/officeDocument/2006/relationships/image" Target="../media/image10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98.png"/><Relationship Id="rId10" Type="http://schemas.openxmlformats.org/officeDocument/2006/relationships/image" Target="../media/image59.png"/><Relationship Id="rId4" Type="http://schemas.openxmlformats.org/officeDocument/2006/relationships/image" Target="../media/image97.pn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5.png"/><Relationship Id="rId7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110.png"/><Relationship Id="rId10" Type="http://schemas.openxmlformats.org/officeDocument/2006/relationships/image" Target="../media/image59.png"/><Relationship Id="rId4" Type="http://schemas.openxmlformats.org/officeDocument/2006/relationships/image" Target="../media/image97.png"/><Relationship Id="rId9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46.png"/><Relationship Id="rId7" Type="http://schemas.openxmlformats.org/officeDocument/2006/relationships/image" Target="../media/image1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16.png"/><Relationship Id="rId4" Type="http://schemas.openxmlformats.org/officeDocument/2006/relationships/image" Target="../media/image45.png"/><Relationship Id="rId9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tif"/><Relationship Id="rId5" Type="http://schemas.openxmlformats.org/officeDocument/2006/relationships/image" Target="../media/image128.tif"/><Relationship Id="rId4" Type="http://schemas.openxmlformats.org/officeDocument/2006/relationships/image" Target="../media/image127.t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06.png"/><Relationship Id="rId3" Type="http://schemas.openxmlformats.org/officeDocument/2006/relationships/image" Target="../media/image45.png"/><Relationship Id="rId7" Type="http://schemas.openxmlformats.org/officeDocument/2006/relationships/image" Target="../media/image130.png"/><Relationship Id="rId12" Type="http://schemas.openxmlformats.org/officeDocument/2006/relationships/image" Target="../media/image1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5" Type="http://schemas.openxmlformats.org/officeDocument/2006/relationships/image" Target="../media/image3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1.png"/><Relationship Id="rId3" Type="http://schemas.openxmlformats.org/officeDocument/2006/relationships/image" Target="../media/image133.png"/><Relationship Id="rId7" Type="http://schemas.openxmlformats.org/officeDocument/2006/relationships/image" Target="../media/image22.png"/><Relationship Id="rId12" Type="http://schemas.openxmlformats.org/officeDocument/2006/relationships/image" Target="../media/image1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6.png"/><Relationship Id="rId11" Type="http://schemas.openxmlformats.org/officeDocument/2006/relationships/image" Target="../media/image23.png"/><Relationship Id="rId5" Type="http://schemas.openxmlformats.org/officeDocument/2006/relationships/image" Target="../media/image135.png"/><Relationship Id="rId10" Type="http://schemas.openxmlformats.org/officeDocument/2006/relationships/image" Target="../media/image13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ctrTitle"/>
          </p:nvPr>
        </p:nvSpPr>
        <p:spPr>
          <a:xfrm>
            <a:off x="2387600" y="2705100"/>
            <a:ext cx="19621500" cy="3911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重点业务技术评审汇报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01675">
              <a:defRPr sz="4760"/>
            </a:pPr>
            <a:r>
              <a:t>中科软科技股份有限公司</a:t>
            </a:r>
          </a:p>
          <a:p>
            <a:pPr defTabSz="701675">
              <a:defRPr sz="4760"/>
            </a:pPr>
            <a:r>
              <a:t>信息工程八部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总体环境区域逻辑设计图</a:t>
            </a:r>
          </a:p>
        </p:txBody>
      </p:sp>
      <p:sp>
        <p:nvSpPr>
          <p:cNvPr id="483" name="Shape 483"/>
          <p:cNvSpPr/>
          <p:nvPr/>
        </p:nvSpPr>
        <p:spPr>
          <a:xfrm flipV="1">
            <a:off x="12515744" y="3198333"/>
            <a:ext cx="1" cy="9320170"/>
          </a:xfrm>
          <a:prstGeom prst="line">
            <a:avLst/>
          </a:prstGeom>
          <a:ln w="762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84" name="Shape 484"/>
          <p:cNvSpPr/>
          <p:nvPr/>
        </p:nvSpPr>
        <p:spPr>
          <a:xfrm flipV="1">
            <a:off x="20275229" y="3198333"/>
            <a:ext cx="1" cy="9320170"/>
          </a:xfrm>
          <a:prstGeom prst="line">
            <a:avLst/>
          </a:prstGeom>
          <a:ln w="762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11756166" y="6881066"/>
            <a:ext cx="1519156" cy="47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812" y="1"/>
                </a:moveTo>
                <a:cubicBezTo>
                  <a:pt x="1339" y="21"/>
                  <a:pt x="783" y="215"/>
                  <a:pt x="286" y="791"/>
                </a:cubicBezTo>
                <a:cubicBezTo>
                  <a:pt x="199" y="1615"/>
                  <a:pt x="123" y="3110"/>
                  <a:pt x="123" y="3110"/>
                </a:cubicBezTo>
                <a:cubicBezTo>
                  <a:pt x="1178" y="3574"/>
                  <a:pt x="1286" y="5912"/>
                  <a:pt x="967" y="7734"/>
                </a:cubicBezTo>
                <a:cubicBezTo>
                  <a:pt x="642" y="9538"/>
                  <a:pt x="524" y="13522"/>
                  <a:pt x="713" y="15584"/>
                </a:cubicBezTo>
                <a:cubicBezTo>
                  <a:pt x="962" y="18265"/>
                  <a:pt x="0" y="19107"/>
                  <a:pt x="0" y="19107"/>
                </a:cubicBezTo>
                <a:lnTo>
                  <a:pt x="194" y="21104"/>
                </a:lnTo>
                <a:cubicBezTo>
                  <a:pt x="194" y="21104"/>
                  <a:pt x="1839" y="20432"/>
                  <a:pt x="3110" y="20019"/>
                </a:cubicBezTo>
                <a:cubicBezTo>
                  <a:pt x="3759" y="19813"/>
                  <a:pt x="4127" y="18919"/>
                  <a:pt x="4516" y="17458"/>
                </a:cubicBezTo>
                <a:lnTo>
                  <a:pt x="5040" y="21582"/>
                </a:lnTo>
                <a:lnTo>
                  <a:pt x="5359" y="19708"/>
                </a:lnTo>
                <a:lnTo>
                  <a:pt x="5468" y="21276"/>
                </a:lnTo>
                <a:lnTo>
                  <a:pt x="5787" y="19402"/>
                </a:lnTo>
                <a:lnTo>
                  <a:pt x="5895" y="20964"/>
                </a:lnTo>
                <a:lnTo>
                  <a:pt x="6213" y="19090"/>
                </a:lnTo>
                <a:lnTo>
                  <a:pt x="6321" y="20653"/>
                </a:lnTo>
                <a:lnTo>
                  <a:pt x="6641" y="18784"/>
                </a:lnTo>
                <a:lnTo>
                  <a:pt x="6749" y="20347"/>
                </a:lnTo>
                <a:lnTo>
                  <a:pt x="7068" y="18473"/>
                </a:lnTo>
                <a:lnTo>
                  <a:pt x="7176" y="20036"/>
                </a:lnTo>
                <a:lnTo>
                  <a:pt x="7496" y="18162"/>
                </a:lnTo>
                <a:lnTo>
                  <a:pt x="7604" y="19729"/>
                </a:lnTo>
                <a:lnTo>
                  <a:pt x="7923" y="17855"/>
                </a:lnTo>
                <a:lnTo>
                  <a:pt x="8032" y="19418"/>
                </a:lnTo>
                <a:lnTo>
                  <a:pt x="8349" y="17544"/>
                </a:lnTo>
                <a:lnTo>
                  <a:pt x="8457" y="19107"/>
                </a:lnTo>
                <a:lnTo>
                  <a:pt x="8777" y="17238"/>
                </a:lnTo>
                <a:lnTo>
                  <a:pt x="8885" y="18801"/>
                </a:lnTo>
                <a:lnTo>
                  <a:pt x="9205" y="16927"/>
                </a:lnTo>
                <a:lnTo>
                  <a:pt x="9313" y="18489"/>
                </a:lnTo>
                <a:lnTo>
                  <a:pt x="9632" y="16615"/>
                </a:lnTo>
                <a:lnTo>
                  <a:pt x="9740" y="18183"/>
                </a:lnTo>
                <a:lnTo>
                  <a:pt x="10060" y="16309"/>
                </a:lnTo>
                <a:lnTo>
                  <a:pt x="10168" y="17872"/>
                </a:lnTo>
                <a:lnTo>
                  <a:pt x="10486" y="15998"/>
                </a:lnTo>
                <a:lnTo>
                  <a:pt x="10594" y="17560"/>
                </a:lnTo>
                <a:lnTo>
                  <a:pt x="10913" y="15691"/>
                </a:lnTo>
                <a:lnTo>
                  <a:pt x="11021" y="17254"/>
                </a:lnTo>
                <a:lnTo>
                  <a:pt x="11341" y="15380"/>
                </a:lnTo>
                <a:lnTo>
                  <a:pt x="11449" y="16943"/>
                </a:lnTo>
                <a:lnTo>
                  <a:pt x="11768" y="15069"/>
                </a:lnTo>
                <a:lnTo>
                  <a:pt x="11877" y="16637"/>
                </a:lnTo>
                <a:lnTo>
                  <a:pt x="12196" y="14763"/>
                </a:lnTo>
                <a:lnTo>
                  <a:pt x="12304" y="16325"/>
                </a:lnTo>
                <a:lnTo>
                  <a:pt x="12622" y="14451"/>
                </a:lnTo>
                <a:lnTo>
                  <a:pt x="12730" y="16014"/>
                </a:lnTo>
                <a:lnTo>
                  <a:pt x="13050" y="14145"/>
                </a:lnTo>
                <a:lnTo>
                  <a:pt x="13158" y="15708"/>
                </a:lnTo>
                <a:lnTo>
                  <a:pt x="13477" y="13834"/>
                </a:lnTo>
                <a:lnTo>
                  <a:pt x="13585" y="15396"/>
                </a:lnTo>
                <a:lnTo>
                  <a:pt x="13905" y="13522"/>
                </a:lnTo>
                <a:lnTo>
                  <a:pt x="14013" y="15090"/>
                </a:lnTo>
                <a:lnTo>
                  <a:pt x="14332" y="13216"/>
                </a:lnTo>
                <a:lnTo>
                  <a:pt x="14441" y="14779"/>
                </a:lnTo>
                <a:lnTo>
                  <a:pt x="14758" y="12905"/>
                </a:lnTo>
                <a:lnTo>
                  <a:pt x="14866" y="14467"/>
                </a:lnTo>
                <a:lnTo>
                  <a:pt x="15186" y="12599"/>
                </a:lnTo>
                <a:lnTo>
                  <a:pt x="15294" y="14161"/>
                </a:lnTo>
                <a:lnTo>
                  <a:pt x="15614" y="12287"/>
                </a:lnTo>
                <a:lnTo>
                  <a:pt x="15722" y="13850"/>
                </a:lnTo>
                <a:lnTo>
                  <a:pt x="16041" y="11976"/>
                </a:lnTo>
                <a:lnTo>
                  <a:pt x="16149" y="13544"/>
                </a:lnTo>
                <a:lnTo>
                  <a:pt x="16469" y="11670"/>
                </a:lnTo>
                <a:lnTo>
                  <a:pt x="16577" y="13232"/>
                </a:lnTo>
                <a:lnTo>
                  <a:pt x="16895" y="11358"/>
                </a:lnTo>
                <a:lnTo>
                  <a:pt x="17003" y="12921"/>
                </a:lnTo>
                <a:lnTo>
                  <a:pt x="17322" y="11052"/>
                </a:lnTo>
                <a:lnTo>
                  <a:pt x="17430" y="12615"/>
                </a:lnTo>
                <a:lnTo>
                  <a:pt x="17750" y="10741"/>
                </a:lnTo>
                <a:lnTo>
                  <a:pt x="17858" y="12303"/>
                </a:lnTo>
                <a:lnTo>
                  <a:pt x="18177" y="10429"/>
                </a:lnTo>
                <a:lnTo>
                  <a:pt x="18286" y="11997"/>
                </a:lnTo>
                <a:lnTo>
                  <a:pt x="18605" y="10123"/>
                </a:lnTo>
                <a:lnTo>
                  <a:pt x="18713" y="11686"/>
                </a:lnTo>
                <a:lnTo>
                  <a:pt x="19031" y="9812"/>
                </a:lnTo>
                <a:lnTo>
                  <a:pt x="19139" y="11374"/>
                </a:lnTo>
                <a:lnTo>
                  <a:pt x="19459" y="9506"/>
                </a:lnTo>
                <a:lnTo>
                  <a:pt x="19567" y="11068"/>
                </a:lnTo>
                <a:lnTo>
                  <a:pt x="19886" y="9194"/>
                </a:lnTo>
                <a:lnTo>
                  <a:pt x="19994" y="10757"/>
                </a:lnTo>
                <a:lnTo>
                  <a:pt x="20314" y="8883"/>
                </a:lnTo>
                <a:lnTo>
                  <a:pt x="20422" y="10451"/>
                </a:lnTo>
                <a:lnTo>
                  <a:pt x="20741" y="8577"/>
                </a:lnTo>
                <a:lnTo>
                  <a:pt x="20850" y="10139"/>
                </a:lnTo>
                <a:lnTo>
                  <a:pt x="21167" y="8265"/>
                </a:lnTo>
                <a:lnTo>
                  <a:pt x="21275" y="9828"/>
                </a:lnTo>
                <a:lnTo>
                  <a:pt x="21563" y="8421"/>
                </a:lnTo>
                <a:lnTo>
                  <a:pt x="21600" y="7701"/>
                </a:lnTo>
                <a:lnTo>
                  <a:pt x="21568" y="5983"/>
                </a:lnTo>
                <a:cubicBezTo>
                  <a:pt x="21552" y="5090"/>
                  <a:pt x="21330" y="4381"/>
                  <a:pt x="21049" y="4329"/>
                </a:cubicBezTo>
                <a:lnTo>
                  <a:pt x="7830" y="1806"/>
                </a:lnTo>
                <a:cubicBezTo>
                  <a:pt x="7830" y="1806"/>
                  <a:pt x="7858" y="947"/>
                  <a:pt x="7582" y="844"/>
                </a:cubicBezTo>
                <a:cubicBezTo>
                  <a:pt x="7171" y="690"/>
                  <a:pt x="5434" y="327"/>
                  <a:pt x="5185" y="275"/>
                </a:cubicBezTo>
                <a:cubicBezTo>
                  <a:pt x="4937" y="224"/>
                  <a:pt x="4613" y="1702"/>
                  <a:pt x="4273" y="1634"/>
                </a:cubicBezTo>
                <a:cubicBezTo>
                  <a:pt x="3932" y="1582"/>
                  <a:pt x="3326" y="620"/>
                  <a:pt x="2845" y="259"/>
                </a:cubicBezTo>
                <a:cubicBezTo>
                  <a:pt x="2677" y="139"/>
                  <a:pt x="2285" y="-18"/>
                  <a:pt x="1812" y="1"/>
                </a:cubicBezTo>
                <a:close/>
                <a:moveTo>
                  <a:pt x="6673" y="3320"/>
                </a:moveTo>
                <a:cubicBezTo>
                  <a:pt x="6830" y="3320"/>
                  <a:pt x="6955" y="3713"/>
                  <a:pt x="6955" y="4211"/>
                </a:cubicBezTo>
                <a:cubicBezTo>
                  <a:pt x="6955" y="4709"/>
                  <a:pt x="6824" y="5103"/>
                  <a:pt x="6673" y="5103"/>
                </a:cubicBezTo>
                <a:cubicBezTo>
                  <a:pt x="6516" y="5103"/>
                  <a:pt x="6392" y="4709"/>
                  <a:pt x="6392" y="4211"/>
                </a:cubicBezTo>
                <a:cubicBezTo>
                  <a:pt x="6392" y="3713"/>
                  <a:pt x="6516" y="3320"/>
                  <a:pt x="6673" y="3320"/>
                </a:cubicBezTo>
                <a:close/>
                <a:moveTo>
                  <a:pt x="3455" y="4297"/>
                </a:moveTo>
                <a:cubicBezTo>
                  <a:pt x="4985" y="4400"/>
                  <a:pt x="3433" y="18165"/>
                  <a:pt x="2346" y="16824"/>
                </a:cubicBezTo>
                <a:cubicBezTo>
                  <a:pt x="1573" y="15862"/>
                  <a:pt x="2244" y="14162"/>
                  <a:pt x="2466" y="11052"/>
                </a:cubicBezTo>
                <a:cubicBezTo>
                  <a:pt x="2698" y="7736"/>
                  <a:pt x="2070" y="4211"/>
                  <a:pt x="3455" y="4297"/>
                </a:cubicBezTo>
                <a:close/>
                <a:moveTo>
                  <a:pt x="5716" y="7116"/>
                </a:moveTo>
                <a:cubicBezTo>
                  <a:pt x="5873" y="7116"/>
                  <a:pt x="5997" y="7509"/>
                  <a:pt x="5997" y="8007"/>
                </a:cubicBezTo>
                <a:cubicBezTo>
                  <a:pt x="5997" y="8506"/>
                  <a:pt x="5873" y="8904"/>
                  <a:pt x="5716" y="8904"/>
                </a:cubicBezTo>
                <a:cubicBezTo>
                  <a:pt x="5559" y="8904"/>
                  <a:pt x="5435" y="8506"/>
                  <a:pt x="5435" y="8007"/>
                </a:cubicBezTo>
                <a:cubicBezTo>
                  <a:pt x="5435" y="7509"/>
                  <a:pt x="5559" y="7116"/>
                  <a:pt x="5716" y="7116"/>
                </a:cubicBezTo>
                <a:close/>
                <a:moveTo>
                  <a:pt x="5435" y="12217"/>
                </a:moveTo>
                <a:cubicBezTo>
                  <a:pt x="5592" y="12217"/>
                  <a:pt x="5716" y="12616"/>
                  <a:pt x="5716" y="13114"/>
                </a:cubicBezTo>
                <a:cubicBezTo>
                  <a:pt x="5716" y="13612"/>
                  <a:pt x="5587" y="14005"/>
                  <a:pt x="5435" y="14005"/>
                </a:cubicBezTo>
                <a:cubicBezTo>
                  <a:pt x="5279" y="14005"/>
                  <a:pt x="5153" y="13612"/>
                  <a:pt x="5153" y="13114"/>
                </a:cubicBezTo>
                <a:cubicBezTo>
                  <a:pt x="5153" y="12616"/>
                  <a:pt x="5279" y="12217"/>
                  <a:pt x="5435" y="12217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19852261" y="6311285"/>
            <a:ext cx="232303" cy="143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96" h="20892" extrusionOk="0">
                <a:moveTo>
                  <a:pt x="17696" y="0"/>
                </a:moveTo>
                <a:cubicBezTo>
                  <a:pt x="-3904" y="2643"/>
                  <a:pt x="338" y="10633"/>
                  <a:pt x="338" y="11964"/>
                </a:cubicBezTo>
                <a:cubicBezTo>
                  <a:pt x="9728" y="12288"/>
                  <a:pt x="10299" y="13240"/>
                  <a:pt x="9149" y="14164"/>
                </a:cubicBezTo>
                <a:cubicBezTo>
                  <a:pt x="8000" y="15089"/>
                  <a:pt x="7454" y="17067"/>
                  <a:pt x="8576" y="18044"/>
                </a:cubicBezTo>
                <a:cubicBezTo>
                  <a:pt x="9726" y="19020"/>
                  <a:pt x="8711" y="19020"/>
                  <a:pt x="5317" y="19537"/>
                </a:cubicBezTo>
                <a:cubicBezTo>
                  <a:pt x="8164" y="21600"/>
                  <a:pt x="17696" y="20895"/>
                  <a:pt x="17696" y="20107"/>
                </a:cubicBezTo>
                <a:cubicBezTo>
                  <a:pt x="17696" y="20107"/>
                  <a:pt x="17696" y="3348"/>
                  <a:pt x="17696" y="0"/>
                </a:cubicBezTo>
                <a:close/>
                <a:moveTo>
                  <a:pt x="12383" y="19371"/>
                </a:moveTo>
                <a:cubicBezTo>
                  <a:pt x="13369" y="19371"/>
                  <a:pt x="14137" y="19522"/>
                  <a:pt x="14137" y="19705"/>
                </a:cubicBezTo>
                <a:cubicBezTo>
                  <a:pt x="14164" y="19888"/>
                  <a:pt x="13369" y="20040"/>
                  <a:pt x="12383" y="20040"/>
                </a:cubicBezTo>
                <a:cubicBezTo>
                  <a:pt x="11398" y="20040"/>
                  <a:pt x="10629" y="19888"/>
                  <a:pt x="10629" y="19705"/>
                </a:cubicBezTo>
                <a:cubicBezTo>
                  <a:pt x="10629" y="19517"/>
                  <a:pt x="11425" y="19371"/>
                  <a:pt x="12383" y="19371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0465894" y="6311285"/>
            <a:ext cx="232304" cy="143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96" h="20892" extrusionOk="0">
                <a:moveTo>
                  <a:pt x="17696" y="0"/>
                </a:moveTo>
                <a:cubicBezTo>
                  <a:pt x="-3904" y="2643"/>
                  <a:pt x="338" y="10633"/>
                  <a:pt x="338" y="11964"/>
                </a:cubicBezTo>
                <a:cubicBezTo>
                  <a:pt x="9728" y="12288"/>
                  <a:pt x="10299" y="13240"/>
                  <a:pt x="9149" y="14164"/>
                </a:cubicBezTo>
                <a:cubicBezTo>
                  <a:pt x="8000" y="15089"/>
                  <a:pt x="7454" y="17067"/>
                  <a:pt x="8576" y="18044"/>
                </a:cubicBezTo>
                <a:cubicBezTo>
                  <a:pt x="9726" y="19020"/>
                  <a:pt x="8711" y="19020"/>
                  <a:pt x="5317" y="19537"/>
                </a:cubicBezTo>
                <a:cubicBezTo>
                  <a:pt x="8164" y="21600"/>
                  <a:pt x="17696" y="20895"/>
                  <a:pt x="17696" y="20107"/>
                </a:cubicBezTo>
                <a:cubicBezTo>
                  <a:pt x="17696" y="20107"/>
                  <a:pt x="17696" y="3348"/>
                  <a:pt x="17696" y="0"/>
                </a:cubicBezTo>
                <a:close/>
                <a:moveTo>
                  <a:pt x="12383" y="19371"/>
                </a:moveTo>
                <a:cubicBezTo>
                  <a:pt x="13369" y="19371"/>
                  <a:pt x="14137" y="19522"/>
                  <a:pt x="14137" y="19705"/>
                </a:cubicBezTo>
                <a:cubicBezTo>
                  <a:pt x="14164" y="19888"/>
                  <a:pt x="13369" y="20040"/>
                  <a:pt x="12383" y="20040"/>
                </a:cubicBezTo>
                <a:cubicBezTo>
                  <a:pt x="11398" y="20040"/>
                  <a:pt x="10629" y="19888"/>
                  <a:pt x="10629" y="19705"/>
                </a:cubicBezTo>
                <a:cubicBezTo>
                  <a:pt x="10629" y="19517"/>
                  <a:pt x="11425" y="19371"/>
                  <a:pt x="12383" y="19371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11528492" y="7767968"/>
            <a:ext cx="1974504" cy="110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双向光闸</a:t>
            </a:r>
          </a:p>
        </p:txBody>
      </p:sp>
      <p:pic>
        <p:nvPicPr>
          <p:cNvPr id="489" name="图片 488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138" y="3913807"/>
            <a:ext cx="3020024" cy="1952697"/>
          </a:xfrm>
          <a:prstGeom prst="rect">
            <a:avLst/>
          </a:prstGeom>
        </p:spPr>
      </p:pic>
      <p:pic>
        <p:nvPicPr>
          <p:cNvPr id="491" name="图片 49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097656" y="7820317"/>
            <a:ext cx="9396371" cy="76201"/>
          </a:xfrm>
          <a:prstGeom prst="rect">
            <a:avLst/>
          </a:prstGeom>
        </p:spPr>
      </p:pic>
      <p:sp>
        <p:nvSpPr>
          <p:cNvPr id="493" name="Shape 493"/>
          <p:cNvSpPr/>
          <p:nvPr/>
        </p:nvSpPr>
        <p:spPr>
          <a:xfrm>
            <a:off x="11813368" y="7467952"/>
            <a:ext cx="1519156" cy="47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9788" y="1"/>
                </a:moveTo>
                <a:cubicBezTo>
                  <a:pt x="20261" y="21"/>
                  <a:pt x="20817" y="215"/>
                  <a:pt x="21314" y="791"/>
                </a:cubicBezTo>
                <a:cubicBezTo>
                  <a:pt x="21401" y="1615"/>
                  <a:pt x="21477" y="3110"/>
                  <a:pt x="21477" y="3110"/>
                </a:cubicBezTo>
                <a:cubicBezTo>
                  <a:pt x="20422" y="3574"/>
                  <a:pt x="20314" y="5912"/>
                  <a:pt x="20633" y="7734"/>
                </a:cubicBezTo>
                <a:cubicBezTo>
                  <a:pt x="20958" y="9538"/>
                  <a:pt x="21076" y="13522"/>
                  <a:pt x="20887" y="15584"/>
                </a:cubicBezTo>
                <a:cubicBezTo>
                  <a:pt x="20638" y="18265"/>
                  <a:pt x="21600" y="19107"/>
                  <a:pt x="21600" y="19107"/>
                </a:cubicBezTo>
                <a:lnTo>
                  <a:pt x="21406" y="21104"/>
                </a:lnTo>
                <a:cubicBezTo>
                  <a:pt x="21406" y="21104"/>
                  <a:pt x="19761" y="20432"/>
                  <a:pt x="18490" y="20019"/>
                </a:cubicBezTo>
                <a:cubicBezTo>
                  <a:pt x="17841" y="19813"/>
                  <a:pt x="17473" y="18919"/>
                  <a:pt x="17084" y="17458"/>
                </a:cubicBezTo>
                <a:lnTo>
                  <a:pt x="16560" y="21582"/>
                </a:lnTo>
                <a:lnTo>
                  <a:pt x="16241" y="19708"/>
                </a:lnTo>
                <a:lnTo>
                  <a:pt x="16132" y="21276"/>
                </a:lnTo>
                <a:lnTo>
                  <a:pt x="15813" y="19402"/>
                </a:lnTo>
                <a:lnTo>
                  <a:pt x="15705" y="20964"/>
                </a:lnTo>
                <a:lnTo>
                  <a:pt x="15387" y="19090"/>
                </a:lnTo>
                <a:lnTo>
                  <a:pt x="15279" y="20653"/>
                </a:lnTo>
                <a:lnTo>
                  <a:pt x="14959" y="18784"/>
                </a:lnTo>
                <a:lnTo>
                  <a:pt x="14851" y="20347"/>
                </a:lnTo>
                <a:lnTo>
                  <a:pt x="14532" y="18473"/>
                </a:lnTo>
                <a:lnTo>
                  <a:pt x="14424" y="20036"/>
                </a:lnTo>
                <a:lnTo>
                  <a:pt x="14104" y="18162"/>
                </a:lnTo>
                <a:lnTo>
                  <a:pt x="13996" y="19729"/>
                </a:lnTo>
                <a:lnTo>
                  <a:pt x="13677" y="17855"/>
                </a:lnTo>
                <a:lnTo>
                  <a:pt x="13568" y="19418"/>
                </a:lnTo>
                <a:lnTo>
                  <a:pt x="13251" y="17544"/>
                </a:lnTo>
                <a:lnTo>
                  <a:pt x="13143" y="19107"/>
                </a:lnTo>
                <a:lnTo>
                  <a:pt x="12823" y="17238"/>
                </a:lnTo>
                <a:lnTo>
                  <a:pt x="12715" y="18801"/>
                </a:lnTo>
                <a:lnTo>
                  <a:pt x="12395" y="16927"/>
                </a:lnTo>
                <a:lnTo>
                  <a:pt x="12287" y="18489"/>
                </a:lnTo>
                <a:lnTo>
                  <a:pt x="11968" y="16615"/>
                </a:lnTo>
                <a:lnTo>
                  <a:pt x="11860" y="18183"/>
                </a:lnTo>
                <a:lnTo>
                  <a:pt x="11540" y="16309"/>
                </a:lnTo>
                <a:lnTo>
                  <a:pt x="11432" y="17872"/>
                </a:lnTo>
                <a:lnTo>
                  <a:pt x="11114" y="15998"/>
                </a:lnTo>
                <a:lnTo>
                  <a:pt x="11006" y="17560"/>
                </a:lnTo>
                <a:lnTo>
                  <a:pt x="10687" y="15691"/>
                </a:lnTo>
                <a:lnTo>
                  <a:pt x="10579" y="17254"/>
                </a:lnTo>
                <a:lnTo>
                  <a:pt x="10259" y="15380"/>
                </a:lnTo>
                <a:lnTo>
                  <a:pt x="10151" y="16943"/>
                </a:lnTo>
                <a:lnTo>
                  <a:pt x="9832" y="15069"/>
                </a:lnTo>
                <a:lnTo>
                  <a:pt x="9723" y="16637"/>
                </a:lnTo>
                <a:lnTo>
                  <a:pt x="9404" y="14763"/>
                </a:lnTo>
                <a:lnTo>
                  <a:pt x="9296" y="16325"/>
                </a:lnTo>
                <a:lnTo>
                  <a:pt x="8978" y="14451"/>
                </a:lnTo>
                <a:lnTo>
                  <a:pt x="8870" y="16014"/>
                </a:lnTo>
                <a:lnTo>
                  <a:pt x="8550" y="14145"/>
                </a:lnTo>
                <a:lnTo>
                  <a:pt x="8442" y="15708"/>
                </a:lnTo>
                <a:lnTo>
                  <a:pt x="8123" y="13834"/>
                </a:lnTo>
                <a:lnTo>
                  <a:pt x="8015" y="15396"/>
                </a:lnTo>
                <a:lnTo>
                  <a:pt x="7695" y="13522"/>
                </a:lnTo>
                <a:lnTo>
                  <a:pt x="7587" y="15090"/>
                </a:lnTo>
                <a:lnTo>
                  <a:pt x="7268" y="13216"/>
                </a:lnTo>
                <a:lnTo>
                  <a:pt x="7159" y="14779"/>
                </a:lnTo>
                <a:lnTo>
                  <a:pt x="6842" y="12905"/>
                </a:lnTo>
                <a:lnTo>
                  <a:pt x="6734" y="14467"/>
                </a:lnTo>
                <a:lnTo>
                  <a:pt x="6414" y="12599"/>
                </a:lnTo>
                <a:lnTo>
                  <a:pt x="6306" y="14161"/>
                </a:lnTo>
                <a:lnTo>
                  <a:pt x="5986" y="12287"/>
                </a:lnTo>
                <a:lnTo>
                  <a:pt x="5878" y="13850"/>
                </a:lnTo>
                <a:lnTo>
                  <a:pt x="5559" y="11976"/>
                </a:lnTo>
                <a:lnTo>
                  <a:pt x="5451" y="13544"/>
                </a:lnTo>
                <a:lnTo>
                  <a:pt x="5131" y="11670"/>
                </a:lnTo>
                <a:lnTo>
                  <a:pt x="5023" y="13232"/>
                </a:lnTo>
                <a:lnTo>
                  <a:pt x="4705" y="11358"/>
                </a:lnTo>
                <a:lnTo>
                  <a:pt x="4597" y="12921"/>
                </a:lnTo>
                <a:lnTo>
                  <a:pt x="4278" y="11052"/>
                </a:lnTo>
                <a:lnTo>
                  <a:pt x="4170" y="12615"/>
                </a:lnTo>
                <a:lnTo>
                  <a:pt x="3850" y="10741"/>
                </a:lnTo>
                <a:lnTo>
                  <a:pt x="3742" y="12303"/>
                </a:lnTo>
                <a:lnTo>
                  <a:pt x="3423" y="10429"/>
                </a:lnTo>
                <a:lnTo>
                  <a:pt x="3314" y="11997"/>
                </a:lnTo>
                <a:lnTo>
                  <a:pt x="2995" y="10123"/>
                </a:lnTo>
                <a:lnTo>
                  <a:pt x="2887" y="11686"/>
                </a:lnTo>
                <a:lnTo>
                  <a:pt x="2569" y="9812"/>
                </a:lnTo>
                <a:lnTo>
                  <a:pt x="2461" y="11374"/>
                </a:lnTo>
                <a:lnTo>
                  <a:pt x="2141" y="9506"/>
                </a:lnTo>
                <a:lnTo>
                  <a:pt x="2033" y="11068"/>
                </a:lnTo>
                <a:lnTo>
                  <a:pt x="1714" y="9194"/>
                </a:lnTo>
                <a:lnTo>
                  <a:pt x="1606" y="10757"/>
                </a:lnTo>
                <a:lnTo>
                  <a:pt x="1286" y="8883"/>
                </a:lnTo>
                <a:lnTo>
                  <a:pt x="1178" y="10451"/>
                </a:lnTo>
                <a:lnTo>
                  <a:pt x="859" y="8577"/>
                </a:lnTo>
                <a:lnTo>
                  <a:pt x="750" y="10139"/>
                </a:lnTo>
                <a:lnTo>
                  <a:pt x="433" y="8265"/>
                </a:lnTo>
                <a:lnTo>
                  <a:pt x="325" y="9828"/>
                </a:lnTo>
                <a:lnTo>
                  <a:pt x="37" y="8421"/>
                </a:lnTo>
                <a:lnTo>
                  <a:pt x="0" y="7701"/>
                </a:lnTo>
                <a:lnTo>
                  <a:pt x="32" y="5983"/>
                </a:lnTo>
                <a:cubicBezTo>
                  <a:pt x="48" y="5090"/>
                  <a:pt x="270" y="4381"/>
                  <a:pt x="551" y="4329"/>
                </a:cubicBezTo>
                <a:lnTo>
                  <a:pt x="13770" y="1806"/>
                </a:lnTo>
                <a:cubicBezTo>
                  <a:pt x="13770" y="1806"/>
                  <a:pt x="13742" y="947"/>
                  <a:pt x="14018" y="844"/>
                </a:cubicBezTo>
                <a:cubicBezTo>
                  <a:pt x="14429" y="690"/>
                  <a:pt x="16166" y="327"/>
                  <a:pt x="16415" y="275"/>
                </a:cubicBezTo>
                <a:cubicBezTo>
                  <a:pt x="16663" y="224"/>
                  <a:pt x="16987" y="1702"/>
                  <a:pt x="17327" y="1634"/>
                </a:cubicBezTo>
                <a:cubicBezTo>
                  <a:pt x="17668" y="1582"/>
                  <a:pt x="18274" y="620"/>
                  <a:pt x="18755" y="259"/>
                </a:cubicBezTo>
                <a:cubicBezTo>
                  <a:pt x="18923" y="139"/>
                  <a:pt x="19315" y="-18"/>
                  <a:pt x="19788" y="1"/>
                </a:cubicBezTo>
                <a:close/>
                <a:moveTo>
                  <a:pt x="14927" y="3320"/>
                </a:moveTo>
                <a:cubicBezTo>
                  <a:pt x="14770" y="3320"/>
                  <a:pt x="14645" y="3713"/>
                  <a:pt x="14645" y="4211"/>
                </a:cubicBezTo>
                <a:cubicBezTo>
                  <a:pt x="14645" y="4709"/>
                  <a:pt x="14776" y="5103"/>
                  <a:pt x="14927" y="5103"/>
                </a:cubicBezTo>
                <a:cubicBezTo>
                  <a:pt x="15084" y="5103"/>
                  <a:pt x="15208" y="4709"/>
                  <a:pt x="15208" y="4211"/>
                </a:cubicBezTo>
                <a:cubicBezTo>
                  <a:pt x="15208" y="3713"/>
                  <a:pt x="15084" y="3320"/>
                  <a:pt x="14927" y="3320"/>
                </a:cubicBezTo>
                <a:close/>
                <a:moveTo>
                  <a:pt x="18145" y="4297"/>
                </a:moveTo>
                <a:cubicBezTo>
                  <a:pt x="16615" y="4400"/>
                  <a:pt x="18167" y="18165"/>
                  <a:pt x="19254" y="16824"/>
                </a:cubicBezTo>
                <a:cubicBezTo>
                  <a:pt x="20027" y="15862"/>
                  <a:pt x="19356" y="14162"/>
                  <a:pt x="19134" y="11052"/>
                </a:cubicBezTo>
                <a:cubicBezTo>
                  <a:pt x="18902" y="7736"/>
                  <a:pt x="19530" y="4211"/>
                  <a:pt x="18145" y="4297"/>
                </a:cubicBezTo>
                <a:close/>
                <a:moveTo>
                  <a:pt x="15884" y="7116"/>
                </a:moveTo>
                <a:cubicBezTo>
                  <a:pt x="15727" y="7116"/>
                  <a:pt x="15603" y="7509"/>
                  <a:pt x="15603" y="8007"/>
                </a:cubicBezTo>
                <a:cubicBezTo>
                  <a:pt x="15603" y="8506"/>
                  <a:pt x="15727" y="8904"/>
                  <a:pt x="15884" y="8904"/>
                </a:cubicBezTo>
                <a:cubicBezTo>
                  <a:pt x="16041" y="8904"/>
                  <a:pt x="16165" y="8506"/>
                  <a:pt x="16165" y="8007"/>
                </a:cubicBezTo>
                <a:cubicBezTo>
                  <a:pt x="16165" y="7509"/>
                  <a:pt x="16041" y="7116"/>
                  <a:pt x="15884" y="7116"/>
                </a:cubicBezTo>
                <a:close/>
                <a:moveTo>
                  <a:pt x="16165" y="12217"/>
                </a:moveTo>
                <a:cubicBezTo>
                  <a:pt x="16008" y="12217"/>
                  <a:pt x="15884" y="12616"/>
                  <a:pt x="15884" y="13114"/>
                </a:cubicBezTo>
                <a:cubicBezTo>
                  <a:pt x="15884" y="13612"/>
                  <a:pt x="16013" y="14005"/>
                  <a:pt x="16165" y="14005"/>
                </a:cubicBezTo>
                <a:cubicBezTo>
                  <a:pt x="16321" y="14005"/>
                  <a:pt x="16447" y="13612"/>
                  <a:pt x="16447" y="13114"/>
                </a:cubicBezTo>
                <a:cubicBezTo>
                  <a:pt x="16447" y="12616"/>
                  <a:pt x="16321" y="12217"/>
                  <a:pt x="16165" y="12217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94" name="图片 49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0178" y="3913807"/>
            <a:ext cx="3020024" cy="1952697"/>
          </a:xfrm>
          <a:prstGeom prst="rect">
            <a:avLst/>
          </a:prstGeom>
        </p:spPr>
      </p:pic>
      <p:pic>
        <p:nvPicPr>
          <p:cNvPr id="496" name="图片 49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390" y="6124331"/>
            <a:ext cx="3020024" cy="1952697"/>
          </a:xfrm>
          <a:prstGeom prst="rect">
            <a:avLst/>
          </a:prstGeom>
        </p:spPr>
      </p:pic>
      <p:pic>
        <p:nvPicPr>
          <p:cNvPr id="498" name="图片 49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2430" y="6124331"/>
            <a:ext cx="3020024" cy="1952697"/>
          </a:xfrm>
          <a:prstGeom prst="rect">
            <a:avLst/>
          </a:prstGeom>
        </p:spPr>
      </p:pic>
      <p:pic>
        <p:nvPicPr>
          <p:cNvPr id="500" name="图片 49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1628" y="3916645"/>
            <a:ext cx="3020024" cy="1952697"/>
          </a:xfrm>
          <a:prstGeom prst="rect">
            <a:avLst/>
          </a:prstGeom>
        </p:spPr>
      </p:pic>
      <p:pic>
        <p:nvPicPr>
          <p:cNvPr id="502" name="图片 50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880" y="6127170"/>
            <a:ext cx="3020024" cy="1952697"/>
          </a:xfrm>
          <a:prstGeom prst="rect">
            <a:avLst/>
          </a:prstGeom>
        </p:spPr>
      </p:pic>
      <p:pic>
        <p:nvPicPr>
          <p:cNvPr id="504" name="图片 50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880" y="8337694"/>
            <a:ext cx="3020024" cy="1952697"/>
          </a:xfrm>
          <a:prstGeom prst="rect">
            <a:avLst/>
          </a:prstGeom>
        </p:spPr>
      </p:pic>
      <p:pic>
        <p:nvPicPr>
          <p:cNvPr id="506" name="图片 50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6132" y="10548219"/>
            <a:ext cx="3020023" cy="1952697"/>
          </a:xfrm>
          <a:prstGeom prst="rect">
            <a:avLst/>
          </a:prstGeom>
        </p:spPr>
      </p:pic>
      <p:pic>
        <p:nvPicPr>
          <p:cNvPr id="508" name="图片 50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8189" y="3919087"/>
            <a:ext cx="3020024" cy="1952697"/>
          </a:xfrm>
          <a:prstGeom prst="rect">
            <a:avLst/>
          </a:prstGeom>
        </p:spPr>
      </p:pic>
      <p:pic>
        <p:nvPicPr>
          <p:cNvPr id="510" name="图片 50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0441" y="6129611"/>
            <a:ext cx="3020024" cy="1952697"/>
          </a:xfrm>
          <a:prstGeom prst="rect">
            <a:avLst/>
          </a:prstGeom>
        </p:spPr>
      </p:pic>
      <p:pic>
        <p:nvPicPr>
          <p:cNvPr id="512" name="图片 51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0441" y="8340136"/>
            <a:ext cx="3020024" cy="1952697"/>
          </a:xfrm>
          <a:prstGeom prst="rect">
            <a:avLst/>
          </a:prstGeom>
        </p:spPr>
      </p:pic>
      <p:pic>
        <p:nvPicPr>
          <p:cNvPr id="514" name="图片 51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2691" y="10550661"/>
            <a:ext cx="3020024" cy="1952697"/>
          </a:xfrm>
          <a:prstGeom prst="rect">
            <a:avLst/>
          </a:prstGeom>
        </p:spPr>
      </p:pic>
      <p:pic>
        <p:nvPicPr>
          <p:cNvPr id="516" name="图片 51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7660" y="3916645"/>
            <a:ext cx="3020023" cy="1952697"/>
          </a:xfrm>
          <a:prstGeom prst="rect">
            <a:avLst/>
          </a:prstGeom>
        </p:spPr>
      </p:pic>
      <p:pic>
        <p:nvPicPr>
          <p:cNvPr id="518" name="图片 51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0038" y="3916645"/>
            <a:ext cx="3020023" cy="1952697"/>
          </a:xfrm>
          <a:prstGeom prst="rect">
            <a:avLst/>
          </a:prstGeom>
        </p:spPr>
      </p:pic>
      <p:sp>
        <p:nvSpPr>
          <p:cNvPr id="520" name="Shape 520"/>
          <p:cNvSpPr/>
          <p:nvPr/>
        </p:nvSpPr>
        <p:spPr>
          <a:xfrm>
            <a:off x="839592" y="403197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公众服务区</a:t>
            </a:r>
          </a:p>
        </p:txBody>
      </p:sp>
      <p:sp>
        <p:nvSpPr>
          <p:cNvPr id="521" name="Shape 521"/>
          <p:cNvSpPr/>
          <p:nvPr/>
        </p:nvSpPr>
        <p:spPr>
          <a:xfrm>
            <a:off x="4092026" y="4057374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数据采集区</a:t>
            </a:r>
          </a:p>
        </p:txBody>
      </p:sp>
      <p:sp>
        <p:nvSpPr>
          <p:cNvPr id="522" name="Shape 522"/>
          <p:cNvSpPr/>
          <p:nvPr/>
        </p:nvSpPr>
        <p:spPr>
          <a:xfrm>
            <a:off x="839592" y="6156081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信息识别区</a:t>
            </a:r>
          </a:p>
        </p:txBody>
      </p:sp>
      <p:sp>
        <p:nvSpPr>
          <p:cNvPr id="523" name="Shape 523"/>
          <p:cNvSpPr/>
          <p:nvPr/>
        </p:nvSpPr>
        <p:spPr>
          <a:xfrm>
            <a:off x="4116529" y="6156081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分析数据区</a:t>
            </a:r>
          </a:p>
        </p:txBody>
      </p:sp>
      <p:sp>
        <p:nvSpPr>
          <p:cNvPr id="524" name="Shape 524"/>
          <p:cNvSpPr/>
          <p:nvPr/>
        </p:nvSpPr>
        <p:spPr>
          <a:xfrm>
            <a:off x="8681473" y="40766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管理服务区</a:t>
            </a:r>
          </a:p>
        </p:txBody>
      </p:sp>
      <p:sp>
        <p:nvSpPr>
          <p:cNvPr id="525" name="Shape 525"/>
          <p:cNvSpPr/>
          <p:nvPr/>
        </p:nvSpPr>
        <p:spPr>
          <a:xfrm>
            <a:off x="8681473" y="6175355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业务工作区</a:t>
            </a:r>
          </a:p>
        </p:txBody>
      </p:sp>
      <p:sp>
        <p:nvSpPr>
          <p:cNvPr id="526" name="Shape 526"/>
          <p:cNvSpPr/>
          <p:nvPr/>
        </p:nvSpPr>
        <p:spPr>
          <a:xfrm>
            <a:off x="8719878" y="839484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安全运维区</a:t>
            </a:r>
          </a:p>
        </p:txBody>
      </p:sp>
      <p:sp>
        <p:nvSpPr>
          <p:cNvPr id="527" name="Shape 527"/>
          <p:cNvSpPr/>
          <p:nvPr/>
        </p:nvSpPr>
        <p:spPr>
          <a:xfrm>
            <a:off x="8719878" y="10569753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业务支撑区</a:t>
            </a:r>
          </a:p>
        </p:txBody>
      </p:sp>
      <p:sp>
        <p:nvSpPr>
          <p:cNvPr id="528" name="Shape 528"/>
          <p:cNvSpPr/>
          <p:nvPr/>
        </p:nvSpPr>
        <p:spPr>
          <a:xfrm>
            <a:off x="13582691" y="4066587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专用服务区</a:t>
            </a:r>
          </a:p>
        </p:txBody>
      </p:sp>
      <p:sp>
        <p:nvSpPr>
          <p:cNvPr id="529" name="Shape 529"/>
          <p:cNvSpPr/>
          <p:nvPr/>
        </p:nvSpPr>
        <p:spPr>
          <a:xfrm>
            <a:off x="13582691" y="6203394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专用数据区</a:t>
            </a:r>
          </a:p>
        </p:txBody>
      </p:sp>
      <p:sp>
        <p:nvSpPr>
          <p:cNvPr id="530" name="Shape 530"/>
          <p:cNvSpPr/>
          <p:nvPr/>
        </p:nvSpPr>
        <p:spPr>
          <a:xfrm>
            <a:off x="13621097" y="842288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专用工作区</a:t>
            </a:r>
          </a:p>
        </p:txBody>
      </p:sp>
      <p:sp>
        <p:nvSpPr>
          <p:cNvPr id="531" name="Shape 531"/>
          <p:cNvSpPr/>
          <p:nvPr/>
        </p:nvSpPr>
        <p:spPr>
          <a:xfrm>
            <a:off x="13621097" y="10597792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专用支撑区</a:t>
            </a:r>
          </a:p>
        </p:txBody>
      </p:sp>
      <p:sp>
        <p:nvSpPr>
          <p:cNvPr id="532" name="Shape 532"/>
          <p:cNvSpPr/>
          <p:nvPr/>
        </p:nvSpPr>
        <p:spPr>
          <a:xfrm>
            <a:off x="16909910" y="40639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专用运维区</a:t>
            </a:r>
          </a:p>
        </p:txBody>
      </p:sp>
      <p:sp>
        <p:nvSpPr>
          <p:cNvPr id="533" name="Shape 533"/>
          <p:cNvSpPr/>
          <p:nvPr/>
        </p:nvSpPr>
        <p:spPr>
          <a:xfrm>
            <a:off x="20928288" y="40639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涉密工作区</a:t>
            </a:r>
          </a:p>
        </p:txBody>
      </p:sp>
      <p:sp>
        <p:nvSpPr>
          <p:cNvPr id="534" name="Shape 534"/>
          <p:cNvSpPr/>
          <p:nvPr/>
        </p:nvSpPr>
        <p:spPr>
          <a:xfrm>
            <a:off x="7808805" y="2230538"/>
            <a:ext cx="14720197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535" name="Shape 535"/>
          <p:cNvSpPr/>
          <p:nvPr/>
        </p:nvSpPr>
        <p:spPr>
          <a:xfrm flipH="1" flipV="1">
            <a:off x="2187468" y="2637070"/>
            <a:ext cx="5547529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4990466" y="256643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IDC机房</a:t>
            </a:r>
          </a:p>
        </p:txBody>
      </p:sp>
      <p:sp>
        <p:nvSpPr>
          <p:cNvPr id="537" name="Shape 537"/>
          <p:cNvSpPr/>
          <p:nvPr/>
        </p:nvSpPr>
        <p:spPr>
          <a:xfrm>
            <a:off x="7527179" y="160315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自建机房</a:t>
            </a:r>
          </a:p>
        </p:txBody>
      </p:sp>
      <p:sp>
        <p:nvSpPr>
          <p:cNvPr id="538" name="Shape 538"/>
          <p:cNvSpPr/>
          <p:nvPr/>
        </p:nvSpPr>
        <p:spPr>
          <a:xfrm>
            <a:off x="7459812" y="6665610"/>
            <a:ext cx="672059" cy="1532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197" y="0"/>
                </a:moveTo>
                <a:cubicBezTo>
                  <a:pt x="532" y="0"/>
                  <a:pt x="0" y="233"/>
                  <a:pt x="0" y="525"/>
                </a:cubicBezTo>
                <a:lnTo>
                  <a:pt x="0" y="3724"/>
                </a:lnTo>
                <a:cubicBezTo>
                  <a:pt x="0" y="3759"/>
                  <a:pt x="53" y="3783"/>
                  <a:pt x="133" y="3783"/>
                </a:cubicBezTo>
                <a:lnTo>
                  <a:pt x="21466" y="3783"/>
                </a:lnTo>
                <a:cubicBezTo>
                  <a:pt x="21533" y="3783"/>
                  <a:pt x="21600" y="3754"/>
                  <a:pt x="21587" y="3724"/>
                </a:cubicBezTo>
                <a:lnTo>
                  <a:pt x="21587" y="525"/>
                </a:lnTo>
                <a:cubicBezTo>
                  <a:pt x="21587" y="233"/>
                  <a:pt x="21055" y="0"/>
                  <a:pt x="20390" y="0"/>
                </a:cubicBezTo>
                <a:lnTo>
                  <a:pt x="1197" y="0"/>
                </a:lnTo>
                <a:close/>
                <a:moveTo>
                  <a:pt x="254" y="4133"/>
                </a:moveTo>
                <a:cubicBezTo>
                  <a:pt x="147" y="4133"/>
                  <a:pt x="92" y="4185"/>
                  <a:pt x="145" y="4226"/>
                </a:cubicBezTo>
                <a:lnTo>
                  <a:pt x="3965" y="6723"/>
                </a:lnTo>
                <a:cubicBezTo>
                  <a:pt x="3992" y="6734"/>
                  <a:pt x="4029" y="6746"/>
                  <a:pt x="4069" y="6746"/>
                </a:cubicBezTo>
                <a:lnTo>
                  <a:pt x="17530" y="6746"/>
                </a:lnTo>
                <a:cubicBezTo>
                  <a:pt x="17584" y="6746"/>
                  <a:pt x="17621" y="6734"/>
                  <a:pt x="17634" y="6723"/>
                </a:cubicBezTo>
                <a:lnTo>
                  <a:pt x="21454" y="4226"/>
                </a:lnTo>
                <a:cubicBezTo>
                  <a:pt x="21520" y="4185"/>
                  <a:pt x="21452" y="4133"/>
                  <a:pt x="21346" y="4133"/>
                </a:cubicBezTo>
                <a:lnTo>
                  <a:pt x="254" y="4133"/>
                </a:lnTo>
                <a:close/>
                <a:moveTo>
                  <a:pt x="4123" y="7120"/>
                </a:moveTo>
                <a:cubicBezTo>
                  <a:pt x="4043" y="7120"/>
                  <a:pt x="3990" y="7150"/>
                  <a:pt x="3990" y="7179"/>
                </a:cubicBezTo>
                <a:lnTo>
                  <a:pt x="3990" y="20947"/>
                </a:lnTo>
                <a:cubicBezTo>
                  <a:pt x="3990" y="21309"/>
                  <a:pt x="4656" y="21600"/>
                  <a:pt x="5494" y="21600"/>
                </a:cubicBezTo>
                <a:lnTo>
                  <a:pt x="16105" y="21600"/>
                </a:lnTo>
                <a:cubicBezTo>
                  <a:pt x="16929" y="21600"/>
                  <a:pt x="17609" y="21309"/>
                  <a:pt x="17609" y="20947"/>
                </a:cubicBezTo>
                <a:lnTo>
                  <a:pt x="17609" y="7179"/>
                </a:lnTo>
                <a:cubicBezTo>
                  <a:pt x="17609" y="7150"/>
                  <a:pt x="17543" y="7120"/>
                  <a:pt x="17476" y="7120"/>
                </a:cubicBezTo>
                <a:lnTo>
                  <a:pt x="4123" y="7120"/>
                </a:lnTo>
                <a:close/>
                <a:moveTo>
                  <a:pt x="10440" y="10219"/>
                </a:moveTo>
                <a:lnTo>
                  <a:pt x="11147" y="10219"/>
                </a:lnTo>
                <a:cubicBezTo>
                  <a:pt x="11905" y="10219"/>
                  <a:pt x="12526" y="10494"/>
                  <a:pt x="12526" y="10826"/>
                </a:cubicBezTo>
                <a:lnTo>
                  <a:pt x="12526" y="13424"/>
                </a:lnTo>
                <a:lnTo>
                  <a:pt x="12543" y="13424"/>
                </a:lnTo>
                <a:cubicBezTo>
                  <a:pt x="12543" y="13756"/>
                  <a:pt x="11917" y="14031"/>
                  <a:pt x="11159" y="14031"/>
                </a:cubicBezTo>
                <a:lnTo>
                  <a:pt x="10440" y="14031"/>
                </a:lnTo>
                <a:cubicBezTo>
                  <a:pt x="9682" y="14031"/>
                  <a:pt x="9056" y="13756"/>
                  <a:pt x="9056" y="13424"/>
                </a:cubicBezTo>
                <a:lnTo>
                  <a:pt x="9056" y="10826"/>
                </a:lnTo>
                <a:cubicBezTo>
                  <a:pt x="9056" y="10494"/>
                  <a:pt x="9682" y="10219"/>
                  <a:pt x="10440" y="10219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19287977" y="7471629"/>
            <a:ext cx="1974505" cy="1100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物理隔离</a:t>
            </a:r>
          </a:p>
        </p:txBody>
      </p:sp>
      <p:sp>
        <p:nvSpPr>
          <p:cNvPr id="540" name="Shape 540"/>
          <p:cNvSpPr/>
          <p:nvPr/>
        </p:nvSpPr>
        <p:spPr>
          <a:xfrm>
            <a:off x="6799139" y="8006021"/>
            <a:ext cx="1974504" cy="110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光纤直连</a:t>
            </a:r>
          </a:p>
        </p:txBody>
      </p:sp>
      <p:sp>
        <p:nvSpPr>
          <p:cNvPr id="541" name="Shape 541"/>
          <p:cNvSpPr/>
          <p:nvPr/>
        </p:nvSpPr>
        <p:spPr>
          <a:xfrm>
            <a:off x="775547" y="4700941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面向公众提供服务，剥离核心机房对体制内部接入管理服务</a:t>
            </a:r>
          </a:p>
        </p:txBody>
      </p:sp>
      <p:sp>
        <p:nvSpPr>
          <p:cNvPr id="542" name="Shape 542"/>
          <p:cNvSpPr/>
          <p:nvPr/>
        </p:nvSpPr>
        <p:spPr>
          <a:xfrm>
            <a:off x="4116634" y="4726341"/>
            <a:ext cx="2971616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面向互联网采集疆内、境内、境外等内容</a:t>
            </a:r>
          </a:p>
        </p:txBody>
      </p:sp>
      <p:sp>
        <p:nvSpPr>
          <p:cNvPr id="543" name="Shape 543"/>
          <p:cNvSpPr/>
          <p:nvPr/>
        </p:nvSpPr>
        <p:spPr>
          <a:xfrm>
            <a:off x="806698" y="6872940"/>
            <a:ext cx="2971616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用于对采集的信息进行预处理、特征处理等</a:t>
            </a:r>
          </a:p>
        </p:txBody>
      </p:sp>
      <p:sp>
        <p:nvSpPr>
          <p:cNvPr id="544" name="Shape 544"/>
          <p:cNvSpPr/>
          <p:nvPr/>
        </p:nvSpPr>
        <p:spPr>
          <a:xfrm>
            <a:off x="4116634" y="6847540"/>
            <a:ext cx="29716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采用大数据相关技术针对识别数据进行数据存储、运算等</a:t>
            </a:r>
          </a:p>
        </p:txBody>
      </p:sp>
      <p:sp>
        <p:nvSpPr>
          <p:cNvPr id="545" name="Shape 545"/>
          <p:cNvSpPr/>
          <p:nvPr/>
        </p:nvSpPr>
        <p:spPr>
          <a:xfrm>
            <a:off x="8680037" y="4726341"/>
            <a:ext cx="297161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提供VPN等加密手段提供体制内部用户接入</a:t>
            </a:r>
          </a:p>
        </p:txBody>
      </p:sp>
      <p:sp>
        <p:nvSpPr>
          <p:cNvPr id="546" name="Shape 546"/>
          <p:cNvSpPr/>
          <p:nvPr/>
        </p:nvSpPr>
        <p:spPr>
          <a:xfrm>
            <a:off x="8708342" y="6847540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面向网信办互联网监测分析业务及互联网管理类业务</a:t>
            </a:r>
          </a:p>
        </p:txBody>
      </p:sp>
      <p:sp>
        <p:nvSpPr>
          <p:cNvPr id="547" name="Shape 547"/>
          <p:cNvSpPr/>
          <p:nvPr/>
        </p:nvSpPr>
        <p:spPr>
          <a:xfrm>
            <a:off x="8708342" y="9013085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负责IDC机房业务、互联网业务相关的网络、主机、安全等运维工作</a:t>
            </a:r>
          </a:p>
        </p:txBody>
      </p:sp>
      <p:sp>
        <p:nvSpPr>
          <p:cNvPr id="548" name="Shape 548"/>
          <p:cNvSpPr/>
          <p:nvPr/>
        </p:nvSpPr>
        <p:spPr>
          <a:xfrm>
            <a:off x="8708342" y="11301514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支撑、通用管理类应用系统服务，面向内部管理及服务人员</a:t>
            </a:r>
          </a:p>
        </p:txBody>
      </p:sp>
      <p:sp>
        <p:nvSpPr>
          <p:cNvPr id="549" name="Shape 549"/>
          <p:cNvSpPr/>
          <p:nvPr/>
        </p:nvSpPr>
        <p:spPr>
          <a:xfrm>
            <a:off x="13644996" y="4690457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基于专线和加密通道提供疆内各级网信办和协同单位业务接入</a:t>
            </a:r>
          </a:p>
        </p:txBody>
      </p:sp>
      <p:sp>
        <p:nvSpPr>
          <p:cNvPr id="550" name="Shape 550"/>
          <p:cNvSpPr/>
          <p:nvPr/>
        </p:nvSpPr>
        <p:spPr>
          <a:xfrm>
            <a:off x="13608541" y="6867728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采用大数据相关技术针对有害检测、处置、指挥等数据进行数据存储、运算</a:t>
            </a:r>
          </a:p>
        </p:txBody>
      </p:sp>
      <p:sp>
        <p:nvSpPr>
          <p:cNvPr id="551" name="Shape 551"/>
          <p:cNvSpPr/>
          <p:nvPr/>
        </p:nvSpPr>
        <p:spPr>
          <a:xfrm>
            <a:off x="13633797" y="9024812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网信办请示指挥、处置等敏感非涉密数据的工作系统</a:t>
            </a:r>
          </a:p>
        </p:txBody>
      </p:sp>
      <p:sp>
        <p:nvSpPr>
          <p:cNvPr id="552" name="Shape 552"/>
          <p:cNvSpPr/>
          <p:nvPr/>
        </p:nvSpPr>
        <p:spPr>
          <a:xfrm>
            <a:off x="13644996" y="11301514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支撑、通用管理类应用系统服务，面向内部管理及服务人员</a:t>
            </a:r>
          </a:p>
        </p:txBody>
      </p:sp>
      <p:sp>
        <p:nvSpPr>
          <p:cNvPr id="553" name="Shape 553"/>
          <p:cNvSpPr/>
          <p:nvPr/>
        </p:nvSpPr>
        <p:spPr>
          <a:xfrm>
            <a:off x="16964097" y="4700941"/>
            <a:ext cx="29716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负责敏感非涉密相关业务的网络、主机、安全等运维业务</a:t>
            </a:r>
          </a:p>
        </p:txBody>
      </p:sp>
      <p:sp>
        <p:nvSpPr>
          <p:cNvPr id="554" name="Shape 554"/>
          <p:cNvSpPr/>
          <p:nvPr/>
        </p:nvSpPr>
        <p:spPr>
          <a:xfrm>
            <a:off x="20928288" y="4868257"/>
            <a:ext cx="297161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机密级工作处理网络，处理内部机要等业务工作</a:t>
            </a:r>
          </a:p>
        </p:txBody>
      </p:sp>
      <p:sp>
        <p:nvSpPr>
          <p:cNvPr id="555" name="Shape 555"/>
          <p:cNvSpPr/>
          <p:nvPr/>
        </p:nvSpPr>
        <p:spPr>
          <a:xfrm>
            <a:off x="20632776" y="3752574"/>
            <a:ext cx="3467250" cy="2186716"/>
          </a:xfrm>
          <a:prstGeom prst="rect">
            <a:avLst/>
          </a:prstGeom>
          <a:blipFill>
            <a:blip r:embed="rId4">
              <a:alphaModFix amt="50000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58" name="Group 558"/>
          <p:cNvGrpSpPr/>
          <p:nvPr/>
        </p:nvGrpSpPr>
        <p:grpSpPr>
          <a:xfrm>
            <a:off x="13315526" y="3733524"/>
            <a:ext cx="3448649" cy="8985587"/>
            <a:chOff x="0" y="0"/>
            <a:chExt cx="3448648" cy="8985586"/>
          </a:xfrm>
        </p:grpSpPr>
        <p:sp>
          <p:nvSpPr>
            <p:cNvPr id="557" name="Shape 557"/>
            <p:cNvSpPr/>
            <p:nvPr/>
          </p:nvSpPr>
          <p:spPr>
            <a:xfrm>
              <a:off x="19050" y="19049"/>
              <a:ext cx="3410549" cy="8947488"/>
            </a:xfrm>
            <a:prstGeom prst="rect">
              <a:avLst/>
            </a:prstGeom>
            <a:blipFill rotWithShape="1">
              <a:blip r:embed="rId5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56" name="图片 555"/>
            <p:cNvPicPr>
              <a:picLocks/>
            </p:cNvPicPr>
            <p:nvPr/>
          </p:nvPicPr>
          <p:blipFill>
            <a:blip r:embed="rId6">
              <a:alphaModFix amt="50000"/>
              <a:extLst/>
            </a:blip>
            <a:stretch>
              <a:fillRect/>
            </a:stretch>
          </p:blipFill>
          <p:spPr>
            <a:xfrm>
              <a:off x="0" y="-1"/>
              <a:ext cx="3448649" cy="8985588"/>
            </a:xfrm>
            <a:prstGeom prst="rect">
              <a:avLst/>
            </a:prstGeom>
            <a:effectLst/>
          </p:spPr>
        </p:pic>
      </p:grpSp>
      <p:grpSp>
        <p:nvGrpSpPr>
          <p:cNvPr id="561" name="Group 561"/>
          <p:cNvGrpSpPr/>
          <p:nvPr/>
        </p:nvGrpSpPr>
        <p:grpSpPr>
          <a:xfrm>
            <a:off x="16725580" y="3733524"/>
            <a:ext cx="3364182" cy="2313263"/>
            <a:chOff x="0" y="0"/>
            <a:chExt cx="3364181" cy="2313262"/>
          </a:xfrm>
        </p:grpSpPr>
        <p:sp>
          <p:nvSpPr>
            <p:cNvPr id="560" name="Shape 560"/>
            <p:cNvSpPr/>
            <p:nvPr/>
          </p:nvSpPr>
          <p:spPr>
            <a:xfrm>
              <a:off x="19050" y="19050"/>
              <a:ext cx="3326082" cy="2275163"/>
            </a:xfrm>
            <a:prstGeom prst="rect">
              <a:avLst/>
            </a:prstGeom>
            <a:blipFill rotWithShape="1">
              <a:blip r:embed="rId5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59" name="图片 558"/>
            <p:cNvPicPr>
              <a:picLocks/>
            </p:cNvPicPr>
            <p:nvPr/>
          </p:nvPicPr>
          <p:blipFill>
            <a:blip r:embed="rId7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3364182" cy="2313263"/>
            </a:xfrm>
            <a:prstGeom prst="rect">
              <a:avLst/>
            </a:prstGeom>
            <a:effectLst/>
          </p:spPr>
        </p:pic>
      </p:grpSp>
      <p:sp>
        <p:nvSpPr>
          <p:cNvPr id="562" name="Shape 562"/>
          <p:cNvSpPr/>
          <p:nvPr/>
        </p:nvSpPr>
        <p:spPr>
          <a:xfrm>
            <a:off x="8451336" y="3752574"/>
            <a:ext cx="3410549" cy="8947487"/>
          </a:xfrm>
          <a:prstGeom prst="rect">
            <a:avLst/>
          </a:prstGeom>
          <a:blipFill>
            <a:blip r:embed="rId8">
              <a:alphaModFix amt="50000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605133" y="3752574"/>
            <a:ext cx="3230384" cy="2096172"/>
          </a:xfrm>
          <a:prstGeom prst="rect">
            <a:avLst/>
          </a:prstGeom>
          <a:blipFill>
            <a:blip r:embed="rId9">
              <a:alphaModFix amt="50000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605133" y="6054257"/>
            <a:ext cx="6604800" cy="2103405"/>
          </a:xfrm>
          <a:prstGeom prst="rect">
            <a:avLst/>
          </a:prstGeom>
          <a:blipFill>
            <a:blip r:embed="rId8">
              <a:alphaModFix amt="50000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3974998" y="3778569"/>
            <a:ext cx="3230384" cy="2096172"/>
          </a:xfrm>
          <a:prstGeom prst="rect">
            <a:avLst/>
          </a:prstGeom>
          <a:blipFill>
            <a:blip r:embed="rId10">
              <a:alphaModFix amt="50094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34835" y="10934285"/>
            <a:ext cx="11529070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D级别：可面向互联网公开的应用及数据</a:t>
            </a:r>
          </a:p>
          <a:p>
            <a:pPr algn="l" defTabSz="4572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C级别：互联网信息数据，不对外公开信息</a:t>
            </a:r>
          </a:p>
          <a:p>
            <a:pPr algn="l" defTabSz="4572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B级别：三级等保管理，运行互联网分析等非密业务</a:t>
            </a:r>
          </a:p>
          <a:p>
            <a:pPr algn="l" defTabSz="4572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A级别：参考机密级管理，敏感非涉密业务</a:t>
            </a:r>
          </a:p>
          <a:p>
            <a:pPr algn="l" defTabSz="457200"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S级别：机密级，属于高度保密级别，物理隔绝应用数据</a:t>
            </a:r>
          </a:p>
        </p:txBody>
      </p:sp>
      <p:sp>
        <p:nvSpPr>
          <p:cNvPr id="567" name="Shape 567"/>
          <p:cNvSpPr/>
          <p:nvPr/>
        </p:nvSpPr>
        <p:spPr>
          <a:xfrm>
            <a:off x="21947829" y="3772555"/>
            <a:ext cx="915590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t>S</a:t>
            </a:r>
          </a:p>
        </p:txBody>
      </p:sp>
      <p:sp>
        <p:nvSpPr>
          <p:cNvPr id="568" name="Shape 568"/>
          <p:cNvSpPr/>
          <p:nvPr/>
        </p:nvSpPr>
        <p:spPr>
          <a:xfrm>
            <a:off x="14546659" y="5912522"/>
            <a:ext cx="915590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t>A</a:t>
            </a:r>
          </a:p>
        </p:txBody>
      </p:sp>
      <p:sp>
        <p:nvSpPr>
          <p:cNvPr id="569" name="Shape 569"/>
          <p:cNvSpPr/>
          <p:nvPr/>
        </p:nvSpPr>
        <p:spPr>
          <a:xfrm>
            <a:off x="9474598" y="5912522"/>
            <a:ext cx="915590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t>B</a:t>
            </a:r>
          </a:p>
        </p:txBody>
      </p:sp>
      <p:sp>
        <p:nvSpPr>
          <p:cNvPr id="570" name="Shape 570"/>
          <p:cNvSpPr/>
          <p:nvPr/>
        </p:nvSpPr>
        <p:spPr>
          <a:xfrm>
            <a:off x="3449738" y="5906879"/>
            <a:ext cx="915590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t>B</a:t>
            </a:r>
          </a:p>
        </p:txBody>
      </p:sp>
      <p:sp>
        <p:nvSpPr>
          <p:cNvPr id="571" name="Shape 571"/>
          <p:cNvSpPr/>
          <p:nvPr/>
        </p:nvSpPr>
        <p:spPr>
          <a:xfrm>
            <a:off x="5055994" y="3728331"/>
            <a:ext cx="915589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t>C</a:t>
            </a:r>
          </a:p>
        </p:txBody>
      </p:sp>
      <p:sp>
        <p:nvSpPr>
          <p:cNvPr id="572" name="Shape 572"/>
          <p:cNvSpPr/>
          <p:nvPr/>
        </p:nvSpPr>
        <p:spPr>
          <a:xfrm>
            <a:off x="1762530" y="3686858"/>
            <a:ext cx="915590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t>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本次评审范围</a:t>
            </a:r>
          </a:p>
        </p:txBody>
      </p:sp>
      <p:sp>
        <p:nvSpPr>
          <p:cNvPr id="575" name="Shape 575"/>
          <p:cNvSpPr/>
          <p:nvPr/>
        </p:nvSpPr>
        <p:spPr>
          <a:xfrm>
            <a:off x="6981633" y="1992358"/>
            <a:ext cx="3313846" cy="1198447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4970076" y="401223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举报门户</a:t>
            </a:r>
          </a:p>
        </p:txBody>
      </p:sp>
      <p:sp>
        <p:nvSpPr>
          <p:cNvPr id="577" name="Shape 577"/>
          <p:cNvSpPr/>
          <p:nvPr/>
        </p:nvSpPr>
        <p:spPr>
          <a:xfrm>
            <a:off x="4970076" y="480115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举报信息管理</a:t>
            </a:r>
          </a:p>
        </p:txBody>
      </p:sp>
      <p:sp>
        <p:nvSpPr>
          <p:cNvPr id="578" name="Shape 578"/>
          <p:cNvSpPr/>
          <p:nvPr/>
        </p:nvSpPr>
        <p:spPr>
          <a:xfrm>
            <a:off x="4970076" y="559007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智能评估反馈</a:t>
            </a:r>
          </a:p>
        </p:txBody>
      </p:sp>
      <p:sp>
        <p:nvSpPr>
          <p:cNvPr id="579" name="Shape 579"/>
          <p:cNvSpPr/>
          <p:nvPr/>
        </p:nvSpPr>
        <p:spPr>
          <a:xfrm>
            <a:off x="7403247" y="401223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网上分析</a:t>
            </a:r>
          </a:p>
        </p:txBody>
      </p:sp>
      <p:sp>
        <p:nvSpPr>
          <p:cNvPr id="580" name="Shape 580"/>
          <p:cNvSpPr/>
          <p:nvPr/>
        </p:nvSpPr>
        <p:spPr>
          <a:xfrm>
            <a:off x="7403247" y="480115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信息搜索</a:t>
            </a:r>
          </a:p>
        </p:txBody>
      </p:sp>
      <p:sp>
        <p:nvSpPr>
          <p:cNvPr id="581" name="Shape 581"/>
          <p:cNvSpPr/>
          <p:nvPr/>
        </p:nvSpPr>
        <p:spPr>
          <a:xfrm>
            <a:off x="7403247" y="559007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决策分析</a:t>
            </a:r>
          </a:p>
        </p:txBody>
      </p:sp>
      <p:sp>
        <p:nvSpPr>
          <p:cNvPr id="582" name="Shape 582"/>
          <p:cNvSpPr/>
          <p:nvPr/>
        </p:nvSpPr>
        <p:spPr>
          <a:xfrm>
            <a:off x="9887218" y="401934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研判中枢</a:t>
            </a:r>
          </a:p>
        </p:txBody>
      </p:sp>
      <p:sp>
        <p:nvSpPr>
          <p:cNvPr id="583" name="Shape 583"/>
          <p:cNvSpPr/>
          <p:nvPr/>
        </p:nvSpPr>
        <p:spPr>
          <a:xfrm>
            <a:off x="9887218" y="480826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指挥调度</a:t>
            </a:r>
          </a:p>
        </p:txBody>
      </p:sp>
      <p:sp>
        <p:nvSpPr>
          <p:cNvPr id="584" name="Shape 584"/>
          <p:cNvSpPr/>
          <p:nvPr/>
        </p:nvSpPr>
        <p:spPr>
          <a:xfrm>
            <a:off x="12345265" y="401934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网评协作</a:t>
            </a:r>
          </a:p>
        </p:txBody>
      </p:sp>
      <p:sp>
        <p:nvSpPr>
          <p:cNvPr id="585" name="Shape 585"/>
          <p:cNvSpPr/>
          <p:nvPr/>
        </p:nvSpPr>
        <p:spPr>
          <a:xfrm>
            <a:off x="12345265" y="480826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机器网评</a:t>
            </a:r>
          </a:p>
        </p:txBody>
      </p:sp>
      <p:sp>
        <p:nvSpPr>
          <p:cNvPr id="586" name="Shape 586"/>
          <p:cNvSpPr/>
          <p:nvPr/>
        </p:nvSpPr>
        <p:spPr>
          <a:xfrm>
            <a:off x="14804359" y="401223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属地管控</a:t>
            </a:r>
          </a:p>
        </p:txBody>
      </p:sp>
      <p:sp>
        <p:nvSpPr>
          <p:cNvPr id="587" name="Shape 587"/>
          <p:cNvSpPr/>
          <p:nvPr/>
        </p:nvSpPr>
        <p:spPr>
          <a:xfrm>
            <a:off x="14804359" y="480115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传播分析</a:t>
            </a:r>
          </a:p>
        </p:txBody>
      </p:sp>
      <p:sp>
        <p:nvSpPr>
          <p:cNvPr id="588" name="Shape 588"/>
          <p:cNvSpPr/>
          <p:nvPr/>
        </p:nvSpPr>
        <p:spPr>
          <a:xfrm>
            <a:off x="14804359" y="559007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互联网党建</a:t>
            </a:r>
          </a:p>
        </p:txBody>
      </p:sp>
      <p:sp>
        <p:nvSpPr>
          <p:cNvPr id="589" name="Shape 589"/>
          <p:cNvSpPr/>
          <p:nvPr/>
        </p:nvSpPr>
        <p:spPr>
          <a:xfrm>
            <a:off x="17261884" y="403376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公文交换</a:t>
            </a:r>
          </a:p>
        </p:txBody>
      </p:sp>
      <p:sp>
        <p:nvSpPr>
          <p:cNvPr id="590" name="Shape 590"/>
          <p:cNvSpPr/>
          <p:nvPr/>
        </p:nvSpPr>
        <p:spPr>
          <a:xfrm>
            <a:off x="17261884" y="482268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协同办公</a:t>
            </a:r>
          </a:p>
        </p:txBody>
      </p:sp>
      <p:sp>
        <p:nvSpPr>
          <p:cNvPr id="591" name="Shape 591"/>
          <p:cNvSpPr/>
          <p:nvPr/>
        </p:nvSpPr>
        <p:spPr>
          <a:xfrm>
            <a:off x="4792757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网上采集</a:t>
            </a:r>
          </a:p>
        </p:txBody>
      </p:sp>
      <p:sp>
        <p:nvSpPr>
          <p:cNvPr id="592" name="Shape 592"/>
          <p:cNvSpPr/>
          <p:nvPr/>
        </p:nvSpPr>
        <p:spPr>
          <a:xfrm>
            <a:off x="6975364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机器翻译</a:t>
            </a:r>
          </a:p>
        </p:txBody>
      </p:sp>
      <p:sp>
        <p:nvSpPr>
          <p:cNvPr id="593" name="Shape 593"/>
          <p:cNvSpPr/>
          <p:nvPr/>
        </p:nvSpPr>
        <p:spPr>
          <a:xfrm>
            <a:off x="9157971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知识管理</a:t>
            </a:r>
          </a:p>
        </p:txBody>
      </p:sp>
      <p:sp>
        <p:nvSpPr>
          <p:cNvPr id="594" name="Shape 594"/>
          <p:cNvSpPr/>
          <p:nvPr/>
        </p:nvSpPr>
        <p:spPr>
          <a:xfrm>
            <a:off x="11340578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自然语言处理</a:t>
            </a:r>
          </a:p>
        </p:txBody>
      </p:sp>
      <p:sp>
        <p:nvSpPr>
          <p:cNvPr id="595" name="Shape 595"/>
          <p:cNvSpPr/>
          <p:nvPr/>
        </p:nvSpPr>
        <p:spPr>
          <a:xfrm>
            <a:off x="13523185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取证标注</a:t>
            </a:r>
          </a:p>
        </p:txBody>
      </p:sp>
      <p:sp>
        <p:nvSpPr>
          <p:cNvPr id="596" name="Shape 596"/>
          <p:cNvSpPr/>
          <p:nvPr/>
        </p:nvSpPr>
        <p:spPr>
          <a:xfrm>
            <a:off x="15705793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应用支撑</a:t>
            </a:r>
          </a:p>
        </p:txBody>
      </p:sp>
      <p:sp>
        <p:nvSpPr>
          <p:cNvPr id="597" name="Shape 597"/>
          <p:cNvSpPr/>
          <p:nvPr/>
        </p:nvSpPr>
        <p:spPr>
          <a:xfrm>
            <a:off x="17888399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其他</a:t>
            </a:r>
          </a:p>
        </p:txBody>
      </p:sp>
      <p:sp>
        <p:nvSpPr>
          <p:cNvPr id="598" name="Shape 598"/>
          <p:cNvSpPr/>
          <p:nvPr/>
        </p:nvSpPr>
        <p:spPr>
          <a:xfrm>
            <a:off x="5306962" y="6378993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网上举报</a:t>
            </a:r>
          </a:p>
        </p:txBody>
      </p:sp>
      <p:sp>
        <p:nvSpPr>
          <p:cNvPr id="599" name="Shape 599"/>
          <p:cNvSpPr/>
          <p:nvPr/>
        </p:nvSpPr>
        <p:spPr>
          <a:xfrm>
            <a:off x="7297958" y="3871153"/>
            <a:ext cx="2293379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7765271" y="6366293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网上情报</a:t>
            </a:r>
          </a:p>
        </p:txBody>
      </p:sp>
      <p:sp>
        <p:nvSpPr>
          <p:cNvPr id="601" name="Shape 601"/>
          <p:cNvSpPr/>
          <p:nvPr/>
        </p:nvSpPr>
        <p:spPr>
          <a:xfrm>
            <a:off x="9756267" y="3883853"/>
            <a:ext cx="2293379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10223580" y="6378993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指挥中枢</a:t>
            </a:r>
          </a:p>
        </p:txBody>
      </p:sp>
      <p:sp>
        <p:nvSpPr>
          <p:cNvPr id="603" name="Shape 603"/>
          <p:cNvSpPr/>
          <p:nvPr/>
        </p:nvSpPr>
        <p:spPr>
          <a:xfrm>
            <a:off x="12214576" y="3883853"/>
            <a:ext cx="2293379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12681889" y="6378993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网评引导</a:t>
            </a:r>
          </a:p>
        </p:txBody>
      </p:sp>
      <p:sp>
        <p:nvSpPr>
          <p:cNvPr id="605" name="Shape 605"/>
          <p:cNvSpPr/>
          <p:nvPr/>
        </p:nvSpPr>
        <p:spPr>
          <a:xfrm>
            <a:off x="14672885" y="3883853"/>
            <a:ext cx="2293380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15140198" y="6378993"/>
            <a:ext cx="13587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传播管控</a:t>
            </a:r>
          </a:p>
        </p:txBody>
      </p:sp>
      <p:sp>
        <p:nvSpPr>
          <p:cNvPr id="607" name="Shape 607"/>
          <p:cNvSpPr/>
          <p:nvPr/>
        </p:nvSpPr>
        <p:spPr>
          <a:xfrm>
            <a:off x="17131194" y="3883853"/>
            <a:ext cx="2293379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17598508" y="6378993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协同办公</a:t>
            </a:r>
          </a:p>
        </p:txBody>
      </p:sp>
      <p:sp>
        <p:nvSpPr>
          <p:cNvPr id="609" name="Shape 609"/>
          <p:cNvSpPr/>
          <p:nvPr/>
        </p:nvSpPr>
        <p:spPr>
          <a:xfrm>
            <a:off x="5033046" y="210148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5306962" y="261315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举报群众</a:t>
            </a:r>
          </a:p>
        </p:txBody>
      </p:sp>
      <p:sp>
        <p:nvSpPr>
          <p:cNvPr id="611" name="Shape 611"/>
          <p:cNvSpPr/>
          <p:nvPr/>
        </p:nvSpPr>
        <p:spPr>
          <a:xfrm>
            <a:off x="7175031" y="209444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7448946" y="260611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网络监督</a:t>
            </a:r>
          </a:p>
        </p:txBody>
      </p:sp>
      <p:sp>
        <p:nvSpPr>
          <p:cNvPr id="613" name="Shape 613"/>
          <p:cNvSpPr/>
          <p:nvPr/>
        </p:nvSpPr>
        <p:spPr>
          <a:xfrm>
            <a:off x="8723793" y="211066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8997708" y="262233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网络评论</a:t>
            </a:r>
          </a:p>
        </p:txBody>
      </p:sp>
      <p:sp>
        <p:nvSpPr>
          <p:cNvPr id="615" name="Shape 615"/>
          <p:cNvSpPr/>
          <p:nvPr/>
        </p:nvSpPr>
        <p:spPr>
          <a:xfrm>
            <a:off x="10865777" y="210362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1139692" y="261529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属地媒体</a:t>
            </a:r>
          </a:p>
        </p:txBody>
      </p:sp>
      <p:sp>
        <p:nvSpPr>
          <p:cNvPr id="617" name="Shape 617"/>
          <p:cNvSpPr/>
          <p:nvPr/>
        </p:nvSpPr>
        <p:spPr>
          <a:xfrm>
            <a:off x="12868443" y="2109592"/>
            <a:ext cx="368482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3142360" y="262126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省网信</a:t>
            </a:r>
          </a:p>
        </p:txBody>
      </p:sp>
      <p:sp>
        <p:nvSpPr>
          <p:cNvPr id="619" name="Shape 619"/>
          <p:cNvSpPr/>
          <p:nvPr/>
        </p:nvSpPr>
        <p:spPr>
          <a:xfrm>
            <a:off x="14172227" y="2102552"/>
            <a:ext cx="368482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14446144" y="261422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市县网信</a:t>
            </a:r>
          </a:p>
        </p:txBody>
      </p:sp>
      <p:sp>
        <p:nvSpPr>
          <p:cNvPr id="621" name="Shape 621"/>
          <p:cNvSpPr/>
          <p:nvPr/>
        </p:nvSpPr>
        <p:spPr>
          <a:xfrm>
            <a:off x="15797189" y="211877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16071105" y="263044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中央网信</a:t>
            </a:r>
          </a:p>
        </p:txBody>
      </p:sp>
      <p:sp>
        <p:nvSpPr>
          <p:cNvPr id="623" name="Shape 623"/>
          <p:cNvSpPr/>
          <p:nvPr/>
        </p:nvSpPr>
        <p:spPr>
          <a:xfrm>
            <a:off x="17881871" y="211066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18155786" y="2622339"/>
            <a:ext cx="13587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联合单位</a:t>
            </a:r>
          </a:p>
        </p:txBody>
      </p:sp>
      <p:sp>
        <p:nvSpPr>
          <p:cNvPr id="625" name="Shape 625"/>
          <p:cNvSpPr/>
          <p:nvPr/>
        </p:nvSpPr>
        <p:spPr>
          <a:xfrm>
            <a:off x="4839387" y="3871153"/>
            <a:ext cx="2293379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12696143" y="1985248"/>
            <a:ext cx="4721014" cy="1198447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4796967" y="898699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网上信息原始数据</a:t>
            </a:r>
          </a:p>
        </p:txBody>
      </p:sp>
      <p:sp>
        <p:nvSpPr>
          <p:cNvPr id="628" name="Shape 628"/>
          <p:cNvSpPr/>
          <p:nvPr/>
        </p:nvSpPr>
        <p:spPr>
          <a:xfrm>
            <a:off x="7591274" y="898699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网上情报信息数据</a:t>
            </a:r>
          </a:p>
        </p:txBody>
      </p:sp>
      <p:sp>
        <p:nvSpPr>
          <p:cNvPr id="629" name="Shape 629"/>
          <p:cNvSpPr/>
          <p:nvPr/>
        </p:nvSpPr>
        <p:spPr>
          <a:xfrm>
            <a:off x="10374116" y="897429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有害样品数据</a:t>
            </a:r>
          </a:p>
        </p:txBody>
      </p:sp>
      <p:sp>
        <p:nvSpPr>
          <p:cNvPr id="630" name="Shape 630"/>
          <p:cNvSpPr/>
          <p:nvPr/>
        </p:nvSpPr>
        <p:spPr>
          <a:xfrm>
            <a:off x="13222427" y="897429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网评资源数据</a:t>
            </a:r>
          </a:p>
        </p:txBody>
      </p:sp>
      <p:sp>
        <p:nvSpPr>
          <p:cNvPr id="631" name="Shape 631"/>
          <p:cNvSpPr/>
          <p:nvPr/>
        </p:nvSpPr>
        <p:spPr>
          <a:xfrm>
            <a:off x="4796967" y="987584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知识数据</a:t>
            </a:r>
          </a:p>
        </p:txBody>
      </p:sp>
      <p:sp>
        <p:nvSpPr>
          <p:cNvPr id="632" name="Shape 632"/>
          <p:cNvSpPr/>
          <p:nvPr/>
        </p:nvSpPr>
        <p:spPr>
          <a:xfrm>
            <a:off x="7591274" y="987584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语料数据</a:t>
            </a:r>
          </a:p>
        </p:txBody>
      </p:sp>
      <p:sp>
        <p:nvSpPr>
          <p:cNvPr id="633" name="Shape 633"/>
          <p:cNvSpPr/>
          <p:nvPr/>
        </p:nvSpPr>
        <p:spPr>
          <a:xfrm>
            <a:off x="16070738" y="8969819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处置案例数据</a:t>
            </a:r>
          </a:p>
        </p:txBody>
      </p:sp>
      <p:sp>
        <p:nvSpPr>
          <p:cNvPr id="634" name="Shape 634"/>
          <p:cNvSpPr/>
          <p:nvPr/>
        </p:nvSpPr>
        <p:spPr>
          <a:xfrm>
            <a:off x="10374116" y="987584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其他</a:t>
            </a:r>
          </a:p>
        </p:txBody>
      </p:sp>
      <p:sp>
        <p:nvSpPr>
          <p:cNvPr id="635" name="Shape 635"/>
          <p:cNvSpPr/>
          <p:nvPr/>
        </p:nvSpPr>
        <p:spPr>
          <a:xfrm>
            <a:off x="4792757" y="11132029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操作系统</a:t>
            </a:r>
          </a:p>
        </p:txBody>
      </p:sp>
      <p:sp>
        <p:nvSpPr>
          <p:cNvPr id="636" name="Shape 636"/>
          <p:cNvSpPr/>
          <p:nvPr/>
        </p:nvSpPr>
        <p:spPr>
          <a:xfrm>
            <a:off x="6975364" y="11132029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虚拟化云平台</a:t>
            </a:r>
          </a:p>
        </p:txBody>
      </p:sp>
      <p:sp>
        <p:nvSpPr>
          <p:cNvPr id="637" name="Shape 637"/>
          <p:cNvSpPr/>
          <p:nvPr/>
        </p:nvSpPr>
        <p:spPr>
          <a:xfrm>
            <a:off x="4792757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GPU服务器</a:t>
            </a:r>
          </a:p>
        </p:txBody>
      </p:sp>
      <p:sp>
        <p:nvSpPr>
          <p:cNvPr id="638" name="Shape 638"/>
          <p:cNvSpPr/>
          <p:nvPr/>
        </p:nvSpPr>
        <p:spPr>
          <a:xfrm>
            <a:off x="6975364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采集服务器</a:t>
            </a:r>
          </a:p>
        </p:txBody>
      </p:sp>
      <p:sp>
        <p:nvSpPr>
          <p:cNvPr id="639" name="Shape 639"/>
          <p:cNvSpPr/>
          <p:nvPr/>
        </p:nvSpPr>
        <p:spPr>
          <a:xfrm>
            <a:off x="9157971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数据存储服务器</a:t>
            </a:r>
          </a:p>
        </p:txBody>
      </p:sp>
      <p:sp>
        <p:nvSpPr>
          <p:cNvPr id="640" name="Shape 640"/>
          <p:cNvSpPr/>
          <p:nvPr/>
        </p:nvSpPr>
        <p:spPr>
          <a:xfrm>
            <a:off x="11340578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文件存储服务器</a:t>
            </a:r>
          </a:p>
        </p:txBody>
      </p:sp>
      <p:sp>
        <p:nvSpPr>
          <p:cNvPr id="641" name="Shape 641"/>
          <p:cNvSpPr/>
          <p:nvPr/>
        </p:nvSpPr>
        <p:spPr>
          <a:xfrm>
            <a:off x="13523183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数据库服务器</a:t>
            </a:r>
          </a:p>
        </p:txBody>
      </p:sp>
      <p:sp>
        <p:nvSpPr>
          <p:cNvPr id="642" name="Shape 642"/>
          <p:cNvSpPr/>
          <p:nvPr/>
        </p:nvSpPr>
        <p:spPr>
          <a:xfrm>
            <a:off x="15705791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搜索服务器</a:t>
            </a:r>
          </a:p>
        </p:txBody>
      </p:sp>
      <p:sp>
        <p:nvSpPr>
          <p:cNvPr id="643" name="Shape 643"/>
          <p:cNvSpPr/>
          <p:nvPr/>
        </p:nvSpPr>
        <p:spPr>
          <a:xfrm>
            <a:off x="17888399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其他</a:t>
            </a:r>
          </a:p>
        </p:txBody>
      </p:sp>
      <p:pic>
        <p:nvPicPr>
          <p:cNvPr id="644" name="图片 64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7484" y="1697771"/>
            <a:ext cx="16523169" cy="1645690"/>
          </a:xfrm>
          <a:prstGeom prst="rect">
            <a:avLst/>
          </a:prstGeom>
        </p:spPr>
      </p:pic>
      <p:pic>
        <p:nvPicPr>
          <p:cNvPr id="646" name="图片 645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7484" y="3633281"/>
            <a:ext cx="16523169" cy="3498473"/>
          </a:xfrm>
          <a:prstGeom prst="rect">
            <a:avLst/>
          </a:prstGeom>
        </p:spPr>
      </p:pic>
      <p:pic>
        <p:nvPicPr>
          <p:cNvPr id="648" name="图片 647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7484" y="7382655"/>
            <a:ext cx="16523169" cy="1223847"/>
          </a:xfrm>
          <a:prstGeom prst="rect">
            <a:avLst/>
          </a:prstGeom>
        </p:spPr>
      </p:pic>
      <p:pic>
        <p:nvPicPr>
          <p:cNvPr id="650" name="图片 649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7484" y="8742051"/>
            <a:ext cx="16523169" cy="2096337"/>
          </a:xfrm>
          <a:prstGeom prst="rect">
            <a:avLst/>
          </a:prstGeom>
        </p:spPr>
      </p:pic>
      <p:pic>
        <p:nvPicPr>
          <p:cNvPr id="652" name="图片 651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7484" y="10977938"/>
            <a:ext cx="16523169" cy="2096337"/>
          </a:xfrm>
          <a:prstGeom prst="rect">
            <a:avLst/>
          </a:prstGeom>
        </p:spPr>
      </p:pic>
      <p:sp>
        <p:nvSpPr>
          <p:cNvPr id="654" name="Shape 654"/>
          <p:cNvSpPr/>
          <p:nvPr/>
        </p:nvSpPr>
        <p:spPr>
          <a:xfrm>
            <a:off x="3704371" y="7550148"/>
            <a:ext cx="821039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支撑系统</a:t>
            </a:r>
          </a:p>
        </p:txBody>
      </p:sp>
      <p:sp>
        <p:nvSpPr>
          <p:cNvPr id="655" name="Shape 655"/>
          <p:cNvSpPr/>
          <p:nvPr/>
        </p:nvSpPr>
        <p:spPr>
          <a:xfrm>
            <a:off x="3673891" y="5036594"/>
            <a:ext cx="82103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业务应用</a:t>
            </a:r>
          </a:p>
        </p:txBody>
      </p:sp>
      <p:sp>
        <p:nvSpPr>
          <p:cNvPr id="656" name="Shape 656"/>
          <p:cNvSpPr/>
          <p:nvPr/>
        </p:nvSpPr>
        <p:spPr>
          <a:xfrm>
            <a:off x="3696430" y="2152161"/>
            <a:ext cx="82103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用户分类</a:t>
            </a:r>
          </a:p>
        </p:txBody>
      </p:sp>
      <p:sp>
        <p:nvSpPr>
          <p:cNvPr id="657" name="Shape 657"/>
          <p:cNvSpPr/>
          <p:nvPr/>
        </p:nvSpPr>
        <p:spPr>
          <a:xfrm>
            <a:off x="3704371" y="9284484"/>
            <a:ext cx="821039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数据资源</a:t>
            </a:r>
          </a:p>
        </p:txBody>
      </p:sp>
      <p:sp>
        <p:nvSpPr>
          <p:cNvPr id="658" name="Shape 658"/>
          <p:cNvSpPr/>
          <p:nvPr/>
        </p:nvSpPr>
        <p:spPr>
          <a:xfrm>
            <a:off x="3704371" y="11586686"/>
            <a:ext cx="821039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基础设施</a:t>
            </a:r>
          </a:p>
        </p:txBody>
      </p:sp>
      <p:pic>
        <p:nvPicPr>
          <p:cNvPr id="659" name="图片 658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07612" y="1697771"/>
            <a:ext cx="1073240" cy="11386067"/>
          </a:xfrm>
          <a:prstGeom prst="rect">
            <a:avLst/>
          </a:prstGeom>
        </p:spPr>
      </p:pic>
      <p:pic>
        <p:nvPicPr>
          <p:cNvPr id="661" name="图片 660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457284" y="1697771"/>
            <a:ext cx="1073240" cy="11386067"/>
          </a:xfrm>
          <a:prstGeom prst="rect">
            <a:avLst/>
          </a:prstGeom>
        </p:spPr>
      </p:pic>
      <p:pic>
        <p:nvPicPr>
          <p:cNvPr id="663" name="图片 662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767361" y="1685071"/>
            <a:ext cx="1073240" cy="11386067"/>
          </a:xfrm>
          <a:prstGeom prst="rect">
            <a:avLst/>
          </a:prstGeom>
        </p:spPr>
      </p:pic>
      <p:sp>
        <p:nvSpPr>
          <p:cNvPr id="665" name="Shape 665"/>
          <p:cNvSpPr/>
          <p:nvPr/>
        </p:nvSpPr>
        <p:spPr>
          <a:xfrm>
            <a:off x="2283846" y="2176491"/>
            <a:ext cx="82103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标准规范</a:t>
            </a:r>
          </a:p>
        </p:txBody>
      </p:sp>
      <p:sp>
        <p:nvSpPr>
          <p:cNvPr id="666" name="Shape 666"/>
          <p:cNvSpPr/>
          <p:nvPr/>
        </p:nvSpPr>
        <p:spPr>
          <a:xfrm>
            <a:off x="20583385" y="2080466"/>
            <a:ext cx="82103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运行维护</a:t>
            </a:r>
          </a:p>
        </p:txBody>
      </p:sp>
      <p:sp>
        <p:nvSpPr>
          <p:cNvPr id="667" name="Shape 667"/>
          <p:cNvSpPr/>
          <p:nvPr/>
        </p:nvSpPr>
        <p:spPr>
          <a:xfrm>
            <a:off x="21893462" y="2080466"/>
            <a:ext cx="82103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安全保障</a:t>
            </a:r>
          </a:p>
        </p:txBody>
      </p:sp>
      <p:sp>
        <p:nvSpPr>
          <p:cNvPr id="668" name="Shape 668"/>
          <p:cNvSpPr/>
          <p:nvPr/>
        </p:nvSpPr>
        <p:spPr>
          <a:xfrm>
            <a:off x="20674148" y="4012233"/>
            <a:ext cx="63951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环境监控</a:t>
            </a:r>
          </a:p>
        </p:txBody>
      </p:sp>
      <p:sp>
        <p:nvSpPr>
          <p:cNvPr id="669" name="Shape 669"/>
          <p:cNvSpPr/>
          <p:nvPr/>
        </p:nvSpPr>
        <p:spPr>
          <a:xfrm>
            <a:off x="2059364" y="1628852"/>
            <a:ext cx="20842371" cy="11581877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7403247" y="401223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网上分析</a:t>
            </a:r>
          </a:p>
        </p:txBody>
      </p:sp>
      <p:sp>
        <p:nvSpPr>
          <p:cNvPr id="671" name="Shape 671"/>
          <p:cNvSpPr/>
          <p:nvPr/>
        </p:nvSpPr>
        <p:spPr>
          <a:xfrm>
            <a:off x="7403247" y="480115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信息搜索</a:t>
            </a:r>
          </a:p>
        </p:txBody>
      </p:sp>
      <p:sp>
        <p:nvSpPr>
          <p:cNvPr id="672" name="Shape 672"/>
          <p:cNvSpPr/>
          <p:nvPr/>
        </p:nvSpPr>
        <p:spPr>
          <a:xfrm>
            <a:off x="4792757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网上采集</a:t>
            </a:r>
          </a:p>
        </p:txBody>
      </p:sp>
      <p:sp>
        <p:nvSpPr>
          <p:cNvPr id="673" name="Shape 673"/>
          <p:cNvSpPr/>
          <p:nvPr/>
        </p:nvSpPr>
        <p:spPr>
          <a:xfrm>
            <a:off x="11340578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自然语言处理</a:t>
            </a:r>
          </a:p>
        </p:txBody>
      </p:sp>
      <p:sp>
        <p:nvSpPr>
          <p:cNvPr id="674" name="Shape 674"/>
          <p:cNvSpPr/>
          <p:nvPr/>
        </p:nvSpPr>
        <p:spPr>
          <a:xfrm>
            <a:off x="7297958" y="3871153"/>
            <a:ext cx="2293379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7765271" y="6366293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网上情报</a:t>
            </a:r>
          </a:p>
        </p:txBody>
      </p:sp>
      <p:sp>
        <p:nvSpPr>
          <p:cNvPr id="676" name="Shape 676"/>
          <p:cNvSpPr/>
          <p:nvPr/>
        </p:nvSpPr>
        <p:spPr>
          <a:xfrm>
            <a:off x="4796967" y="898699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网上信息原始数据</a:t>
            </a:r>
          </a:p>
        </p:txBody>
      </p:sp>
      <p:sp>
        <p:nvSpPr>
          <p:cNvPr id="677" name="Shape 677"/>
          <p:cNvSpPr/>
          <p:nvPr/>
        </p:nvSpPr>
        <p:spPr>
          <a:xfrm>
            <a:off x="7591274" y="898699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网上情报信息数据</a:t>
            </a:r>
          </a:p>
        </p:txBody>
      </p:sp>
      <p:sp>
        <p:nvSpPr>
          <p:cNvPr id="678" name="Shape 678"/>
          <p:cNvSpPr/>
          <p:nvPr/>
        </p:nvSpPr>
        <p:spPr>
          <a:xfrm>
            <a:off x="12868443" y="2109592"/>
            <a:ext cx="368482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13142360" y="262126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省网信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/>
          </p:cNvSpPr>
          <p:nvPr>
            <p:ph type="ctrTitle"/>
          </p:nvPr>
        </p:nvSpPr>
        <p:spPr>
          <a:xfrm>
            <a:off x="2387600" y="2705100"/>
            <a:ext cx="19621500" cy="3911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网上情报产品</a:t>
            </a:r>
          </a:p>
        </p:txBody>
      </p:sp>
      <p:sp>
        <p:nvSpPr>
          <p:cNvPr id="682" name="Shape 682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01675">
              <a:defRPr sz="4760"/>
            </a:pPr>
            <a:r>
              <a:t>中科软科技股份有限公司</a:t>
            </a:r>
          </a:p>
          <a:p>
            <a:pPr defTabSz="701675">
              <a:defRPr sz="4760"/>
            </a:pPr>
            <a:r>
              <a:t>信息工程八部</a:t>
            </a:r>
          </a:p>
        </p:txBody>
      </p:sp>
      <p:sp>
        <p:nvSpPr>
          <p:cNvPr id="683" name="Shape 683"/>
          <p:cNvSpPr/>
          <p:nvPr/>
        </p:nvSpPr>
        <p:spPr>
          <a:xfrm>
            <a:off x="22310469" y="11888096"/>
            <a:ext cx="2020397" cy="1790701"/>
          </a:xfrm>
          <a:prstGeom prst="rect">
            <a:avLst/>
          </a:pr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22043438" y="11672242"/>
            <a:ext cx="2020397" cy="179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21776410" y="11481507"/>
            <a:ext cx="2020397" cy="17907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1585580" y="11277649"/>
            <a:ext cx="2020396" cy="17907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96236" y="88006"/>
            <a:ext cx="2020397" cy="1790701"/>
          </a:xfrm>
          <a:prstGeom prst="rect">
            <a:avLst/>
          </a:pr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287065" y="291864"/>
            <a:ext cx="2020397" cy="179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554094" y="482600"/>
            <a:ext cx="2020397" cy="1790700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821124" y="698453"/>
            <a:ext cx="2020397" cy="17907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/>
        </p:nvSpPr>
        <p:spPr>
          <a:xfrm>
            <a:off x="4827034" y="-1"/>
            <a:ext cx="91140" cy="13716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366358" y="956255"/>
            <a:ext cx="223393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694" name="Shape 694"/>
          <p:cNvSpPr/>
          <p:nvPr/>
        </p:nvSpPr>
        <p:spPr>
          <a:xfrm>
            <a:off x="5144913" y="1267405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一、业务说明</a:t>
            </a:r>
          </a:p>
        </p:txBody>
      </p:sp>
      <p:sp>
        <p:nvSpPr>
          <p:cNvPr id="695" name="Shape 695"/>
          <p:cNvSpPr/>
          <p:nvPr/>
        </p:nvSpPr>
        <p:spPr>
          <a:xfrm>
            <a:off x="5144913" y="3792452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二、总体设计</a:t>
            </a:r>
          </a:p>
        </p:txBody>
      </p:sp>
      <p:sp>
        <p:nvSpPr>
          <p:cNvPr id="696" name="Shape 696"/>
          <p:cNvSpPr/>
          <p:nvPr/>
        </p:nvSpPr>
        <p:spPr>
          <a:xfrm>
            <a:off x="5144913" y="7349904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三、概要设计</a:t>
            </a:r>
          </a:p>
        </p:txBody>
      </p:sp>
      <p:sp>
        <p:nvSpPr>
          <p:cNvPr id="697" name="Shape 697"/>
          <p:cNvSpPr/>
          <p:nvPr/>
        </p:nvSpPr>
        <p:spPr>
          <a:xfrm>
            <a:off x="5144913" y="10694484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四、后续工作</a:t>
            </a:r>
          </a:p>
        </p:txBody>
      </p:sp>
      <p:sp>
        <p:nvSpPr>
          <p:cNvPr id="698" name="Shape 698"/>
          <p:cNvSpPr/>
          <p:nvPr/>
        </p:nvSpPr>
        <p:spPr>
          <a:xfrm>
            <a:off x="6334461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建设目标</a:t>
            </a:r>
          </a:p>
        </p:txBody>
      </p:sp>
      <p:sp>
        <p:nvSpPr>
          <p:cNvPr id="699" name="Shape 699"/>
          <p:cNvSpPr/>
          <p:nvPr/>
        </p:nvSpPr>
        <p:spPr>
          <a:xfrm>
            <a:off x="15770110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用户分析</a:t>
            </a:r>
          </a:p>
        </p:txBody>
      </p:sp>
      <p:sp>
        <p:nvSpPr>
          <p:cNvPr id="700" name="Shape 700"/>
          <p:cNvSpPr/>
          <p:nvPr/>
        </p:nvSpPr>
        <p:spPr>
          <a:xfrm>
            <a:off x="12641938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业务实现</a:t>
            </a:r>
          </a:p>
        </p:txBody>
      </p:sp>
      <p:sp>
        <p:nvSpPr>
          <p:cNvPr id="701" name="Shape 701"/>
          <p:cNvSpPr/>
          <p:nvPr/>
        </p:nvSpPr>
        <p:spPr>
          <a:xfrm>
            <a:off x="9602416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系统定位</a:t>
            </a:r>
          </a:p>
        </p:txBody>
      </p:sp>
      <p:sp>
        <p:nvSpPr>
          <p:cNvPr id="702" name="Shape 702"/>
          <p:cNvSpPr/>
          <p:nvPr/>
        </p:nvSpPr>
        <p:spPr>
          <a:xfrm>
            <a:off x="6318422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体系结构</a:t>
            </a:r>
          </a:p>
        </p:txBody>
      </p:sp>
      <p:sp>
        <p:nvSpPr>
          <p:cNvPr id="703" name="Shape 703"/>
          <p:cNvSpPr/>
          <p:nvPr/>
        </p:nvSpPr>
        <p:spPr>
          <a:xfrm>
            <a:off x="15754069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主机设计</a:t>
            </a:r>
          </a:p>
        </p:txBody>
      </p:sp>
      <p:sp>
        <p:nvSpPr>
          <p:cNvPr id="704" name="Shape 704"/>
          <p:cNvSpPr/>
          <p:nvPr/>
        </p:nvSpPr>
        <p:spPr>
          <a:xfrm>
            <a:off x="12625898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部署设计</a:t>
            </a:r>
          </a:p>
        </p:txBody>
      </p:sp>
      <p:sp>
        <p:nvSpPr>
          <p:cNvPr id="705" name="Shape 705"/>
          <p:cNvSpPr/>
          <p:nvPr/>
        </p:nvSpPr>
        <p:spPr>
          <a:xfrm>
            <a:off x="9586376" y="4894197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技术路线</a:t>
            </a:r>
          </a:p>
        </p:txBody>
      </p:sp>
      <p:sp>
        <p:nvSpPr>
          <p:cNvPr id="706" name="Shape 706"/>
          <p:cNvSpPr/>
          <p:nvPr/>
        </p:nvSpPr>
        <p:spPr>
          <a:xfrm>
            <a:off x="6331205" y="5731855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数据安全设计</a:t>
            </a:r>
          </a:p>
        </p:txBody>
      </p:sp>
      <p:sp>
        <p:nvSpPr>
          <p:cNvPr id="707" name="Shape 707"/>
          <p:cNvSpPr/>
          <p:nvPr/>
        </p:nvSpPr>
        <p:spPr>
          <a:xfrm>
            <a:off x="10670471" y="5731855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06 访问安全设计</a:t>
            </a:r>
          </a:p>
        </p:txBody>
      </p:sp>
      <p:sp>
        <p:nvSpPr>
          <p:cNvPr id="708" name="Shape 708"/>
          <p:cNvSpPr/>
          <p:nvPr/>
        </p:nvSpPr>
        <p:spPr>
          <a:xfrm>
            <a:off x="6274097" y="846384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功能设计</a:t>
            </a:r>
          </a:p>
        </p:txBody>
      </p:sp>
      <p:sp>
        <p:nvSpPr>
          <p:cNvPr id="709" name="Shape 709"/>
          <p:cNvSpPr/>
          <p:nvPr/>
        </p:nvSpPr>
        <p:spPr>
          <a:xfrm>
            <a:off x="15709744" y="8463840"/>
            <a:ext cx="44496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大数据分析设计</a:t>
            </a:r>
          </a:p>
        </p:txBody>
      </p:sp>
      <p:sp>
        <p:nvSpPr>
          <p:cNvPr id="710" name="Shape 710"/>
          <p:cNvSpPr/>
          <p:nvPr/>
        </p:nvSpPr>
        <p:spPr>
          <a:xfrm>
            <a:off x="12581573" y="846384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711" name="Shape 711"/>
          <p:cNvSpPr/>
          <p:nvPr/>
        </p:nvSpPr>
        <p:spPr>
          <a:xfrm>
            <a:off x="9542051" y="8463840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712" name="Shape 712"/>
          <p:cNvSpPr/>
          <p:nvPr/>
        </p:nvSpPr>
        <p:spPr>
          <a:xfrm>
            <a:off x="6286880" y="9301498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部署设计</a:t>
            </a:r>
          </a:p>
        </p:txBody>
      </p:sp>
      <p:sp>
        <p:nvSpPr>
          <p:cNvPr id="713" name="Shape 713"/>
          <p:cNvSpPr/>
          <p:nvPr/>
        </p:nvSpPr>
        <p:spPr>
          <a:xfrm>
            <a:off x="6286880" y="1162081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数据升级</a:t>
            </a:r>
          </a:p>
        </p:txBody>
      </p:sp>
      <p:sp>
        <p:nvSpPr>
          <p:cNvPr id="714" name="Shape 714"/>
          <p:cNvSpPr/>
          <p:nvPr/>
        </p:nvSpPr>
        <p:spPr>
          <a:xfrm>
            <a:off x="15722528" y="11620817"/>
            <a:ext cx="44496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知识图谱融合</a:t>
            </a:r>
          </a:p>
        </p:txBody>
      </p:sp>
      <p:sp>
        <p:nvSpPr>
          <p:cNvPr id="715" name="Shape 715"/>
          <p:cNvSpPr/>
          <p:nvPr/>
        </p:nvSpPr>
        <p:spPr>
          <a:xfrm>
            <a:off x="12594356" y="11620817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功能升级</a:t>
            </a:r>
          </a:p>
        </p:txBody>
      </p:sp>
      <p:sp>
        <p:nvSpPr>
          <p:cNvPr id="716" name="Shape 716"/>
          <p:cNvSpPr/>
          <p:nvPr/>
        </p:nvSpPr>
        <p:spPr>
          <a:xfrm>
            <a:off x="9554835" y="1162081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算法升级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/>
        </p:nvSpPr>
        <p:spPr>
          <a:xfrm>
            <a:off x="4827034" y="765135"/>
            <a:ext cx="15322623" cy="2958636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4827034" y="-1"/>
            <a:ext cx="91140" cy="13716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2366358" y="956255"/>
            <a:ext cx="223393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721" name="Shape 721"/>
          <p:cNvSpPr/>
          <p:nvPr/>
        </p:nvSpPr>
        <p:spPr>
          <a:xfrm>
            <a:off x="5144913" y="1267405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</a:defRPr>
            </a:lvl1pPr>
          </a:lstStyle>
          <a:p>
            <a:r>
              <a:t>一、业务说明</a:t>
            </a:r>
          </a:p>
        </p:txBody>
      </p:sp>
      <p:sp>
        <p:nvSpPr>
          <p:cNvPr id="722" name="Shape 722"/>
          <p:cNvSpPr/>
          <p:nvPr/>
        </p:nvSpPr>
        <p:spPr>
          <a:xfrm>
            <a:off x="5144913" y="3792452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二、总体设计</a:t>
            </a:r>
          </a:p>
        </p:txBody>
      </p:sp>
      <p:sp>
        <p:nvSpPr>
          <p:cNvPr id="723" name="Shape 723"/>
          <p:cNvSpPr/>
          <p:nvPr/>
        </p:nvSpPr>
        <p:spPr>
          <a:xfrm>
            <a:off x="5144913" y="7349904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三、概要设计</a:t>
            </a:r>
          </a:p>
        </p:txBody>
      </p:sp>
      <p:sp>
        <p:nvSpPr>
          <p:cNvPr id="724" name="Shape 724"/>
          <p:cNvSpPr/>
          <p:nvPr/>
        </p:nvSpPr>
        <p:spPr>
          <a:xfrm>
            <a:off x="5144913" y="10694484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四、后续工作</a:t>
            </a:r>
          </a:p>
        </p:txBody>
      </p:sp>
      <p:sp>
        <p:nvSpPr>
          <p:cNvPr id="725" name="Shape 725"/>
          <p:cNvSpPr/>
          <p:nvPr/>
        </p:nvSpPr>
        <p:spPr>
          <a:xfrm>
            <a:off x="6334461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建设目标</a:t>
            </a:r>
          </a:p>
        </p:txBody>
      </p:sp>
      <p:sp>
        <p:nvSpPr>
          <p:cNvPr id="726" name="Shape 726"/>
          <p:cNvSpPr/>
          <p:nvPr/>
        </p:nvSpPr>
        <p:spPr>
          <a:xfrm>
            <a:off x="15770110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用户分析</a:t>
            </a:r>
          </a:p>
        </p:txBody>
      </p:sp>
      <p:sp>
        <p:nvSpPr>
          <p:cNvPr id="727" name="Shape 727"/>
          <p:cNvSpPr/>
          <p:nvPr/>
        </p:nvSpPr>
        <p:spPr>
          <a:xfrm>
            <a:off x="12641938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业务实现</a:t>
            </a:r>
          </a:p>
        </p:txBody>
      </p:sp>
      <p:sp>
        <p:nvSpPr>
          <p:cNvPr id="728" name="Shape 728"/>
          <p:cNvSpPr/>
          <p:nvPr/>
        </p:nvSpPr>
        <p:spPr>
          <a:xfrm>
            <a:off x="9602416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系统定位</a:t>
            </a:r>
          </a:p>
        </p:txBody>
      </p:sp>
      <p:sp>
        <p:nvSpPr>
          <p:cNvPr id="729" name="Shape 729"/>
          <p:cNvSpPr/>
          <p:nvPr/>
        </p:nvSpPr>
        <p:spPr>
          <a:xfrm>
            <a:off x="6318422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体系结构</a:t>
            </a:r>
          </a:p>
        </p:txBody>
      </p:sp>
      <p:sp>
        <p:nvSpPr>
          <p:cNvPr id="730" name="Shape 730"/>
          <p:cNvSpPr/>
          <p:nvPr/>
        </p:nvSpPr>
        <p:spPr>
          <a:xfrm>
            <a:off x="15754069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主机设计</a:t>
            </a:r>
          </a:p>
        </p:txBody>
      </p:sp>
      <p:sp>
        <p:nvSpPr>
          <p:cNvPr id="731" name="Shape 731"/>
          <p:cNvSpPr/>
          <p:nvPr/>
        </p:nvSpPr>
        <p:spPr>
          <a:xfrm>
            <a:off x="12625898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部署设计</a:t>
            </a:r>
          </a:p>
        </p:txBody>
      </p:sp>
      <p:sp>
        <p:nvSpPr>
          <p:cNvPr id="732" name="Shape 732"/>
          <p:cNvSpPr/>
          <p:nvPr/>
        </p:nvSpPr>
        <p:spPr>
          <a:xfrm>
            <a:off x="9586376" y="4894197"/>
            <a:ext cx="302666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技术路线</a:t>
            </a:r>
          </a:p>
        </p:txBody>
      </p:sp>
      <p:sp>
        <p:nvSpPr>
          <p:cNvPr id="733" name="Shape 733"/>
          <p:cNvSpPr/>
          <p:nvPr/>
        </p:nvSpPr>
        <p:spPr>
          <a:xfrm>
            <a:off x="6331205" y="5731855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数据安全设计</a:t>
            </a:r>
          </a:p>
        </p:txBody>
      </p:sp>
      <p:sp>
        <p:nvSpPr>
          <p:cNvPr id="734" name="Shape 734"/>
          <p:cNvSpPr/>
          <p:nvPr/>
        </p:nvSpPr>
        <p:spPr>
          <a:xfrm>
            <a:off x="10670471" y="5731855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06 访问安全设计</a:t>
            </a:r>
          </a:p>
        </p:txBody>
      </p:sp>
      <p:sp>
        <p:nvSpPr>
          <p:cNvPr id="735" name="Shape 735"/>
          <p:cNvSpPr/>
          <p:nvPr/>
        </p:nvSpPr>
        <p:spPr>
          <a:xfrm>
            <a:off x="6274097" y="846384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功能设计</a:t>
            </a:r>
          </a:p>
        </p:txBody>
      </p:sp>
      <p:sp>
        <p:nvSpPr>
          <p:cNvPr id="736" name="Shape 736"/>
          <p:cNvSpPr/>
          <p:nvPr/>
        </p:nvSpPr>
        <p:spPr>
          <a:xfrm>
            <a:off x="15709744" y="8463840"/>
            <a:ext cx="44496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大数据分析设计</a:t>
            </a:r>
          </a:p>
        </p:txBody>
      </p:sp>
      <p:sp>
        <p:nvSpPr>
          <p:cNvPr id="737" name="Shape 737"/>
          <p:cNvSpPr/>
          <p:nvPr/>
        </p:nvSpPr>
        <p:spPr>
          <a:xfrm>
            <a:off x="12581573" y="846384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738" name="Shape 738"/>
          <p:cNvSpPr/>
          <p:nvPr/>
        </p:nvSpPr>
        <p:spPr>
          <a:xfrm>
            <a:off x="9554835" y="8463840"/>
            <a:ext cx="26364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739" name="Shape 739"/>
          <p:cNvSpPr/>
          <p:nvPr/>
        </p:nvSpPr>
        <p:spPr>
          <a:xfrm>
            <a:off x="6286880" y="9301498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部署设计</a:t>
            </a:r>
          </a:p>
        </p:txBody>
      </p:sp>
      <p:sp>
        <p:nvSpPr>
          <p:cNvPr id="740" name="Shape 740"/>
          <p:cNvSpPr/>
          <p:nvPr/>
        </p:nvSpPr>
        <p:spPr>
          <a:xfrm>
            <a:off x="6286880" y="1162081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数据升级</a:t>
            </a:r>
          </a:p>
        </p:txBody>
      </p:sp>
      <p:sp>
        <p:nvSpPr>
          <p:cNvPr id="741" name="Shape 741"/>
          <p:cNvSpPr/>
          <p:nvPr/>
        </p:nvSpPr>
        <p:spPr>
          <a:xfrm>
            <a:off x="15722528" y="11620817"/>
            <a:ext cx="44496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知识图谱融合</a:t>
            </a:r>
          </a:p>
        </p:txBody>
      </p:sp>
      <p:sp>
        <p:nvSpPr>
          <p:cNvPr id="742" name="Shape 742"/>
          <p:cNvSpPr/>
          <p:nvPr/>
        </p:nvSpPr>
        <p:spPr>
          <a:xfrm>
            <a:off x="12594356" y="11620817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功能升级</a:t>
            </a:r>
          </a:p>
        </p:txBody>
      </p:sp>
      <p:sp>
        <p:nvSpPr>
          <p:cNvPr id="743" name="Shape 743"/>
          <p:cNvSpPr/>
          <p:nvPr/>
        </p:nvSpPr>
        <p:spPr>
          <a:xfrm>
            <a:off x="9554835" y="1162081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算法升级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建设目标</a:t>
            </a:r>
          </a:p>
        </p:txBody>
      </p:sp>
      <p:sp>
        <p:nvSpPr>
          <p:cNvPr id="746" name="Shape 746"/>
          <p:cNvSpPr/>
          <p:nvPr/>
        </p:nvSpPr>
        <p:spPr>
          <a:xfrm>
            <a:off x="2556296" y="3858215"/>
            <a:ext cx="19621501" cy="411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        依照</a:t>
            </a:r>
            <a:r>
              <a:rPr u="sng"/>
              <a:t>技术管网</a:t>
            </a:r>
            <a:r>
              <a:t>的要求，利用</a:t>
            </a:r>
            <a:r>
              <a:rPr u="sng"/>
              <a:t>互联网大数据、人工智能</a:t>
            </a:r>
            <a:r>
              <a:t>等主要技术，建设网上情报系统，在互联网海量数据中</a:t>
            </a:r>
            <a:r>
              <a:rPr u="sng"/>
              <a:t>发现更多的不良信息与线索</a:t>
            </a:r>
            <a:r>
              <a:t>，辅助互联网意识形态阵地管控工作。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系统定位</a:t>
            </a:r>
          </a:p>
        </p:txBody>
      </p:sp>
      <p:pic>
        <p:nvPicPr>
          <p:cNvPr id="7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530" y="1813968"/>
            <a:ext cx="21018940" cy="11017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业务实现</a:t>
            </a:r>
          </a:p>
        </p:txBody>
      </p:sp>
      <p:pic>
        <p:nvPicPr>
          <p:cNvPr id="754" name="图片 753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4053" y="3827166"/>
            <a:ext cx="10137034" cy="6366129"/>
          </a:xfrm>
          <a:prstGeom prst="rect">
            <a:avLst/>
          </a:prstGeom>
        </p:spPr>
      </p:pic>
      <p:pic>
        <p:nvPicPr>
          <p:cNvPr id="756" name="图片 75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8076" y="4673925"/>
            <a:ext cx="8437768" cy="4520211"/>
          </a:xfrm>
          <a:prstGeom prst="rect">
            <a:avLst/>
          </a:prstGeom>
        </p:spPr>
      </p:pic>
      <p:pic>
        <p:nvPicPr>
          <p:cNvPr id="758" name="图片 757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7801" y="5846131"/>
            <a:ext cx="4205790" cy="2404400"/>
          </a:xfrm>
          <a:prstGeom prst="rect">
            <a:avLst/>
          </a:prstGeom>
        </p:spPr>
      </p:pic>
      <p:pic>
        <p:nvPicPr>
          <p:cNvPr id="760" name="图片 759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72928" y="5285886"/>
            <a:ext cx="6221205" cy="3448689"/>
          </a:xfrm>
          <a:prstGeom prst="rect">
            <a:avLst/>
          </a:prstGeom>
        </p:spPr>
      </p:pic>
      <p:pic>
        <p:nvPicPr>
          <p:cNvPr id="762" name="图片 761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294926" y="6353781"/>
            <a:ext cx="2707422" cy="1414500"/>
          </a:xfrm>
          <a:prstGeom prst="rect">
            <a:avLst/>
          </a:prstGeom>
        </p:spPr>
      </p:pic>
      <p:pic>
        <p:nvPicPr>
          <p:cNvPr id="764" name="图片 763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59046" y="7022930"/>
            <a:ext cx="15613617" cy="76201"/>
          </a:xfrm>
          <a:prstGeom prst="rect">
            <a:avLst/>
          </a:prstGeom>
        </p:spPr>
      </p:pic>
      <p:pic>
        <p:nvPicPr>
          <p:cNvPr id="766" name="图片 765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9008135">
            <a:off x="4741110" y="7347642"/>
            <a:ext cx="13484841" cy="76201"/>
          </a:xfrm>
          <a:prstGeom prst="rect">
            <a:avLst/>
          </a:prstGeom>
        </p:spPr>
      </p:pic>
      <p:sp>
        <p:nvSpPr>
          <p:cNvPr id="768" name="Shape 768"/>
          <p:cNvSpPr/>
          <p:nvPr/>
        </p:nvSpPr>
        <p:spPr>
          <a:xfrm>
            <a:off x="15655520" y="6979342"/>
            <a:ext cx="133740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500"/>
              </a:spcBef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属地</a:t>
            </a:r>
          </a:p>
        </p:txBody>
      </p:sp>
      <p:sp>
        <p:nvSpPr>
          <p:cNvPr id="769" name="Shape 769"/>
          <p:cNvSpPr/>
          <p:nvPr/>
        </p:nvSpPr>
        <p:spPr>
          <a:xfrm>
            <a:off x="15391327" y="3450066"/>
            <a:ext cx="186578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500"/>
              </a:spcBef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重点人</a:t>
            </a:r>
          </a:p>
        </p:txBody>
      </p:sp>
      <p:sp>
        <p:nvSpPr>
          <p:cNvPr id="770" name="Shape 770"/>
          <p:cNvSpPr/>
          <p:nvPr/>
        </p:nvSpPr>
        <p:spPr>
          <a:xfrm>
            <a:off x="4385242" y="4488824"/>
            <a:ext cx="2348642" cy="107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互联网</a:t>
            </a:r>
          </a:p>
          <a:p>
            <a:pPr algn="l">
              <a:lnSpc>
                <a:spcPct val="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数据</a:t>
            </a:r>
          </a:p>
        </p:txBody>
      </p:sp>
      <p:sp>
        <p:nvSpPr>
          <p:cNvPr id="771" name="Shape 771"/>
          <p:cNvSpPr/>
          <p:nvPr/>
        </p:nvSpPr>
        <p:spPr>
          <a:xfrm>
            <a:off x="7667575" y="5359784"/>
            <a:ext cx="1756143" cy="107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社会</a:t>
            </a:r>
          </a:p>
          <a:p>
            <a:pPr algn="l">
              <a:lnSpc>
                <a:spcPct val="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舆论</a:t>
            </a:r>
          </a:p>
        </p:txBody>
      </p:sp>
      <p:sp>
        <p:nvSpPr>
          <p:cNvPr id="772" name="Shape 772"/>
          <p:cNvSpPr/>
          <p:nvPr/>
        </p:nvSpPr>
        <p:spPr>
          <a:xfrm>
            <a:off x="9184498" y="5742211"/>
            <a:ext cx="1756143" cy="107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</a:t>
            </a:r>
          </a:p>
          <a:p>
            <a:pPr algn="l">
              <a:lnSpc>
                <a:spcPct val="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舆论</a:t>
            </a:r>
          </a:p>
        </p:txBody>
      </p:sp>
      <p:sp>
        <p:nvSpPr>
          <p:cNvPr id="773" name="Shape 773"/>
          <p:cNvSpPr/>
          <p:nvPr/>
        </p:nvSpPr>
        <p:spPr>
          <a:xfrm>
            <a:off x="10606582" y="6009402"/>
            <a:ext cx="1047376" cy="107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关注舆论</a:t>
            </a:r>
          </a:p>
        </p:txBody>
      </p:sp>
      <p:sp>
        <p:nvSpPr>
          <p:cNvPr id="774" name="Shape 774"/>
          <p:cNvSpPr/>
          <p:nvPr/>
        </p:nvSpPr>
        <p:spPr>
          <a:xfrm>
            <a:off x="11929513" y="6985692"/>
            <a:ext cx="175614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有害舆论</a:t>
            </a:r>
          </a:p>
        </p:txBody>
      </p:sp>
      <p:pic>
        <p:nvPicPr>
          <p:cNvPr id="775" name="图片 774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257720" y="3118019"/>
            <a:ext cx="12181262" cy="7632023"/>
          </a:xfrm>
          <a:prstGeom prst="rect">
            <a:avLst/>
          </a:prstGeom>
        </p:spPr>
      </p:pic>
      <p:sp>
        <p:nvSpPr>
          <p:cNvPr id="777" name="Shape 777"/>
          <p:cNvSpPr/>
          <p:nvPr/>
        </p:nvSpPr>
        <p:spPr>
          <a:xfrm>
            <a:off x="6037442" y="4884271"/>
            <a:ext cx="2348642" cy="107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互联网</a:t>
            </a:r>
          </a:p>
          <a:p>
            <a:pPr algn="l">
              <a:lnSpc>
                <a:spcPct val="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监测</a:t>
            </a:r>
          </a:p>
        </p:txBody>
      </p:sp>
      <p:sp>
        <p:nvSpPr>
          <p:cNvPr id="778" name="Shape 778"/>
          <p:cNvSpPr/>
          <p:nvPr/>
        </p:nvSpPr>
        <p:spPr>
          <a:xfrm>
            <a:off x="17762599" y="3700779"/>
            <a:ext cx="5531380" cy="6314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94531" indent="-694531" algn="l">
              <a:lnSpc>
                <a:spcPct val="120000"/>
              </a:lnSpc>
              <a:spcBef>
                <a:spcPts val="500"/>
              </a:spcBef>
              <a:buSzPct val="47000"/>
              <a:buBlip>
                <a:blip r:embed="rId11"/>
              </a:buBlip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深度采集</a:t>
            </a:r>
          </a:p>
          <a:p>
            <a:pPr marL="694531" indent="-694531" algn="l">
              <a:lnSpc>
                <a:spcPct val="120000"/>
              </a:lnSpc>
              <a:spcBef>
                <a:spcPts val="500"/>
              </a:spcBef>
              <a:buSzPct val="47000"/>
              <a:buBlip>
                <a:blip r:embed="rId11"/>
              </a:buBlip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社会舆论分析</a:t>
            </a:r>
          </a:p>
          <a:p>
            <a:pPr marL="694531" indent="-694531" algn="l">
              <a:lnSpc>
                <a:spcPct val="120000"/>
              </a:lnSpc>
              <a:spcBef>
                <a:spcPts val="500"/>
              </a:spcBef>
              <a:buSzPct val="47000"/>
              <a:buBlip>
                <a:blip r:embed="rId11"/>
              </a:buBlip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专题舆论分析</a:t>
            </a:r>
          </a:p>
          <a:p>
            <a:pPr marL="694531" indent="-694531" algn="l">
              <a:lnSpc>
                <a:spcPct val="120000"/>
              </a:lnSpc>
              <a:spcBef>
                <a:spcPts val="500"/>
              </a:spcBef>
              <a:buSzPct val="47000"/>
              <a:buBlip>
                <a:blip r:embed="rId11"/>
              </a:buBlip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舆论关注</a:t>
            </a:r>
          </a:p>
          <a:p>
            <a:pPr marL="694531" indent="-694531" algn="l">
              <a:lnSpc>
                <a:spcPct val="120000"/>
              </a:lnSpc>
              <a:spcBef>
                <a:spcPts val="500"/>
              </a:spcBef>
              <a:buSzPct val="47000"/>
              <a:buBlip>
                <a:blip r:embed="rId11"/>
              </a:buBlip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有害分析</a:t>
            </a:r>
          </a:p>
          <a:p>
            <a:pPr marL="694531" indent="-694531" algn="l">
              <a:lnSpc>
                <a:spcPct val="120000"/>
              </a:lnSpc>
              <a:spcBef>
                <a:spcPts val="500"/>
              </a:spcBef>
              <a:buSzPct val="47000"/>
              <a:buBlip>
                <a:blip r:embed="rId11"/>
              </a:buBlip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重点人管理</a:t>
            </a:r>
          </a:p>
          <a:p>
            <a:pPr marL="694531" indent="-694531" algn="l">
              <a:lnSpc>
                <a:spcPct val="120000"/>
              </a:lnSpc>
              <a:spcBef>
                <a:spcPts val="500"/>
              </a:spcBef>
              <a:buSzPct val="47000"/>
              <a:buBlip>
                <a:blip r:embed="rId11"/>
              </a:buBlip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属地管理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业务实现</a:t>
            </a:r>
          </a:p>
        </p:txBody>
      </p:sp>
      <p:sp>
        <p:nvSpPr>
          <p:cNvPr id="783" name="Shape 783"/>
          <p:cNvSpPr/>
          <p:nvPr/>
        </p:nvSpPr>
        <p:spPr>
          <a:xfrm>
            <a:off x="2180528" y="1840344"/>
            <a:ext cx="5397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406400" algn="just" defTabSz="457200">
              <a:defRPr sz="48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（一）互联网监测</a:t>
            </a:r>
          </a:p>
        </p:txBody>
      </p:sp>
      <p:sp>
        <p:nvSpPr>
          <p:cNvPr id="784" name="Shape 784"/>
          <p:cNvSpPr/>
          <p:nvPr/>
        </p:nvSpPr>
        <p:spPr>
          <a:xfrm>
            <a:off x="11764298" y="4267056"/>
            <a:ext cx="1331045" cy="12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4" y="0"/>
                </a:moveTo>
                <a:cubicBezTo>
                  <a:pt x="3189" y="15"/>
                  <a:pt x="3083" y="125"/>
                  <a:pt x="3083" y="125"/>
                </a:cubicBezTo>
                <a:cubicBezTo>
                  <a:pt x="3083" y="125"/>
                  <a:pt x="5981" y="9488"/>
                  <a:pt x="9197" y="10287"/>
                </a:cubicBezTo>
                <a:cubicBezTo>
                  <a:pt x="9197" y="10293"/>
                  <a:pt x="9197" y="10300"/>
                  <a:pt x="9197" y="10306"/>
                </a:cubicBezTo>
                <a:cubicBezTo>
                  <a:pt x="8998" y="10360"/>
                  <a:pt x="7832" y="10513"/>
                  <a:pt x="5124" y="7807"/>
                </a:cubicBezTo>
                <a:cubicBezTo>
                  <a:pt x="4239" y="7698"/>
                  <a:pt x="3179" y="7849"/>
                  <a:pt x="2266" y="8041"/>
                </a:cubicBezTo>
                <a:cubicBezTo>
                  <a:pt x="1419" y="8716"/>
                  <a:pt x="0" y="8950"/>
                  <a:pt x="0" y="8950"/>
                </a:cubicBezTo>
                <a:lnTo>
                  <a:pt x="98" y="9386"/>
                </a:lnTo>
                <a:cubicBezTo>
                  <a:pt x="98" y="9386"/>
                  <a:pt x="1844" y="9278"/>
                  <a:pt x="2577" y="8699"/>
                </a:cubicBezTo>
                <a:cubicBezTo>
                  <a:pt x="3441" y="8626"/>
                  <a:pt x="4631" y="8699"/>
                  <a:pt x="4631" y="8699"/>
                </a:cubicBezTo>
                <a:cubicBezTo>
                  <a:pt x="4631" y="8699"/>
                  <a:pt x="7001" y="11358"/>
                  <a:pt x="9256" y="11309"/>
                </a:cubicBezTo>
                <a:cubicBezTo>
                  <a:pt x="6392" y="11855"/>
                  <a:pt x="3783" y="11115"/>
                  <a:pt x="1612" y="14021"/>
                </a:cubicBezTo>
                <a:cubicBezTo>
                  <a:pt x="1875" y="14238"/>
                  <a:pt x="1908" y="14345"/>
                  <a:pt x="1908" y="14345"/>
                </a:cubicBezTo>
                <a:cubicBezTo>
                  <a:pt x="1908" y="14345"/>
                  <a:pt x="3049" y="12822"/>
                  <a:pt x="6049" y="12645"/>
                </a:cubicBezTo>
                <a:cubicBezTo>
                  <a:pt x="8237" y="12515"/>
                  <a:pt x="9364" y="12136"/>
                  <a:pt x="9364" y="12136"/>
                </a:cubicBezTo>
                <a:cubicBezTo>
                  <a:pt x="9364" y="12136"/>
                  <a:pt x="7141" y="13659"/>
                  <a:pt x="4304" y="21293"/>
                </a:cubicBezTo>
                <a:cubicBezTo>
                  <a:pt x="4679" y="21582"/>
                  <a:pt x="4789" y="21600"/>
                  <a:pt x="4789" y="21600"/>
                </a:cubicBezTo>
                <a:cubicBezTo>
                  <a:pt x="4789" y="21600"/>
                  <a:pt x="7151" y="16343"/>
                  <a:pt x="8993" y="13879"/>
                </a:cubicBezTo>
                <a:cubicBezTo>
                  <a:pt x="8870" y="14273"/>
                  <a:pt x="8802" y="14713"/>
                  <a:pt x="8802" y="15178"/>
                </a:cubicBezTo>
                <a:cubicBezTo>
                  <a:pt x="8802" y="16859"/>
                  <a:pt x="9696" y="18221"/>
                  <a:pt x="10801" y="18221"/>
                </a:cubicBezTo>
                <a:cubicBezTo>
                  <a:pt x="11905" y="18221"/>
                  <a:pt x="12800" y="16859"/>
                  <a:pt x="12800" y="15178"/>
                </a:cubicBezTo>
                <a:cubicBezTo>
                  <a:pt x="12800" y="14713"/>
                  <a:pt x="12731" y="14273"/>
                  <a:pt x="12609" y="13879"/>
                </a:cubicBezTo>
                <a:cubicBezTo>
                  <a:pt x="14451" y="16343"/>
                  <a:pt x="16811" y="21600"/>
                  <a:pt x="16811" y="21600"/>
                </a:cubicBezTo>
                <a:cubicBezTo>
                  <a:pt x="16811" y="21600"/>
                  <a:pt x="16922" y="21582"/>
                  <a:pt x="17297" y="21293"/>
                </a:cubicBezTo>
                <a:cubicBezTo>
                  <a:pt x="14461" y="13659"/>
                  <a:pt x="12237" y="12136"/>
                  <a:pt x="12237" y="12136"/>
                </a:cubicBezTo>
                <a:cubicBezTo>
                  <a:pt x="12237" y="12136"/>
                  <a:pt x="13363" y="12515"/>
                  <a:pt x="15551" y="12645"/>
                </a:cubicBezTo>
                <a:cubicBezTo>
                  <a:pt x="18551" y="12822"/>
                  <a:pt x="19694" y="14345"/>
                  <a:pt x="19694" y="14345"/>
                </a:cubicBezTo>
                <a:cubicBezTo>
                  <a:pt x="19694" y="14345"/>
                  <a:pt x="19726" y="14238"/>
                  <a:pt x="19989" y="14021"/>
                </a:cubicBezTo>
                <a:cubicBezTo>
                  <a:pt x="17819" y="11115"/>
                  <a:pt x="15210" y="11855"/>
                  <a:pt x="12346" y="11309"/>
                </a:cubicBezTo>
                <a:cubicBezTo>
                  <a:pt x="14600" y="11358"/>
                  <a:pt x="16971" y="8699"/>
                  <a:pt x="16971" y="8699"/>
                </a:cubicBezTo>
                <a:cubicBezTo>
                  <a:pt x="16971" y="8699"/>
                  <a:pt x="18160" y="8626"/>
                  <a:pt x="19024" y="8699"/>
                </a:cubicBezTo>
                <a:cubicBezTo>
                  <a:pt x="19758" y="9278"/>
                  <a:pt x="21504" y="9386"/>
                  <a:pt x="21504" y="9386"/>
                </a:cubicBezTo>
                <a:lnTo>
                  <a:pt x="21600" y="8950"/>
                </a:lnTo>
                <a:cubicBezTo>
                  <a:pt x="21600" y="8950"/>
                  <a:pt x="20183" y="8716"/>
                  <a:pt x="19335" y="8041"/>
                </a:cubicBezTo>
                <a:cubicBezTo>
                  <a:pt x="18423" y="7849"/>
                  <a:pt x="17362" y="7698"/>
                  <a:pt x="16478" y="7807"/>
                </a:cubicBezTo>
                <a:cubicBezTo>
                  <a:pt x="13769" y="10513"/>
                  <a:pt x="12603" y="10360"/>
                  <a:pt x="12405" y="10306"/>
                </a:cubicBezTo>
                <a:cubicBezTo>
                  <a:pt x="12404" y="10300"/>
                  <a:pt x="12403" y="10293"/>
                  <a:pt x="12403" y="10287"/>
                </a:cubicBezTo>
                <a:cubicBezTo>
                  <a:pt x="15619" y="9488"/>
                  <a:pt x="18519" y="125"/>
                  <a:pt x="18519" y="125"/>
                </a:cubicBezTo>
                <a:cubicBezTo>
                  <a:pt x="18519" y="125"/>
                  <a:pt x="18412" y="15"/>
                  <a:pt x="18147" y="0"/>
                </a:cubicBezTo>
                <a:cubicBezTo>
                  <a:pt x="14900" y="7699"/>
                  <a:pt x="13001" y="9077"/>
                  <a:pt x="12308" y="9307"/>
                </a:cubicBezTo>
                <a:cubicBezTo>
                  <a:pt x="12436" y="9065"/>
                  <a:pt x="12554" y="8627"/>
                  <a:pt x="12516" y="8220"/>
                </a:cubicBezTo>
                <a:cubicBezTo>
                  <a:pt x="12508" y="8132"/>
                  <a:pt x="12504" y="8041"/>
                  <a:pt x="12489" y="7949"/>
                </a:cubicBezTo>
                <a:cubicBezTo>
                  <a:pt x="12370" y="7209"/>
                  <a:pt x="12491" y="6784"/>
                  <a:pt x="12629" y="6598"/>
                </a:cubicBezTo>
                <a:cubicBezTo>
                  <a:pt x="12629" y="6598"/>
                  <a:pt x="12268" y="6304"/>
                  <a:pt x="12258" y="6312"/>
                </a:cubicBezTo>
                <a:cubicBezTo>
                  <a:pt x="11871" y="6628"/>
                  <a:pt x="11879" y="7259"/>
                  <a:pt x="11957" y="8005"/>
                </a:cubicBezTo>
                <a:cubicBezTo>
                  <a:pt x="11966" y="8096"/>
                  <a:pt x="11976" y="8185"/>
                  <a:pt x="11984" y="8271"/>
                </a:cubicBezTo>
                <a:cubicBezTo>
                  <a:pt x="12003" y="8475"/>
                  <a:pt x="11961" y="8608"/>
                  <a:pt x="11899" y="8701"/>
                </a:cubicBezTo>
                <a:cubicBezTo>
                  <a:pt x="11832" y="8605"/>
                  <a:pt x="11761" y="8518"/>
                  <a:pt x="11683" y="8441"/>
                </a:cubicBezTo>
                <a:cubicBezTo>
                  <a:pt x="11665" y="8077"/>
                  <a:pt x="11549" y="7661"/>
                  <a:pt x="11396" y="7423"/>
                </a:cubicBezTo>
                <a:cubicBezTo>
                  <a:pt x="11344" y="7343"/>
                  <a:pt x="11226" y="7388"/>
                  <a:pt x="11228" y="7487"/>
                </a:cubicBezTo>
                <a:cubicBezTo>
                  <a:pt x="11235" y="7709"/>
                  <a:pt x="11184" y="7942"/>
                  <a:pt x="11141" y="8095"/>
                </a:cubicBezTo>
                <a:cubicBezTo>
                  <a:pt x="11031" y="8059"/>
                  <a:pt x="10917" y="8041"/>
                  <a:pt x="10801" y="8041"/>
                </a:cubicBezTo>
                <a:cubicBezTo>
                  <a:pt x="10684" y="8041"/>
                  <a:pt x="10571" y="8059"/>
                  <a:pt x="10461" y="8095"/>
                </a:cubicBezTo>
                <a:cubicBezTo>
                  <a:pt x="10418" y="7942"/>
                  <a:pt x="10365" y="7709"/>
                  <a:pt x="10372" y="7487"/>
                </a:cubicBezTo>
                <a:cubicBezTo>
                  <a:pt x="10374" y="7388"/>
                  <a:pt x="10258" y="7343"/>
                  <a:pt x="10206" y="7423"/>
                </a:cubicBezTo>
                <a:cubicBezTo>
                  <a:pt x="10053" y="7661"/>
                  <a:pt x="9937" y="8077"/>
                  <a:pt x="9919" y="8441"/>
                </a:cubicBezTo>
                <a:cubicBezTo>
                  <a:pt x="9841" y="8518"/>
                  <a:pt x="9768" y="8605"/>
                  <a:pt x="9701" y="8701"/>
                </a:cubicBezTo>
                <a:cubicBezTo>
                  <a:pt x="9639" y="8608"/>
                  <a:pt x="9599" y="8475"/>
                  <a:pt x="9618" y="8271"/>
                </a:cubicBezTo>
                <a:cubicBezTo>
                  <a:pt x="9626" y="8185"/>
                  <a:pt x="9635" y="8096"/>
                  <a:pt x="9645" y="8005"/>
                </a:cubicBezTo>
                <a:cubicBezTo>
                  <a:pt x="9723" y="7259"/>
                  <a:pt x="9730" y="6628"/>
                  <a:pt x="9344" y="6312"/>
                </a:cubicBezTo>
                <a:cubicBezTo>
                  <a:pt x="9334" y="6304"/>
                  <a:pt x="8972" y="6598"/>
                  <a:pt x="8972" y="6598"/>
                </a:cubicBezTo>
                <a:cubicBezTo>
                  <a:pt x="9111" y="6784"/>
                  <a:pt x="9232" y="7209"/>
                  <a:pt x="9113" y="7949"/>
                </a:cubicBezTo>
                <a:cubicBezTo>
                  <a:pt x="9098" y="8041"/>
                  <a:pt x="9094" y="8132"/>
                  <a:pt x="9085" y="8220"/>
                </a:cubicBezTo>
                <a:cubicBezTo>
                  <a:pt x="9048" y="8627"/>
                  <a:pt x="9166" y="9065"/>
                  <a:pt x="9293" y="9307"/>
                </a:cubicBezTo>
                <a:cubicBezTo>
                  <a:pt x="8601" y="9077"/>
                  <a:pt x="6701" y="7699"/>
                  <a:pt x="3454" y="0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11611596" y="353927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采集数据</a:t>
            </a:r>
          </a:p>
        </p:txBody>
      </p:sp>
      <p:sp>
        <p:nvSpPr>
          <p:cNvPr id="786" name="Shape 786"/>
          <p:cNvSpPr/>
          <p:nvPr/>
        </p:nvSpPr>
        <p:spPr>
          <a:xfrm>
            <a:off x="7561593" y="488087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7567943" y="4186878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互联网</a:t>
            </a:r>
          </a:p>
        </p:txBody>
      </p:sp>
      <p:sp>
        <p:nvSpPr>
          <p:cNvPr id="788" name="Shape 788"/>
          <p:cNvSpPr/>
          <p:nvPr/>
        </p:nvSpPr>
        <p:spPr>
          <a:xfrm>
            <a:off x="3410243" y="3305351"/>
            <a:ext cx="1733551" cy="361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政府网站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新闻网站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论坛博客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社交网站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视频媒体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搜索引擎</a:t>
            </a:r>
          </a:p>
        </p:txBody>
      </p:sp>
      <p:sp>
        <p:nvSpPr>
          <p:cNvPr id="789" name="Shape 789"/>
          <p:cNvSpPr/>
          <p:nvPr/>
        </p:nvSpPr>
        <p:spPr>
          <a:xfrm>
            <a:off x="3780027" y="7175360"/>
            <a:ext cx="173355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新闻网站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社交媒体</a:t>
            </a:r>
          </a:p>
        </p:txBody>
      </p:sp>
      <p:sp>
        <p:nvSpPr>
          <p:cNvPr id="790" name="Shape 790"/>
          <p:cNvSpPr/>
          <p:nvPr/>
        </p:nvSpPr>
        <p:spPr>
          <a:xfrm>
            <a:off x="4171563" y="8634304"/>
            <a:ext cx="173355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暗网数据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深网数据</a:t>
            </a:r>
          </a:p>
        </p:txBody>
      </p:sp>
      <p:sp>
        <p:nvSpPr>
          <p:cNvPr id="791" name="Shape 791"/>
          <p:cNvSpPr/>
          <p:nvPr/>
        </p:nvSpPr>
        <p:spPr>
          <a:xfrm>
            <a:off x="5258457" y="3443211"/>
            <a:ext cx="40321" cy="3343780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5628241" y="7132053"/>
            <a:ext cx="40321" cy="1270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3" name="Shape 793"/>
          <p:cNvSpPr/>
          <p:nvPr/>
        </p:nvSpPr>
        <p:spPr>
          <a:xfrm>
            <a:off x="6019777" y="8723652"/>
            <a:ext cx="40321" cy="1270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5258457" y="6110058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境内</a:t>
            </a:r>
          </a:p>
        </p:txBody>
      </p:sp>
      <p:sp>
        <p:nvSpPr>
          <p:cNvPr id="795" name="Shape 795"/>
          <p:cNvSpPr/>
          <p:nvPr/>
        </p:nvSpPr>
        <p:spPr>
          <a:xfrm>
            <a:off x="5628241" y="7730650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境外</a:t>
            </a:r>
          </a:p>
        </p:txBody>
      </p:sp>
      <p:sp>
        <p:nvSpPr>
          <p:cNvPr id="796" name="Shape 796"/>
          <p:cNvSpPr/>
          <p:nvPr/>
        </p:nvSpPr>
        <p:spPr>
          <a:xfrm>
            <a:off x="6019777" y="9351243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特殊</a:t>
            </a:r>
          </a:p>
        </p:txBody>
      </p:sp>
      <p:sp>
        <p:nvSpPr>
          <p:cNvPr id="797" name="Shape 797"/>
          <p:cNvSpPr/>
          <p:nvPr/>
        </p:nvSpPr>
        <p:spPr>
          <a:xfrm>
            <a:off x="12647755" y="8220919"/>
            <a:ext cx="1270001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8" name="Shape 798"/>
          <p:cNvSpPr/>
          <p:nvPr/>
        </p:nvSpPr>
        <p:spPr>
          <a:xfrm>
            <a:off x="12817036" y="8679164"/>
            <a:ext cx="973498" cy="353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2463605" y="7596841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中央数据</a:t>
            </a:r>
          </a:p>
        </p:txBody>
      </p:sp>
      <p:sp>
        <p:nvSpPr>
          <p:cNvPr id="800" name="Shape 800"/>
          <p:cNvSpPr/>
          <p:nvPr/>
        </p:nvSpPr>
        <p:spPr>
          <a:xfrm>
            <a:off x="10128954" y="8853964"/>
            <a:ext cx="1352551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微博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微信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公众号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秒拍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其他</a:t>
            </a:r>
          </a:p>
        </p:txBody>
      </p:sp>
      <p:sp>
        <p:nvSpPr>
          <p:cNvPr id="801" name="Shape 801"/>
          <p:cNvSpPr/>
          <p:nvPr/>
        </p:nvSpPr>
        <p:spPr>
          <a:xfrm>
            <a:off x="11452104" y="8693375"/>
            <a:ext cx="40320" cy="3343780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1452104" y="11360222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境内</a:t>
            </a:r>
          </a:p>
        </p:txBody>
      </p:sp>
      <p:sp>
        <p:nvSpPr>
          <p:cNvPr id="803" name="Shape 803"/>
          <p:cNvSpPr/>
          <p:nvPr/>
        </p:nvSpPr>
        <p:spPr>
          <a:xfrm>
            <a:off x="17561943" y="8775030"/>
            <a:ext cx="1270001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17758793" y="9261272"/>
            <a:ext cx="876301" cy="29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extrusionOk="0">
                <a:moveTo>
                  <a:pt x="12474" y="0"/>
                </a:moveTo>
                <a:cubicBezTo>
                  <a:pt x="12405" y="0"/>
                  <a:pt x="12345" y="161"/>
                  <a:pt x="12345" y="367"/>
                </a:cubicBezTo>
                <a:lnTo>
                  <a:pt x="12270" y="9103"/>
                </a:lnTo>
                <a:cubicBezTo>
                  <a:pt x="12270" y="9341"/>
                  <a:pt x="12201" y="9549"/>
                  <a:pt x="12121" y="9549"/>
                </a:cubicBezTo>
                <a:lnTo>
                  <a:pt x="12050" y="9549"/>
                </a:lnTo>
                <a:cubicBezTo>
                  <a:pt x="11965" y="9549"/>
                  <a:pt x="11895" y="9357"/>
                  <a:pt x="11890" y="9103"/>
                </a:cubicBezTo>
                <a:lnTo>
                  <a:pt x="11809" y="491"/>
                </a:lnTo>
                <a:cubicBezTo>
                  <a:pt x="11809" y="300"/>
                  <a:pt x="11756" y="144"/>
                  <a:pt x="11692" y="144"/>
                </a:cubicBezTo>
                <a:cubicBezTo>
                  <a:pt x="11627" y="144"/>
                  <a:pt x="11568" y="284"/>
                  <a:pt x="11568" y="491"/>
                </a:cubicBezTo>
                <a:lnTo>
                  <a:pt x="11487" y="9152"/>
                </a:lnTo>
                <a:cubicBezTo>
                  <a:pt x="11487" y="9390"/>
                  <a:pt x="11417" y="9578"/>
                  <a:pt x="11337" y="9593"/>
                </a:cubicBezTo>
                <a:lnTo>
                  <a:pt x="11273" y="9593"/>
                </a:lnTo>
                <a:cubicBezTo>
                  <a:pt x="11187" y="9593"/>
                  <a:pt x="11117" y="9406"/>
                  <a:pt x="11112" y="9152"/>
                </a:cubicBezTo>
                <a:lnTo>
                  <a:pt x="11037" y="748"/>
                </a:lnTo>
                <a:cubicBezTo>
                  <a:pt x="11037" y="542"/>
                  <a:pt x="10977" y="383"/>
                  <a:pt x="10908" y="367"/>
                </a:cubicBezTo>
                <a:cubicBezTo>
                  <a:pt x="10838" y="367"/>
                  <a:pt x="10779" y="526"/>
                  <a:pt x="10773" y="748"/>
                </a:cubicBezTo>
                <a:lnTo>
                  <a:pt x="10700" y="9212"/>
                </a:lnTo>
                <a:cubicBezTo>
                  <a:pt x="10700" y="9450"/>
                  <a:pt x="10629" y="9658"/>
                  <a:pt x="10549" y="9658"/>
                </a:cubicBezTo>
                <a:lnTo>
                  <a:pt x="10479" y="9658"/>
                </a:lnTo>
                <a:cubicBezTo>
                  <a:pt x="10393" y="9658"/>
                  <a:pt x="10323" y="9466"/>
                  <a:pt x="10318" y="9212"/>
                </a:cubicBezTo>
                <a:lnTo>
                  <a:pt x="10232" y="1125"/>
                </a:lnTo>
                <a:cubicBezTo>
                  <a:pt x="10232" y="950"/>
                  <a:pt x="10184" y="808"/>
                  <a:pt x="10125" y="808"/>
                </a:cubicBezTo>
                <a:cubicBezTo>
                  <a:pt x="10061" y="808"/>
                  <a:pt x="10013" y="950"/>
                  <a:pt x="10008" y="1125"/>
                </a:cubicBezTo>
                <a:lnTo>
                  <a:pt x="9916" y="9276"/>
                </a:lnTo>
                <a:cubicBezTo>
                  <a:pt x="9916" y="9514"/>
                  <a:pt x="9847" y="9706"/>
                  <a:pt x="9766" y="9722"/>
                </a:cubicBezTo>
                <a:lnTo>
                  <a:pt x="9696" y="9722"/>
                </a:lnTo>
                <a:cubicBezTo>
                  <a:pt x="9610" y="9722"/>
                  <a:pt x="9540" y="9530"/>
                  <a:pt x="9535" y="9276"/>
                </a:cubicBezTo>
                <a:lnTo>
                  <a:pt x="9455" y="1620"/>
                </a:lnTo>
                <a:cubicBezTo>
                  <a:pt x="9455" y="1430"/>
                  <a:pt x="9402" y="1284"/>
                  <a:pt x="9337" y="1269"/>
                </a:cubicBezTo>
                <a:cubicBezTo>
                  <a:pt x="9273" y="1269"/>
                  <a:pt x="9213" y="1414"/>
                  <a:pt x="9213" y="1620"/>
                </a:cubicBezTo>
                <a:lnTo>
                  <a:pt x="9133" y="9341"/>
                </a:lnTo>
                <a:cubicBezTo>
                  <a:pt x="9133" y="9579"/>
                  <a:pt x="9064" y="9771"/>
                  <a:pt x="8984" y="9787"/>
                </a:cubicBezTo>
                <a:lnTo>
                  <a:pt x="8913" y="9787"/>
                </a:lnTo>
                <a:cubicBezTo>
                  <a:pt x="8828" y="9787"/>
                  <a:pt x="8758" y="9594"/>
                  <a:pt x="8753" y="9341"/>
                </a:cubicBezTo>
                <a:lnTo>
                  <a:pt x="8667" y="2255"/>
                </a:lnTo>
                <a:cubicBezTo>
                  <a:pt x="8667" y="2080"/>
                  <a:pt x="8619" y="1918"/>
                  <a:pt x="8555" y="1918"/>
                </a:cubicBezTo>
                <a:cubicBezTo>
                  <a:pt x="8490" y="1918"/>
                  <a:pt x="8436" y="2064"/>
                  <a:pt x="8436" y="2255"/>
                </a:cubicBezTo>
                <a:lnTo>
                  <a:pt x="8350" y="9405"/>
                </a:lnTo>
                <a:cubicBezTo>
                  <a:pt x="8345" y="9643"/>
                  <a:pt x="8280" y="9830"/>
                  <a:pt x="8200" y="9846"/>
                </a:cubicBezTo>
                <a:lnTo>
                  <a:pt x="8131" y="9846"/>
                </a:lnTo>
                <a:cubicBezTo>
                  <a:pt x="8045" y="9846"/>
                  <a:pt x="7975" y="9659"/>
                  <a:pt x="7970" y="9405"/>
                </a:cubicBezTo>
                <a:lnTo>
                  <a:pt x="7884" y="3028"/>
                </a:lnTo>
                <a:cubicBezTo>
                  <a:pt x="7884" y="2853"/>
                  <a:pt x="7836" y="2711"/>
                  <a:pt x="7777" y="2711"/>
                </a:cubicBezTo>
                <a:cubicBezTo>
                  <a:pt x="7713" y="2711"/>
                  <a:pt x="7664" y="2837"/>
                  <a:pt x="7658" y="3028"/>
                </a:cubicBezTo>
                <a:lnTo>
                  <a:pt x="7573" y="9470"/>
                </a:lnTo>
                <a:cubicBezTo>
                  <a:pt x="7567" y="9707"/>
                  <a:pt x="7502" y="9895"/>
                  <a:pt x="7422" y="9911"/>
                </a:cubicBezTo>
                <a:lnTo>
                  <a:pt x="7353" y="9911"/>
                </a:lnTo>
                <a:cubicBezTo>
                  <a:pt x="7267" y="9911"/>
                  <a:pt x="7198" y="9723"/>
                  <a:pt x="7192" y="9470"/>
                </a:cubicBezTo>
                <a:lnTo>
                  <a:pt x="7112" y="3964"/>
                </a:lnTo>
                <a:cubicBezTo>
                  <a:pt x="7107" y="3774"/>
                  <a:pt x="7057" y="3633"/>
                  <a:pt x="6993" y="3617"/>
                </a:cubicBezTo>
                <a:cubicBezTo>
                  <a:pt x="6929" y="3601"/>
                  <a:pt x="6871" y="3758"/>
                  <a:pt x="6871" y="3964"/>
                </a:cubicBezTo>
                <a:lnTo>
                  <a:pt x="6790" y="9529"/>
                </a:lnTo>
                <a:cubicBezTo>
                  <a:pt x="6785" y="9767"/>
                  <a:pt x="6720" y="9959"/>
                  <a:pt x="6639" y="9975"/>
                </a:cubicBezTo>
                <a:lnTo>
                  <a:pt x="6564" y="9975"/>
                </a:lnTo>
                <a:cubicBezTo>
                  <a:pt x="6478" y="9975"/>
                  <a:pt x="6410" y="9787"/>
                  <a:pt x="6410" y="9549"/>
                </a:cubicBezTo>
                <a:lnTo>
                  <a:pt x="6329" y="5074"/>
                </a:lnTo>
                <a:cubicBezTo>
                  <a:pt x="6324" y="4900"/>
                  <a:pt x="6280" y="4758"/>
                  <a:pt x="6215" y="4742"/>
                </a:cubicBezTo>
                <a:cubicBezTo>
                  <a:pt x="6151" y="4726"/>
                  <a:pt x="6098" y="4884"/>
                  <a:pt x="6093" y="5074"/>
                </a:cubicBezTo>
                <a:lnTo>
                  <a:pt x="6013" y="9608"/>
                </a:lnTo>
                <a:cubicBezTo>
                  <a:pt x="6007" y="9846"/>
                  <a:pt x="5942" y="10039"/>
                  <a:pt x="5862" y="10039"/>
                </a:cubicBezTo>
                <a:lnTo>
                  <a:pt x="5781" y="10039"/>
                </a:lnTo>
                <a:cubicBezTo>
                  <a:pt x="5701" y="10039"/>
                  <a:pt x="5626" y="9862"/>
                  <a:pt x="5626" y="9608"/>
                </a:cubicBezTo>
                <a:lnTo>
                  <a:pt x="5557" y="6358"/>
                </a:lnTo>
                <a:cubicBezTo>
                  <a:pt x="5552" y="6167"/>
                  <a:pt x="5502" y="6027"/>
                  <a:pt x="5438" y="6011"/>
                </a:cubicBezTo>
                <a:cubicBezTo>
                  <a:pt x="5368" y="5995"/>
                  <a:pt x="5309" y="6151"/>
                  <a:pt x="5304" y="6358"/>
                </a:cubicBezTo>
                <a:lnTo>
                  <a:pt x="5235" y="9658"/>
                </a:lnTo>
                <a:cubicBezTo>
                  <a:pt x="5230" y="9896"/>
                  <a:pt x="5165" y="10068"/>
                  <a:pt x="5084" y="10084"/>
                </a:cubicBezTo>
                <a:lnTo>
                  <a:pt x="4994" y="10084"/>
                </a:lnTo>
                <a:cubicBezTo>
                  <a:pt x="4913" y="10084"/>
                  <a:pt x="4843" y="9911"/>
                  <a:pt x="4838" y="9673"/>
                </a:cubicBezTo>
                <a:lnTo>
                  <a:pt x="4774" y="7884"/>
                </a:lnTo>
                <a:cubicBezTo>
                  <a:pt x="4769" y="7725"/>
                  <a:pt x="4726" y="7583"/>
                  <a:pt x="4667" y="7567"/>
                </a:cubicBezTo>
                <a:cubicBezTo>
                  <a:pt x="4603" y="7551"/>
                  <a:pt x="4538" y="7694"/>
                  <a:pt x="4533" y="7884"/>
                </a:cubicBezTo>
                <a:lnTo>
                  <a:pt x="4468" y="9737"/>
                </a:lnTo>
                <a:cubicBezTo>
                  <a:pt x="4462" y="9959"/>
                  <a:pt x="4399" y="10133"/>
                  <a:pt x="4319" y="10148"/>
                </a:cubicBezTo>
                <a:lnTo>
                  <a:pt x="4243" y="10148"/>
                </a:lnTo>
                <a:cubicBezTo>
                  <a:pt x="4206" y="10148"/>
                  <a:pt x="4163" y="10104"/>
                  <a:pt x="4136" y="10024"/>
                </a:cubicBezTo>
                <a:cubicBezTo>
                  <a:pt x="3074" y="7107"/>
                  <a:pt x="1766" y="4726"/>
                  <a:pt x="297" y="3077"/>
                </a:cubicBezTo>
                <a:cubicBezTo>
                  <a:pt x="93" y="2855"/>
                  <a:pt x="-85" y="3551"/>
                  <a:pt x="44" y="4058"/>
                </a:cubicBezTo>
                <a:cubicBezTo>
                  <a:pt x="435" y="5596"/>
                  <a:pt x="902" y="8023"/>
                  <a:pt x="902" y="10798"/>
                </a:cubicBezTo>
                <a:cubicBezTo>
                  <a:pt x="902" y="13572"/>
                  <a:pt x="435" y="15983"/>
                  <a:pt x="44" y="17537"/>
                </a:cubicBezTo>
                <a:cubicBezTo>
                  <a:pt x="-85" y="18044"/>
                  <a:pt x="93" y="18745"/>
                  <a:pt x="297" y="18523"/>
                </a:cubicBezTo>
                <a:cubicBezTo>
                  <a:pt x="1766" y="16874"/>
                  <a:pt x="3074" y="14493"/>
                  <a:pt x="4136" y="11575"/>
                </a:cubicBezTo>
                <a:cubicBezTo>
                  <a:pt x="4163" y="11496"/>
                  <a:pt x="4206" y="11452"/>
                  <a:pt x="4243" y="11452"/>
                </a:cubicBezTo>
                <a:lnTo>
                  <a:pt x="4319" y="11452"/>
                </a:lnTo>
                <a:cubicBezTo>
                  <a:pt x="4394" y="11452"/>
                  <a:pt x="4457" y="11625"/>
                  <a:pt x="4468" y="11863"/>
                </a:cubicBezTo>
                <a:lnTo>
                  <a:pt x="4533" y="13716"/>
                </a:lnTo>
                <a:cubicBezTo>
                  <a:pt x="4538" y="13906"/>
                  <a:pt x="4597" y="14049"/>
                  <a:pt x="4667" y="14033"/>
                </a:cubicBezTo>
                <a:cubicBezTo>
                  <a:pt x="4726" y="14017"/>
                  <a:pt x="4769" y="13875"/>
                  <a:pt x="4774" y="13716"/>
                </a:cubicBezTo>
                <a:lnTo>
                  <a:pt x="4838" y="11927"/>
                </a:lnTo>
                <a:cubicBezTo>
                  <a:pt x="4849" y="11689"/>
                  <a:pt x="4913" y="11511"/>
                  <a:pt x="4994" y="11511"/>
                </a:cubicBezTo>
                <a:lnTo>
                  <a:pt x="5084" y="11511"/>
                </a:lnTo>
                <a:cubicBezTo>
                  <a:pt x="5165" y="11511"/>
                  <a:pt x="5230" y="11704"/>
                  <a:pt x="5235" y="11942"/>
                </a:cubicBezTo>
                <a:lnTo>
                  <a:pt x="5304" y="15237"/>
                </a:lnTo>
                <a:cubicBezTo>
                  <a:pt x="5309" y="15444"/>
                  <a:pt x="5368" y="15605"/>
                  <a:pt x="5438" y="15589"/>
                </a:cubicBezTo>
                <a:cubicBezTo>
                  <a:pt x="5502" y="15573"/>
                  <a:pt x="5552" y="15428"/>
                  <a:pt x="5557" y="15237"/>
                </a:cubicBezTo>
                <a:lnTo>
                  <a:pt x="5626" y="11987"/>
                </a:lnTo>
                <a:cubicBezTo>
                  <a:pt x="5631" y="11749"/>
                  <a:pt x="5701" y="11561"/>
                  <a:pt x="5781" y="11561"/>
                </a:cubicBezTo>
                <a:lnTo>
                  <a:pt x="5862" y="11561"/>
                </a:lnTo>
                <a:cubicBezTo>
                  <a:pt x="5942" y="11561"/>
                  <a:pt x="6007" y="11749"/>
                  <a:pt x="6013" y="11987"/>
                </a:cubicBezTo>
                <a:lnTo>
                  <a:pt x="6093" y="16526"/>
                </a:lnTo>
                <a:cubicBezTo>
                  <a:pt x="6098" y="16716"/>
                  <a:pt x="6151" y="16858"/>
                  <a:pt x="6215" y="16858"/>
                </a:cubicBezTo>
                <a:cubicBezTo>
                  <a:pt x="6274" y="16842"/>
                  <a:pt x="6324" y="16700"/>
                  <a:pt x="6329" y="16526"/>
                </a:cubicBezTo>
                <a:lnTo>
                  <a:pt x="6410" y="12051"/>
                </a:lnTo>
                <a:cubicBezTo>
                  <a:pt x="6415" y="11797"/>
                  <a:pt x="6484" y="11609"/>
                  <a:pt x="6564" y="11625"/>
                </a:cubicBezTo>
                <a:lnTo>
                  <a:pt x="6639" y="11625"/>
                </a:lnTo>
                <a:cubicBezTo>
                  <a:pt x="6720" y="11625"/>
                  <a:pt x="6785" y="11812"/>
                  <a:pt x="6790" y="12066"/>
                </a:cubicBezTo>
                <a:lnTo>
                  <a:pt x="6871" y="17636"/>
                </a:lnTo>
                <a:cubicBezTo>
                  <a:pt x="6876" y="17826"/>
                  <a:pt x="6929" y="17983"/>
                  <a:pt x="6993" y="17983"/>
                </a:cubicBezTo>
                <a:cubicBezTo>
                  <a:pt x="7057" y="17983"/>
                  <a:pt x="7107" y="17826"/>
                  <a:pt x="7112" y="17636"/>
                </a:cubicBezTo>
                <a:lnTo>
                  <a:pt x="7192" y="12130"/>
                </a:lnTo>
                <a:cubicBezTo>
                  <a:pt x="7198" y="11877"/>
                  <a:pt x="7267" y="11689"/>
                  <a:pt x="7353" y="11689"/>
                </a:cubicBezTo>
                <a:lnTo>
                  <a:pt x="7422" y="11689"/>
                </a:lnTo>
                <a:cubicBezTo>
                  <a:pt x="7502" y="11689"/>
                  <a:pt x="7567" y="11877"/>
                  <a:pt x="7573" y="12130"/>
                </a:cubicBezTo>
                <a:lnTo>
                  <a:pt x="7658" y="18567"/>
                </a:lnTo>
                <a:cubicBezTo>
                  <a:pt x="7658" y="18758"/>
                  <a:pt x="7713" y="18885"/>
                  <a:pt x="7777" y="18885"/>
                </a:cubicBezTo>
                <a:cubicBezTo>
                  <a:pt x="7836" y="18885"/>
                  <a:pt x="7885" y="18742"/>
                  <a:pt x="7884" y="18567"/>
                </a:cubicBezTo>
                <a:lnTo>
                  <a:pt x="7970" y="12195"/>
                </a:lnTo>
                <a:cubicBezTo>
                  <a:pt x="7975" y="11941"/>
                  <a:pt x="8045" y="11749"/>
                  <a:pt x="8131" y="11749"/>
                </a:cubicBezTo>
                <a:lnTo>
                  <a:pt x="8200" y="11749"/>
                </a:lnTo>
                <a:cubicBezTo>
                  <a:pt x="8280" y="11749"/>
                  <a:pt x="8345" y="11957"/>
                  <a:pt x="8350" y="12195"/>
                </a:cubicBezTo>
                <a:lnTo>
                  <a:pt x="8436" y="19345"/>
                </a:lnTo>
                <a:cubicBezTo>
                  <a:pt x="8436" y="19536"/>
                  <a:pt x="8490" y="19677"/>
                  <a:pt x="8555" y="19677"/>
                </a:cubicBezTo>
                <a:cubicBezTo>
                  <a:pt x="8614" y="19677"/>
                  <a:pt x="8667" y="19520"/>
                  <a:pt x="8667" y="19345"/>
                </a:cubicBezTo>
                <a:lnTo>
                  <a:pt x="8753" y="12259"/>
                </a:lnTo>
                <a:cubicBezTo>
                  <a:pt x="8758" y="12006"/>
                  <a:pt x="8828" y="11813"/>
                  <a:pt x="8913" y="11813"/>
                </a:cubicBezTo>
                <a:lnTo>
                  <a:pt x="8984" y="11813"/>
                </a:lnTo>
                <a:cubicBezTo>
                  <a:pt x="9064" y="11813"/>
                  <a:pt x="9128" y="12021"/>
                  <a:pt x="9133" y="12259"/>
                </a:cubicBezTo>
                <a:lnTo>
                  <a:pt x="9213" y="19980"/>
                </a:lnTo>
                <a:cubicBezTo>
                  <a:pt x="9213" y="20170"/>
                  <a:pt x="9273" y="20331"/>
                  <a:pt x="9337" y="20331"/>
                </a:cubicBezTo>
                <a:cubicBezTo>
                  <a:pt x="9402" y="20331"/>
                  <a:pt x="9449" y="20170"/>
                  <a:pt x="9455" y="19980"/>
                </a:cubicBezTo>
                <a:lnTo>
                  <a:pt x="9535" y="12324"/>
                </a:lnTo>
                <a:cubicBezTo>
                  <a:pt x="9535" y="12070"/>
                  <a:pt x="9610" y="11878"/>
                  <a:pt x="9696" y="11878"/>
                </a:cubicBezTo>
                <a:lnTo>
                  <a:pt x="9766" y="11878"/>
                </a:lnTo>
                <a:cubicBezTo>
                  <a:pt x="9847" y="11878"/>
                  <a:pt x="9910" y="12086"/>
                  <a:pt x="9916" y="12324"/>
                </a:cubicBezTo>
                <a:lnTo>
                  <a:pt x="10008" y="20470"/>
                </a:lnTo>
                <a:cubicBezTo>
                  <a:pt x="10008" y="20660"/>
                  <a:pt x="10061" y="20803"/>
                  <a:pt x="10125" y="20787"/>
                </a:cubicBezTo>
                <a:cubicBezTo>
                  <a:pt x="10184" y="20787"/>
                  <a:pt x="10232" y="20645"/>
                  <a:pt x="10232" y="20470"/>
                </a:cubicBezTo>
                <a:lnTo>
                  <a:pt x="10318" y="12383"/>
                </a:lnTo>
                <a:cubicBezTo>
                  <a:pt x="10323" y="12129"/>
                  <a:pt x="10393" y="11942"/>
                  <a:pt x="10479" y="11942"/>
                </a:cubicBezTo>
                <a:lnTo>
                  <a:pt x="10549" y="11942"/>
                </a:lnTo>
                <a:cubicBezTo>
                  <a:pt x="10629" y="11942"/>
                  <a:pt x="10700" y="12145"/>
                  <a:pt x="10700" y="12383"/>
                </a:cubicBezTo>
                <a:lnTo>
                  <a:pt x="10773" y="20852"/>
                </a:lnTo>
                <a:cubicBezTo>
                  <a:pt x="10773" y="21058"/>
                  <a:pt x="10832" y="21233"/>
                  <a:pt x="10908" y="21233"/>
                </a:cubicBezTo>
                <a:cubicBezTo>
                  <a:pt x="10977" y="21233"/>
                  <a:pt x="11031" y="21058"/>
                  <a:pt x="11037" y="20852"/>
                </a:cubicBezTo>
                <a:lnTo>
                  <a:pt x="11112" y="12448"/>
                </a:lnTo>
                <a:cubicBezTo>
                  <a:pt x="11112" y="12194"/>
                  <a:pt x="11187" y="12007"/>
                  <a:pt x="11273" y="12007"/>
                </a:cubicBezTo>
                <a:lnTo>
                  <a:pt x="11337" y="12007"/>
                </a:lnTo>
                <a:cubicBezTo>
                  <a:pt x="11417" y="12007"/>
                  <a:pt x="11482" y="12210"/>
                  <a:pt x="11487" y="12448"/>
                </a:cubicBezTo>
                <a:lnTo>
                  <a:pt x="11568" y="21104"/>
                </a:lnTo>
                <a:cubicBezTo>
                  <a:pt x="11568" y="21295"/>
                  <a:pt x="11627" y="21456"/>
                  <a:pt x="11692" y="21456"/>
                </a:cubicBezTo>
                <a:cubicBezTo>
                  <a:pt x="11756" y="21456"/>
                  <a:pt x="11809" y="21295"/>
                  <a:pt x="11809" y="21104"/>
                </a:cubicBezTo>
                <a:lnTo>
                  <a:pt x="11890" y="12497"/>
                </a:lnTo>
                <a:cubicBezTo>
                  <a:pt x="11890" y="12243"/>
                  <a:pt x="11965" y="12051"/>
                  <a:pt x="12050" y="12051"/>
                </a:cubicBezTo>
                <a:lnTo>
                  <a:pt x="12121" y="12051"/>
                </a:lnTo>
                <a:cubicBezTo>
                  <a:pt x="12201" y="12051"/>
                  <a:pt x="12270" y="12259"/>
                  <a:pt x="12270" y="12497"/>
                </a:cubicBezTo>
                <a:lnTo>
                  <a:pt x="12345" y="21233"/>
                </a:lnTo>
                <a:cubicBezTo>
                  <a:pt x="12345" y="21439"/>
                  <a:pt x="12405" y="21600"/>
                  <a:pt x="12474" y="21600"/>
                </a:cubicBezTo>
                <a:cubicBezTo>
                  <a:pt x="12539" y="21600"/>
                  <a:pt x="12591" y="21439"/>
                  <a:pt x="12597" y="21233"/>
                </a:cubicBezTo>
                <a:lnTo>
                  <a:pt x="12672" y="12562"/>
                </a:lnTo>
                <a:cubicBezTo>
                  <a:pt x="12672" y="12308"/>
                  <a:pt x="12747" y="12116"/>
                  <a:pt x="12833" y="12116"/>
                </a:cubicBezTo>
                <a:lnTo>
                  <a:pt x="12903" y="12116"/>
                </a:lnTo>
                <a:cubicBezTo>
                  <a:pt x="12984" y="12116"/>
                  <a:pt x="13047" y="12324"/>
                  <a:pt x="13052" y="12562"/>
                </a:cubicBezTo>
                <a:lnTo>
                  <a:pt x="13140" y="21263"/>
                </a:lnTo>
                <a:cubicBezTo>
                  <a:pt x="13140" y="21453"/>
                  <a:pt x="13193" y="21600"/>
                  <a:pt x="13257" y="21600"/>
                </a:cubicBezTo>
                <a:cubicBezTo>
                  <a:pt x="13321" y="21600"/>
                  <a:pt x="13369" y="21437"/>
                  <a:pt x="13369" y="21263"/>
                </a:cubicBezTo>
                <a:lnTo>
                  <a:pt x="13450" y="12621"/>
                </a:lnTo>
                <a:cubicBezTo>
                  <a:pt x="13450" y="12367"/>
                  <a:pt x="13525" y="12180"/>
                  <a:pt x="13611" y="12180"/>
                </a:cubicBezTo>
                <a:lnTo>
                  <a:pt x="13681" y="12180"/>
                </a:lnTo>
                <a:cubicBezTo>
                  <a:pt x="13761" y="12180"/>
                  <a:pt x="13825" y="12383"/>
                  <a:pt x="13830" y="12621"/>
                </a:cubicBezTo>
                <a:lnTo>
                  <a:pt x="13910" y="21184"/>
                </a:lnTo>
                <a:cubicBezTo>
                  <a:pt x="13910" y="21374"/>
                  <a:pt x="13970" y="21536"/>
                  <a:pt x="14034" y="21536"/>
                </a:cubicBezTo>
                <a:cubicBezTo>
                  <a:pt x="14099" y="21536"/>
                  <a:pt x="14152" y="21374"/>
                  <a:pt x="14152" y="21184"/>
                </a:cubicBezTo>
                <a:lnTo>
                  <a:pt x="14232" y="12685"/>
                </a:lnTo>
                <a:cubicBezTo>
                  <a:pt x="14232" y="12432"/>
                  <a:pt x="14307" y="12244"/>
                  <a:pt x="14393" y="12244"/>
                </a:cubicBezTo>
                <a:lnTo>
                  <a:pt x="14463" y="12244"/>
                </a:lnTo>
                <a:cubicBezTo>
                  <a:pt x="14544" y="12244"/>
                  <a:pt x="14614" y="12448"/>
                  <a:pt x="14614" y="12685"/>
                </a:cubicBezTo>
                <a:lnTo>
                  <a:pt x="14688" y="20995"/>
                </a:lnTo>
                <a:cubicBezTo>
                  <a:pt x="14688" y="21202"/>
                  <a:pt x="14747" y="21362"/>
                  <a:pt x="14817" y="21362"/>
                </a:cubicBezTo>
                <a:cubicBezTo>
                  <a:pt x="14881" y="21362"/>
                  <a:pt x="14936" y="21202"/>
                  <a:pt x="14941" y="20995"/>
                </a:cubicBezTo>
                <a:lnTo>
                  <a:pt x="15016" y="12750"/>
                </a:lnTo>
                <a:cubicBezTo>
                  <a:pt x="15016" y="12496"/>
                  <a:pt x="15092" y="12304"/>
                  <a:pt x="15177" y="12304"/>
                </a:cubicBezTo>
                <a:lnTo>
                  <a:pt x="15251" y="12304"/>
                </a:lnTo>
                <a:cubicBezTo>
                  <a:pt x="15332" y="12304"/>
                  <a:pt x="15397" y="12512"/>
                  <a:pt x="15402" y="12750"/>
                </a:cubicBezTo>
                <a:lnTo>
                  <a:pt x="15477" y="20549"/>
                </a:lnTo>
                <a:cubicBezTo>
                  <a:pt x="15477" y="20756"/>
                  <a:pt x="15537" y="20916"/>
                  <a:pt x="15606" y="20916"/>
                </a:cubicBezTo>
                <a:cubicBezTo>
                  <a:pt x="15671" y="20916"/>
                  <a:pt x="15723" y="20756"/>
                  <a:pt x="15729" y="20549"/>
                </a:cubicBezTo>
                <a:lnTo>
                  <a:pt x="15804" y="12814"/>
                </a:lnTo>
                <a:cubicBezTo>
                  <a:pt x="15804" y="12561"/>
                  <a:pt x="15879" y="12368"/>
                  <a:pt x="15965" y="12368"/>
                </a:cubicBezTo>
                <a:lnTo>
                  <a:pt x="16089" y="12383"/>
                </a:lnTo>
                <a:cubicBezTo>
                  <a:pt x="16175" y="12383"/>
                  <a:pt x="16238" y="12590"/>
                  <a:pt x="16238" y="12844"/>
                </a:cubicBezTo>
                <a:lnTo>
                  <a:pt x="16238" y="18349"/>
                </a:lnTo>
                <a:cubicBezTo>
                  <a:pt x="16238" y="19237"/>
                  <a:pt x="16533" y="19869"/>
                  <a:pt x="16823" y="19583"/>
                </a:cubicBezTo>
                <a:cubicBezTo>
                  <a:pt x="18550" y="17887"/>
                  <a:pt x="20083" y="15269"/>
                  <a:pt x="21327" y="11987"/>
                </a:cubicBezTo>
                <a:cubicBezTo>
                  <a:pt x="21451" y="11654"/>
                  <a:pt x="21515" y="11213"/>
                  <a:pt x="21515" y="10753"/>
                </a:cubicBezTo>
                <a:cubicBezTo>
                  <a:pt x="21515" y="10293"/>
                  <a:pt x="21451" y="9941"/>
                  <a:pt x="21327" y="9608"/>
                </a:cubicBezTo>
                <a:cubicBezTo>
                  <a:pt x="20083" y="6326"/>
                  <a:pt x="18550" y="3713"/>
                  <a:pt x="16823" y="2017"/>
                </a:cubicBezTo>
                <a:cubicBezTo>
                  <a:pt x="16533" y="1731"/>
                  <a:pt x="16238" y="2363"/>
                  <a:pt x="16238" y="3251"/>
                </a:cubicBezTo>
                <a:lnTo>
                  <a:pt x="16238" y="8756"/>
                </a:lnTo>
                <a:cubicBezTo>
                  <a:pt x="16238" y="9010"/>
                  <a:pt x="16175" y="9196"/>
                  <a:pt x="16089" y="9212"/>
                </a:cubicBezTo>
                <a:lnTo>
                  <a:pt x="15965" y="9232"/>
                </a:lnTo>
                <a:cubicBezTo>
                  <a:pt x="15879" y="9232"/>
                  <a:pt x="15809" y="9039"/>
                  <a:pt x="15804" y="8786"/>
                </a:cubicBezTo>
                <a:lnTo>
                  <a:pt x="15729" y="1046"/>
                </a:lnTo>
                <a:cubicBezTo>
                  <a:pt x="15729" y="855"/>
                  <a:pt x="15676" y="700"/>
                  <a:pt x="15606" y="684"/>
                </a:cubicBezTo>
                <a:cubicBezTo>
                  <a:pt x="15537" y="684"/>
                  <a:pt x="15477" y="839"/>
                  <a:pt x="15477" y="1046"/>
                </a:cubicBezTo>
                <a:lnTo>
                  <a:pt x="15402" y="8850"/>
                </a:lnTo>
                <a:cubicBezTo>
                  <a:pt x="15402" y="9088"/>
                  <a:pt x="15332" y="9291"/>
                  <a:pt x="15251" y="9291"/>
                </a:cubicBezTo>
                <a:lnTo>
                  <a:pt x="15177" y="9291"/>
                </a:lnTo>
                <a:cubicBezTo>
                  <a:pt x="15092" y="9291"/>
                  <a:pt x="15022" y="9104"/>
                  <a:pt x="15016" y="8850"/>
                </a:cubicBezTo>
                <a:lnTo>
                  <a:pt x="14941" y="605"/>
                </a:lnTo>
                <a:cubicBezTo>
                  <a:pt x="14941" y="414"/>
                  <a:pt x="14887" y="254"/>
                  <a:pt x="14817" y="238"/>
                </a:cubicBezTo>
                <a:cubicBezTo>
                  <a:pt x="14747" y="238"/>
                  <a:pt x="14688" y="398"/>
                  <a:pt x="14688" y="605"/>
                </a:cubicBezTo>
                <a:lnTo>
                  <a:pt x="14614" y="8915"/>
                </a:lnTo>
                <a:cubicBezTo>
                  <a:pt x="14614" y="9152"/>
                  <a:pt x="14544" y="9356"/>
                  <a:pt x="14463" y="9356"/>
                </a:cubicBezTo>
                <a:lnTo>
                  <a:pt x="14393" y="9356"/>
                </a:lnTo>
                <a:cubicBezTo>
                  <a:pt x="14307" y="9356"/>
                  <a:pt x="14238" y="9168"/>
                  <a:pt x="14232" y="8915"/>
                </a:cubicBezTo>
                <a:lnTo>
                  <a:pt x="14152" y="411"/>
                </a:lnTo>
                <a:cubicBezTo>
                  <a:pt x="14152" y="221"/>
                  <a:pt x="14099" y="64"/>
                  <a:pt x="14034" y="64"/>
                </a:cubicBezTo>
                <a:cubicBezTo>
                  <a:pt x="13970" y="64"/>
                  <a:pt x="13910" y="205"/>
                  <a:pt x="13910" y="411"/>
                </a:cubicBezTo>
                <a:lnTo>
                  <a:pt x="13830" y="8974"/>
                </a:lnTo>
                <a:cubicBezTo>
                  <a:pt x="13830" y="9212"/>
                  <a:pt x="13761" y="9420"/>
                  <a:pt x="13681" y="9420"/>
                </a:cubicBezTo>
                <a:lnTo>
                  <a:pt x="13611" y="9420"/>
                </a:lnTo>
                <a:cubicBezTo>
                  <a:pt x="13525" y="9420"/>
                  <a:pt x="13455" y="9228"/>
                  <a:pt x="13450" y="8974"/>
                </a:cubicBezTo>
                <a:lnTo>
                  <a:pt x="13369" y="332"/>
                </a:lnTo>
                <a:cubicBezTo>
                  <a:pt x="13369" y="158"/>
                  <a:pt x="13316" y="0"/>
                  <a:pt x="13257" y="0"/>
                </a:cubicBezTo>
                <a:cubicBezTo>
                  <a:pt x="13193" y="0"/>
                  <a:pt x="13140" y="142"/>
                  <a:pt x="13140" y="332"/>
                </a:cubicBezTo>
                <a:lnTo>
                  <a:pt x="13052" y="9038"/>
                </a:lnTo>
                <a:cubicBezTo>
                  <a:pt x="13052" y="9276"/>
                  <a:pt x="12984" y="9469"/>
                  <a:pt x="12903" y="9484"/>
                </a:cubicBezTo>
                <a:lnTo>
                  <a:pt x="12833" y="9484"/>
                </a:lnTo>
                <a:cubicBezTo>
                  <a:pt x="12747" y="9484"/>
                  <a:pt x="12677" y="9292"/>
                  <a:pt x="12672" y="9038"/>
                </a:cubicBezTo>
                <a:lnTo>
                  <a:pt x="12597" y="367"/>
                </a:lnTo>
                <a:cubicBezTo>
                  <a:pt x="12597" y="176"/>
                  <a:pt x="12544" y="16"/>
                  <a:pt x="12474" y="0"/>
                </a:cubicBezTo>
                <a:close/>
                <a:moveTo>
                  <a:pt x="18624" y="6695"/>
                </a:moveTo>
                <a:cubicBezTo>
                  <a:pt x="18887" y="6695"/>
                  <a:pt x="19107" y="7329"/>
                  <a:pt x="19107" y="8122"/>
                </a:cubicBezTo>
                <a:cubicBezTo>
                  <a:pt x="19102" y="8915"/>
                  <a:pt x="18887" y="9549"/>
                  <a:pt x="18624" y="9549"/>
                </a:cubicBezTo>
                <a:cubicBezTo>
                  <a:pt x="18362" y="9549"/>
                  <a:pt x="18142" y="8915"/>
                  <a:pt x="18142" y="8122"/>
                </a:cubicBezTo>
                <a:cubicBezTo>
                  <a:pt x="18142" y="7345"/>
                  <a:pt x="18356" y="6695"/>
                  <a:pt x="18624" y="669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17377793" y="8150952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属地数据</a:t>
            </a:r>
          </a:p>
        </p:txBody>
      </p:sp>
      <p:sp>
        <p:nvSpPr>
          <p:cNvPr id="806" name="Shape 806"/>
          <p:cNvSpPr/>
          <p:nvPr/>
        </p:nvSpPr>
        <p:spPr>
          <a:xfrm>
            <a:off x="15012775" y="924479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新闻单位</a:t>
            </a:r>
          </a:p>
        </p:txBody>
      </p:sp>
      <p:sp>
        <p:nvSpPr>
          <p:cNvPr id="807" name="Shape 807"/>
          <p:cNvSpPr/>
          <p:nvPr/>
        </p:nvSpPr>
        <p:spPr>
          <a:xfrm>
            <a:off x="16679029" y="9200469"/>
            <a:ext cx="40321" cy="3343780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16679029" y="11867315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属地</a:t>
            </a:r>
          </a:p>
        </p:txBody>
      </p:sp>
      <p:pic>
        <p:nvPicPr>
          <p:cNvPr id="809" name="图片 808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881981">
            <a:off x="9309246" y="4690081"/>
            <a:ext cx="1887034" cy="722079"/>
          </a:xfrm>
          <a:prstGeom prst="rect">
            <a:avLst/>
          </a:prstGeom>
        </p:spPr>
      </p:pic>
      <p:pic>
        <p:nvPicPr>
          <p:cNvPr id="811" name="图片 81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5700" y="4501316"/>
            <a:ext cx="2779174" cy="722079"/>
          </a:xfrm>
          <a:prstGeom prst="rect">
            <a:avLst/>
          </a:prstGeom>
        </p:spPr>
      </p:pic>
      <p:pic>
        <p:nvPicPr>
          <p:cNvPr id="813" name="图片 812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428549">
            <a:off x="14275168" y="6792529"/>
            <a:ext cx="2082750" cy="722079"/>
          </a:xfrm>
          <a:prstGeom prst="rect">
            <a:avLst/>
          </a:prstGeom>
        </p:spPr>
      </p:pic>
      <p:pic>
        <p:nvPicPr>
          <p:cNvPr id="815" name="图片 814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5425665">
            <a:off x="17631130" y="6896330"/>
            <a:ext cx="1702361" cy="722080"/>
          </a:xfrm>
          <a:prstGeom prst="rect">
            <a:avLst/>
          </a:prstGeom>
        </p:spPr>
      </p:pic>
      <p:pic>
        <p:nvPicPr>
          <p:cNvPr id="817" name="图片 816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63577" y="5037910"/>
            <a:ext cx="1533216" cy="25401"/>
          </a:xfrm>
          <a:prstGeom prst="rect">
            <a:avLst/>
          </a:prstGeom>
        </p:spPr>
      </p:pic>
      <p:pic>
        <p:nvPicPr>
          <p:cNvPr id="819" name="图片 818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8900000">
            <a:off x="5793836" y="6814295"/>
            <a:ext cx="1785531" cy="25401"/>
          </a:xfrm>
          <a:prstGeom prst="rect">
            <a:avLst/>
          </a:prstGeom>
        </p:spPr>
      </p:pic>
      <p:pic>
        <p:nvPicPr>
          <p:cNvPr id="821" name="图片 820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8900000">
            <a:off x="16626667" y="10859658"/>
            <a:ext cx="1785531" cy="25401"/>
          </a:xfrm>
          <a:prstGeom prst="rect">
            <a:avLst/>
          </a:prstGeom>
        </p:spPr>
      </p:pic>
      <p:pic>
        <p:nvPicPr>
          <p:cNvPr id="823" name="图片 822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135181">
            <a:off x="6030242" y="8035450"/>
            <a:ext cx="2471983" cy="25401"/>
          </a:xfrm>
          <a:prstGeom prst="rect">
            <a:avLst/>
          </a:prstGeom>
        </p:spPr>
      </p:pic>
      <p:pic>
        <p:nvPicPr>
          <p:cNvPr id="825" name="图片 824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8900000">
            <a:off x="11336244" y="10352565"/>
            <a:ext cx="1785531" cy="25401"/>
          </a:xfrm>
          <a:prstGeom prst="rect">
            <a:avLst/>
          </a:prstGeom>
        </p:spPr>
      </p:pic>
      <p:sp>
        <p:nvSpPr>
          <p:cNvPr id="827" name="Shape 827"/>
          <p:cNvSpPr/>
          <p:nvPr/>
        </p:nvSpPr>
        <p:spPr>
          <a:xfrm>
            <a:off x="16054182" y="4233269"/>
            <a:ext cx="4285522" cy="2225423"/>
          </a:xfrm>
          <a:prstGeom prst="ellipse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8" name="Shape 828"/>
          <p:cNvSpPr/>
          <p:nvPr/>
        </p:nvSpPr>
        <p:spPr>
          <a:xfrm>
            <a:off x="18520168" y="353927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技术管网</a:t>
            </a:r>
          </a:p>
        </p:txBody>
      </p:sp>
      <p:sp>
        <p:nvSpPr>
          <p:cNvPr id="829" name="Shape 829"/>
          <p:cNvSpPr/>
          <p:nvPr/>
        </p:nvSpPr>
        <p:spPr>
          <a:xfrm>
            <a:off x="17763641" y="4594657"/>
            <a:ext cx="866605" cy="1502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/>
        </p:nvSpPr>
        <p:spPr>
          <a:xfrm>
            <a:off x="2180528" y="1840344"/>
            <a:ext cx="4787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406400" algn="just" defTabSz="457200">
              <a:defRPr sz="48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（二）社会舆论</a:t>
            </a:r>
          </a:p>
        </p:txBody>
      </p:sp>
      <p:sp>
        <p:nvSpPr>
          <p:cNvPr id="832" name="Shape 832"/>
          <p:cNvSpPr/>
          <p:nvPr/>
        </p:nvSpPr>
        <p:spPr>
          <a:xfrm>
            <a:off x="3640535" y="3037891"/>
            <a:ext cx="184366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 基于海量的舆情数据，利用自然语言处理技术、大数据分析技术进行挖掘分析，实现对社会热点、社会话题的提取分析。反映一定范围内（地域、组织、人）的利益、态度及要求。</a:t>
            </a:r>
          </a:p>
        </p:txBody>
      </p:sp>
      <p:sp>
        <p:nvSpPr>
          <p:cNvPr id="833" name="Shape 833"/>
          <p:cNvSpPr/>
          <p:nvPr/>
        </p:nvSpPr>
        <p:spPr>
          <a:xfrm>
            <a:off x="4670868" y="8184384"/>
            <a:ext cx="1074310" cy="14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2256" y="8468052"/>
            <a:ext cx="1168401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3874" y="8468052"/>
            <a:ext cx="1168401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Shape 836"/>
          <p:cNvSpPr/>
          <p:nvPr/>
        </p:nvSpPr>
        <p:spPr>
          <a:xfrm>
            <a:off x="7632048" y="8258502"/>
            <a:ext cx="1921863" cy="1418236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2600">
                <a:solidFill>
                  <a:srgbClr val="FFFFFF"/>
                </a:solidFill>
              </a:defRPr>
            </a:pPr>
            <a:r>
              <a:t>提取关键词</a:t>
            </a:r>
          </a:p>
          <a:p>
            <a:pPr defTabSz="457200">
              <a:defRPr sz="2600">
                <a:solidFill>
                  <a:srgbClr val="FFFFFF"/>
                </a:solidFill>
              </a:defRPr>
            </a:pPr>
            <a:r>
              <a:t>热词匹配</a:t>
            </a:r>
          </a:p>
        </p:txBody>
      </p:sp>
      <p:sp>
        <p:nvSpPr>
          <p:cNvPr id="837" name="Shape 837"/>
          <p:cNvSpPr/>
          <p:nvPr/>
        </p:nvSpPr>
        <p:spPr>
          <a:xfrm>
            <a:off x="11897933" y="8258502"/>
            <a:ext cx="1921863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2600">
                <a:solidFill>
                  <a:srgbClr val="FFFFFF"/>
                </a:solidFill>
              </a:defRPr>
            </a:lvl1pPr>
          </a:lstStyle>
          <a:p>
            <a:r>
              <a:t>话题聚类</a:t>
            </a:r>
          </a:p>
        </p:txBody>
      </p:sp>
      <p:sp>
        <p:nvSpPr>
          <p:cNvPr id="838" name="Shape 838"/>
          <p:cNvSpPr/>
          <p:nvPr/>
        </p:nvSpPr>
        <p:spPr>
          <a:xfrm>
            <a:off x="15521034" y="8258502"/>
            <a:ext cx="1921863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2600">
                <a:solidFill>
                  <a:srgbClr val="FFFFFF"/>
                </a:solidFill>
              </a:defRPr>
            </a:lvl1pPr>
          </a:lstStyle>
          <a:p>
            <a:r>
              <a:t>话题聚类</a:t>
            </a:r>
          </a:p>
        </p:txBody>
      </p:sp>
      <p:pic>
        <p:nvPicPr>
          <p:cNvPr id="83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6214" y="8468052"/>
            <a:ext cx="1168401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840" name="Shape 840"/>
          <p:cNvSpPr/>
          <p:nvPr/>
        </p:nvSpPr>
        <p:spPr>
          <a:xfrm>
            <a:off x="15234191" y="9678585"/>
            <a:ext cx="249555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热点话题排行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倾向性分析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趋势分析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defTabSz="457200"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…….</a:t>
            </a:r>
          </a:p>
        </p:txBody>
      </p:sp>
      <p:pic>
        <p:nvPicPr>
          <p:cNvPr id="8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6020" y="8125152"/>
            <a:ext cx="571501" cy="1536701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Shape 842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业务实现</a:t>
            </a:r>
          </a:p>
        </p:txBody>
      </p:sp>
      <p:sp>
        <p:nvSpPr>
          <p:cNvPr id="843" name="Shape 843"/>
          <p:cNvSpPr/>
          <p:nvPr/>
        </p:nvSpPr>
        <p:spPr>
          <a:xfrm>
            <a:off x="4341247" y="9908607"/>
            <a:ext cx="173355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结构舆情</a:t>
            </a: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信息库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ctrTitle"/>
          </p:nvPr>
        </p:nvSpPr>
        <p:spPr>
          <a:xfrm>
            <a:off x="2387600" y="2705100"/>
            <a:ext cx="19621500" cy="3911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引子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01675">
              <a:defRPr sz="4760"/>
            </a:pPr>
            <a:r>
              <a:t>中科软科技股份有限公司</a:t>
            </a:r>
          </a:p>
          <a:p>
            <a:pPr defTabSz="701675">
              <a:defRPr sz="4760"/>
            </a:pPr>
            <a:r>
              <a:t>信息工程八部</a:t>
            </a:r>
          </a:p>
        </p:txBody>
      </p:sp>
      <p:sp>
        <p:nvSpPr>
          <p:cNvPr id="131" name="Shape 131"/>
          <p:cNvSpPr/>
          <p:nvPr/>
        </p:nvSpPr>
        <p:spPr>
          <a:xfrm>
            <a:off x="96236" y="88006"/>
            <a:ext cx="2020397" cy="1790701"/>
          </a:xfrm>
          <a:prstGeom prst="rect">
            <a:avLst/>
          </a:pr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87065" y="291864"/>
            <a:ext cx="2020397" cy="179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554094" y="482600"/>
            <a:ext cx="2020397" cy="1790700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821124" y="698453"/>
            <a:ext cx="2020397" cy="17907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948124" y="825453"/>
            <a:ext cx="2020397" cy="17907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22310469" y="11888096"/>
            <a:ext cx="2020397" cy="1790701"/>
          </a:xfrm>
          <a:prstGeom prst="rect">
            <a:avLst/>
          </a:pr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22043438" y="11672242"/>
            <a:ext cx="2020397" cy="179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21776410" y="11481507"/>
            <a:ext cx="2020397" cy="17907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21585580" y="11277649"/>
            <a:ext cx="2020396" cy="17907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/>
        </p:nvSpPr>
        <p:spPr>
          <a:xfrm>
            <a:off x="2180528" y="1840344"/>
            <a:ext cx="4787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406400" algn="just" defTabSz="457200">
              <a:defRPr sz="48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（三）专题舆论</a:t>
            </a:r>
          </a:p>
        </p:txBody>
      </p:sp>
      <p:sp>
        <p:nvSpPr>
          <p:cNvPr id="846" name="Shape 846"/>
          <p:cNvSpPr/>
          <p:nvPr/>
        </p:nvSpPr>
        <p:spPr>
          <a:xfrm>
            <a:off x="3640535" y="3698291"/>
            <a:ext cx="1843666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 预先设定专项专题，以事件驱动，以样品数据为基础，发现网上与样品相同的信息，并实现溯源、传播影响、评论回复、情感等综合分析。</a:t>
            </a:r>
          </a:p>
        </p:txBody>
      </p:sp>
      <p:sp>
        <p:nvSpPr>
          <p:cNvPr id="847" name="Shape 847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业务实现</a:t>
            </a:r>
          </a:p>
        </p:txBody>
      </p:sp>
      <p:pic>
        <p:nvPicPr>
          <p:cNvPr id="84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2434" y="7780351"/>
            <a:ext cx="1168401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Shape 849"/>
          <p:cNvSpPr/>
          <p:nvPr/>
        </p:nvSpPr>
        <p:spPr>
          <a:xfrm>
            <a:off x="4920607" y="7570801"/>
            <a:ext cx="1921864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设定专题</a:t>
            </a:r>
          </a:p>
        </p:txBody>
      </p:sp>
      <p:sp>
        <p:nvSpPr>
          <p:cNvPr id="850" name="Shape 850"/>
          <p:cNvSpPr/>
          <p:nvPr/>
        </p:nvSpPr>
        <p:spPr>
          <a:xfrm>
            <a:off x="9350798" y="7570801"/>
            <a:ext cx="1921863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2600">
                <a:solidFill>
                  <a:srgbClr val="FFFFFF"/>
                </a:solidFill>
              </a:defRPr>
            </a:lvl1pPr>
          </a:lstStyle>
          <a:p>
            <a:r>
              <a:t>相似性匹配</a:t>
            </a:r>
          </a:p>
        </p:txBody>
      </p:sp>
      <p:sp>
        <p:nvSpPr>
          <p:cNvPr id="851" name="Shape 851"/>
          <p:cNvSpPr/>
          <p:nvPr/>
        </p:nvSpPr>
        <p:spPr>
          <a:xfrm>
            <a:off x="13498191" y="6127737"/>
            <a:ext cx="1921864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2600">
                <a:solidFill>
                  <a:srgbClr val="FFFFFF"/>
                </a:solidFill>
              </a:defRPr>
            </a:lvl1pPr>
          </a:lstStyle>
          <a:p>
            <a:r>
              <a:t>预警推送</a:t>
            </a:r>
          </a:p>
        </p:txBody>
      </p:sp>
      <p:sp>
        <p:nvSpPr>
          <p:cNvPr id="852" name="Shape 852"/>
          <p:cNvSpPr/>
          <p:nvPr/>
        </p:nvSpPr>
        <p:spPr>
          <a:xfrm>
            <a:off x="13851807" y="10222379"/>
            <a:ext cx="1733551" cy="265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0000"/>
                </a:solidFill>
              </a:defRPr>
            </a:pPr>
            <a:r>
              <a:t>溯源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algn="l" defTabSz="457200">
              <a:defRPr sz="3000">
                <a:solidFill>
                  <a:srgbClr val="000000"/>
                </a:solidFill>
              </a:defRPr>
            </a:pPr>
            <a:r>
              <a:t>传播影响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algn="l" defTabSz="457200">
              <a:defRPr sz="3000">
                <a:solidFill>
                  <a:srgbClr val="000000"/>
                </a:solidFill>
              </a:defRPr>
            </a:pPr>
            <a:r>
              <a:t>评论回复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algn="l" defTabSz="457200">
              <a:defRPr sz="3000">
                <a:solidFill>
                  <a:srgbClr val="000000"/>
                </a:solidFill>
              </a:defRPr>
            </a:pPr>
            <a:r>
              <a:t>情感</a:t>
            </a:r>
          </a:p>
        </p:txBody>
      </p:sp>
      <p:pic>
        <p:nvPicPr>
          <p:cNvPr id="85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78957" y="7664984"/>
            <a:ext cx="571501" cy="15367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Shape 854"/>
          <p:cNvSpPr/>
          <p:nvPr/>
        </p:nvSpPr>
        <p:spPr>
          <a:xfrm>
            <a:off x="13511155" y="8820549"/>
            <a:ext cx="1921863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2600">
                <a:solidFill>
                  <a:srgbClr val="FFFFFF"/>
                </a:solidFill>
              </a:defRPr>
            </a:lvl1pPr>
          </a:lstStyle>
          <a:p>
            <a:r>
              <a:t>专题分析</a:t>
            </a:r>
          </a:p>
        </p:txBody>
      </p:sp>
      <p:sp>
        <p:nvSpPr>
          <p:cNvPr id="855" name="Shape 855"/>
          <p:cNvSpPr/>
          <p:nvPr/>
        </p:nvSpPr>
        <p:spPr>
          <a:xfrm>
            <a:off x="15816932" y="6865117"/>
            <a:ext cx="249555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000000"/>
                </a:solidFill>
              </a:defRPr>
            </a:lvl1pPr>
          </a:lstStyle>
          <a:p>
            <a:r>
              <a:t>用户</a:t>
            </a:r>
          </a:p>
        </p:txBody>
      </p:sp>
      <p:sp>
        <p:nvSpPr>
          <p:cNvPr id="856" name="Shape 856"/>
          <p:cNvSpPr/>
          <p:nvPr/>
        </p:nvSpPr>
        <p:spPr>
          <a:xfrm>
            <a:off x="5173489" y="8833734"/>
            <a:ext cx="1352551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关键词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图片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音视频</a:t>
            </a:r>
          </a:p>
        </p:txBody>
      </p:sp>
      <p:sp>
        <p:nvSpPr>
          <p:cNvPr id="857" name="Shape 857"/>
          <p:cNvSpPr/>
          <p:nvPr/>
        </p:nvSpPr>
        <p:spPr>
          <a:xfrm rot="19740000">
            <a:off x="11922011" y="7011964"/>
            <a:ext cx="1270001" cy="749829"/>
          </a:xfrm>
          <a:prstGeom prst="rightArrow">
            <a:avLst>
              <a:gd name="adj1" fmla="val 36295"/>
              <a:gd name="adj2" fmla="val 85254"/>
            </a:avLst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8" name="Shape 858"/>
          <p:cNvSpPr/>
          <p:nvPr/>
        </p:nvSpPr>
        <p:spPr>
          <a:xfrm rot="660000">
            <a:off x="11925589" y="8731698"/>
            <a:ext cx="1270001" cy="749829"/>
          </a:xfrm>
          <a:prstGeom prst="rightArrow">
            <a:avLst>
              <a:gd name="adj1" fmla="val 36295"/>
              <a:gd name="adj2" fmla="val 85254"/>
            </a:avLst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/>
        </p:nvSpPr>
        <p:spPr>
          <a:xfrm>
            <a:off x="2180528" y="1840344"/>
            <a:ext cx="4787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406400" algn="just" defTabSz="457200">
              <a:defRPr sz="48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（四）关注舆论</a:t>
            </a:r>
          </a:p>
        </p:txBody>
      </p:sp>
      <p:sp>
        <p:nvSpPr>
          <p:cNvPr id="861" name="Shape 861"/>
          <p:cNvSpPr/>
          <p:nvPr/>
        </p:nvSpPr>
        <p:spPr>
          <a:xfrm>
            <a:off x="3640535" y="3698291"/>
            <a:ext cx="1843666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 对重点账号、重点事件、舆论信息进行关注分析。支持对关注内容的影响范围分析、趋势分析、传播途径、溯源分析、情感观点分析等。</a:t>
            </a:r>
          </a:p>
        </p:txBody>
      </p:sp>
      <p:sp>
        <p:nvSpPr>
          <p:cNvPr id="862" name="Shape 862"/>
          <p:cNvSpPr/>
          <p:nvPr/>
        </p:nvSpPr>
        <p:spPr>
          <a:xfrm>
            <a:off x="4863724" y="8258502"/>
            <a:ext cx="1921863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设定关注</a:t>
            </a:r>
          </a:p>
        </p:txBody>
      </p:sp>
      <p:sp>
        <p:nvSpPr>
          <p:cNvPr id="863" name="Shape 863"/>
          <p:cNvSpPr/>
          <p:nvPr/>
        </p:nvSpPr>
        <p:spPr>
          <a:xfrm>
            <a:off x="9293914" y="7235318"/>
            <a:ext cx="2158952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2600">
                <a:solidFill>
                  <a:srgbClr val="FFFFFF"/>
                </a:solidFill>
              </a:defRPr>
            </a:lvl1pPr>
          </a:lstStyle>
          <a:p>
            <a:r>
              <a:t>互联网采集</a:t>
            </a:r>
          </a:p>
        </p:txBody>
      </p:sp>
      <p:sp>
        <p:nvSpPr>
          <p:cNvPr id="864" name="Shape 864"/>
          <p:cNvSpPr/>
          <p:nvPr/>
        </p:nvSpPr>
        <p:spPr>
          <a:xfrm>
            <a:off x="13416350" y="8258502"/>
            <a:ext cx="2158951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2600">
                <a:solidFill>
                  <a:srgbClr val="FFFFFF"/>
                </a:solidFill>
              </a:defRPr>
            </a:lvl1pPr>
          </a:lstStyle>
          <a:p>
            <a:r>
              <a:t>关注舆论分析</a:t>
            </a:r>
          </a:p>
        </p:txBody>
      </p:sp>
      <p:pic>
        <p:nvPicPr>
          <p:cNvPr id="86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7200" y="8468052"/>
            <a:ext cx="1168400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Shape 866"/>
          <p:cNvSpPr/>
          <p:nvPr/>
        </p:nvSpPr>
        <p:spPr>
          <a:xfrm>
            <a:off x="13629050" y="10059051"/>
            <a:ext cx="173355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溯源分析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传播途径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趋势分析</a:t>
            </a:r>
          </a:p>
        </p:txBody>
      </p:sp>
      <p:pic>
        <p:nvPicPr>
          <p:cNvPr id="86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22073" y="8251085"/>
            <a:ext cx="571501" cy="1536701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hape 868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业务实现</a:t>
            </a:r>
          </a:p>
        </p:txBody>
      </p:sp>
      <p:sp>
        <p:nvSpPr>
          <p:cNvPr id="869" name="Shape 869"/>
          <p:cNvSpPr/>
          <p:nvPr/>
        </p:nvSpPr>
        <p:spPr>
          <a:xfrm>
            <a:off x="15760048" y="7552818"/>
            <a:ext cx="249555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000000"/>
                </a:solidFill>
              </a:defRPr>
            </a:lvl1pPr>
          </a:lstStyle>
          <a:p>
            <a:r>
              <a:t>用户</a:t>
            </a:r>
          </a:p>
        </p:txBody>
      </p:sp>
      <p:sp>
        <p:nvSpPr>
          <p:cNvPr id="870" name="Shape 870"/>
          <p:cNvSpPr/>
          <p:nvPr/>
        </p:nvSpPr>
        <p:spPr>
          <a:xfrm>
            <a:off x="4926106" y="9521435"/>
            <a:ext cx="1733551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重点账号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重点事件</a:t>
            </a:r>
            <a:endParaRPr>
              <a:latin typeface="Songti SC Regular"/>
              <a:ea typeface="Songti SC Regular"/>
              <a:cs typeface="Songti SC Regular"/>
              <a:sym typeface="Songti SC Regular"/>
            </a:endParaRP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情报信息</a:t>
            </a:r>
          </a:p>
        </p:txBody>
      </p:sp>
      <p:pic>
        <p:nvPicPr>
          <p:cNvPr id="87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5550" y="8468052"/>
            <a:ext cx="1168401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Shape 872"/>
          <p:cNvSpPr/>
          <p:nvPr/>
        </p:nvSpPr>
        <p:spPr>
          <a:xfrm>
            <a:off x="9293914" y="9259326"/>
            <a:ext cx="2158952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2600">
                <a:solidFill>
                  <a:srgbClr val="FFFFFF"/>
                </a:solidFill>
              </a:defRPr>
            </a:lvl1pPr>
          </a:lstStyle>
          <a:p>
            <a:r>
              <a:t>相似性匹配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/>
        </p:nvSpPr>
        <p:spPr>
          <a:xfrm>
            <a:off x="2180528" y="1840344"/>
            <a:ext cx="4787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406400" algn="just" defTabSz="457200">
              <a:defRPr sz="48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（五）有害舆论</a:t>
            </a:r>
          </a:p>
        </p:txBody>
      </p:sp>
      <p:sp>
        <p:nvSpPr>
          <p:cNvPr id="875" name="Shape 875"/>
          <p:cNvSpPr/>
          <p:nvPr/>
        </p:nvSpPr>
        <p:spPr>
          <a:xfrm>
            <a:off x="3640535" y="3037891"/>
            <a:ext cx="184366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 对疑似有害的互联网数据进行判别、分析。支持基于特征提取、识别的机器辅助判别手段，识别格式支持关键词、图片、音频、视频等；支持将有害信息定级、分类，并导出报告；</a:t>
            </a:r>
          </a:p>
        </p:txBody>
      </p:sp>
      <p:sp>
        <p:nvSpPr>
          <p:cNvPr id="876" name="Shape 876"/>
          <p:cNvSpPr/>
          <p:nvPr/>
        </p:nvSpPr>
        <p:spPr>
          <a:xfrm>
            <a:off x="4670868" y="8184384"/>
            <a:ext cx="1074310" cy="14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2256" y="8468052"/>
            <a:ext cx="1168401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3874" y="8468052"/>
            <a:ext cx="1168401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Shape 879"/>
          <p:cNvSpPr/>
          <p:nvPr/>
        </p:nvSpPr>
        <p:spPr>
          <a:xfrm>
            <a:off x="7632048" y="8258502"/>
            <a:ext cx="2130436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2600">
                <a:solidFill>
                  <a:srgbClr val="FFFFFF"/>
                </a:solidFill>
              </a:defRPr>
            </a:lvl1pPr>
          </a:lstStyle>
          <a:p>
            <a:r>
              <a:t>机器辅助判别</a:t>
            </a:r>
          </a:p>
        </p:txBody>
      </p:sp>
      <p:sp>
        <p:nvSpPr>
          <p:cNvPr id="880" name="Shape 880"/>
          <p:cNvSpPr/>
          <p:nvPr/>
        </p:nvSpPr>
        <p:spPr>
          <a:xfrm>
            <a:off x="11897933" y="8258502"/>
            <a:ext cx="1921863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2600">
                <a:solidFill>
                  <a:srgbClr val="FFFFFF"/>
                </a:solidFill>
              </a:defRPr>
            </a:lvl1pPr>
          </a:lstStyle>
          <a:p>
            <a:r>
              <a:t>人工判别</a:t>
            </a:r>
          </a:p>
        </p:txBody>
      </p:sp>
      <p:pic>
        <p:nvPicPr>
          <p:cNvPr id="8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6214" y="8468052"/>
            <a:ext cx="1168401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Shape 882"/>
          <p:cNvSpPr/>
          <p:nvPr/>
        </p:nvSpPr>
        <p:spPr>
          <a:xfrm>
            <a:off x="4341247" y="9832762"/>
            <a:ext cx="173355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结构舆情</a:t>
            </a: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信息库</a:t>
            </a:r>
          </a:p>
        </p:txBody>
      </p:sp>
      <p:pic>
        <p:nvPicPr>
          <p:cNvPr id="88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6020" y="8125152"/>
            <a:ext cx="571501" cy="1536701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Shape 884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业务实现</a:t>
            </a:r>
          </a:p>
        </p:txBody>
      </p:sp>
      <p:sp>
        <p:nvSpPr>
          <p:cNvPr id="885" name="Shape 885"/>
          <p:cNvSpPr/>
          <p:nvPr/>
        </p:nvSpPr>
        <p:spPr>
          <a:xfrm>
            <a:off x="15521033" y="8258502"/>
            <a:ext cx="1921863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2600">
                <a:solidFill>
                  <a:srgbClr val="FFFFFF"/>
                </a:solidFill>
              </a:defRPr>
            </a:lvl1pPr>
          </a:lstStyle>
          <a:p>
            <a:r>
              <a:t>上报处置</a:t>
            </a:r>
          </a:p>
        </p:txBody>
      </p:sp>
      <p:sp>
        <p:nvSpPr>
          <p:cNvPr id="890" name="Shape 890"/>
          <p:cNvSpPr/>
          <p:nvPr/>
        </p:nvSpPr>
        <p:spPr>
          <a:xfrm>
            <a:off x="8379539" y="7255195"/>
            <a:ext cx="4548423" cy="920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9"/>
                </a:moveTo>
                <a:cubicBezTo>
                  <a:pt x="7344" y="-5399"/>
                  <a:pt x="14544" y="-5215"/>
                  <a:pt x="21600" y="16201"/>
                </a:cubicBezTo>
              </a:path>
            </a:pathLst>
          </a:custGeom>
          <a:ln w="25400">
            <a:solidFill>
              <a:srgbClr val="75B1D4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8443666" y="9612073"/>
            <a:ext cx="4548422" cy="856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7567" y="21402"/>
                  <a:pt x="14767" y="21600"/>
                  <a:pt x="21600" y="593"/>
                </a:cubicBezTo>
              </a:path>
            </a:pathLst>
          </a:custGeom>
          <a:ln w="25400">
            <a:solidFill>
              <a:srgbClr val="75B1D4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9136929" y="654037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000000"/>
                </a:solidFill>
              </a:defRPr>
            </a:lvl1pPr>
          </a:lstStyle>
          <a:p>
            <a:r>
              <a:t>结初步定级、分类</a:t>
            </a:r>
          </a:p>
        </p:txBody>
      </p:sp>
      <p:sp>
        <p:nvSpPr>
          <p:cNvPr id="889" name="Shape 889"/>
          <p:cNvSpPr/>
          <p:nvPr/>
        </p:nvSpPr>
        <p:spPr>
          <a:xfrm>
            <a:off x="9987119" y="10554286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000000"/>
                </a:solidFill>
              </a:defRPr>
            </a:lvl1pPr>
          </a:lstStyle>
          <a:p>
            <a:r>
              <a:t>提升准确度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用户分析</a:t>
            </a:r>
          </a:p>
        </p:txBody>
      </p:sp>
      <p:grpSp>
        <p:nvGrpSpPr>
          <p:cNvPr id="896" name="Group 896"/>
          <p:cNvGrpSpPr/>
          <p:nvPr/>
        </p:nvGrpSpPr>
        <p:grpSpPr>
          <a:xfrm>
            <a:off x="707985" y="3337998"/>
            <a:ext cx="1251480" cy="1251481"/>
            <a:chOff x="0" y="0"/>
            <a:chExt cx="1251479" cy="1251479"/>
          </a:xfrm>
        </p:grpSpPr>
        <p:sp>
          <p:nvSpPr>
            <p:cNvPr id="895" name="Shape 895"/>
            <p:cNvSpPr/>
            <p:nvPr/>
          </p:nvSpPr>
          <p:spPr>
            <a:xfrm>
              <a:off x="107950" y="107950"/>
              <a:ext cx="1035580" cy="10355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345486"/>
                  </a:solidFill>
                </a:defRPr>
              </a:lvl1pPr>
            </a:lstStyle>
            <a:p>
              <a:r>
                <a:t>01</a:t>
              </a:r>
            </a:p>
          </p:txBody>
        </p:sp>
        <p:pic>
          <p:nvPicPr>
            <p:cNvPr id="894" name="图片 893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51480" cy="1251480"/>
            </a:xfrm>
            <a:prstGeom prst="rect">
              <a:avLst/>
            </a:prstGeom>
            <a:effectLst/>
          </p:spPr>
        </p:pic>
      </p:grpSp>
      <p:sp>
        <p:nvSpPr>
          <p:cNvPr id="897" name="Shape 897"/>
          <p:cNvSpPr/>
          <p:nvPr/>
        </p:nvSpPr>
        <p:spPr>
          <a:xfrm>
            <a:off x="2237978" y="2925667"/>
            <a:ext cx="2876720" cy="89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l" defTabSz="1371565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社会舆情科 </a:t>
            </a:r>
          </a:p>
        </p:txBody>
      </p:sp>
      <p:sp>
        <p:nvSpPr>
          <p:cNvPr id="898" name="Shape 898" descr="矩形 173"/>
          <p:cNvSpPr/>
          <p:nvPr/>
        </p:nvSpPr>
        <p:spPr>
          <a:xfrm>
            <a:off x="2237978" y="3785149"/>
            <a:ext cx="4943756" cy="223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监测治理境内新闻网站、社交媒体等来源的民族宗教案件、涉疆案件、治疆政策以及公共安全类案件的互联网不良舆情信息。 </a:t>
            </a:r>
          </a:p>
        </p:txBody>
      </p:sp>
      <p:grpSp>
        <p:nvGrpSpPr>
          <p:cNvPr id="901" name="Group 901"/>
          <p:cNvGrpSpPr/>
          <p:nvPr/>
        </p:nvGrpSpPr>
        <p:grpSpPr>
          <a:xfrm>
            <a:off x="7750481" y="3337998"/>
            <a:ext cx="1251480" cy="1251481"/>
            <a:chOff x="0" y="0"/>
            <a:chExt cx="1251479" cy="1251479"/>
          </a:xfrm>
        </p:grpSpPr>
        <p:sp>
          <p:nvSpPr>
            <p:cNvPr id="900" name="Shape 900"/>
            <p:cNvSpPr/>
            <p:nvPr/>
          </p:nvSpPr>
          <p:spPr>
            <a:xfrm>
              <a:off x="107950" y="107950"/>
              <a:ext cx="1035580" cy="10355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345486"/>
                  </a:solidFill>
                </a:defRPr>
              </a:lvl1pPr>
            </a:lstStyle>
            <a:p>
              <a:r>
                <a:t>02</a:t>
              </a:r>
            </a:p>
          </p:txBody>
        </p:sp>
        <p:pic>
          <p:nvPicPr>
            <p:cNvPr id="899" name="图片 898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51480" cy="1251480"/>
            </a:xfrm>
            <a:prstGeom prst="rect">
              <a:avLst/>
            </a:prstGeom>
            <a:effectLst/>
          </p:spPr>
        </p:pic>
      </p:grpSp>
      <p:sp>
        <p:nvSpPr>
          <p:cNvPr id="902" name="Shape 902"/>
          <p:cNvSpPr/>
          <p:nvPr/>
        </p:nvSpPr>
        <p:spPr>
          <a:xfrm>
            <a:off x="9280474" y="2925667"/>
            <a:ext cx="2876720" cy="89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l" defTabSz="1371565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专项舆情科 </a:t>
            </a:r>
          </a:p>
        </p:txBody>
      </p:sp>
      <p:sp>
        <p:nvSpPr>
          <p:cNvPr id="903" name="Shape 903" descr="矩形 173"/>
          <p:cNvSpPr/>
          <p:nvPr/>
        </p:nvSpPr>
        <p:spPr>
          <a:xfrm>
            <a:off x="9280474" y="3785149"/>
            <a:ext cx="4943756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管控治理境内涉疆突发事件、历史重大事件相关的不良舆情信息，同时针对专项工作进行阶段性汇总分析，对事件走势、发展趋势进行分析，初步形成专项舆情报告。</a:t>
            </a:r>
          </a:p>
        </p:txBody>
      </p:sp>
      <p:grpSp>
        <p:nvGrpSpPr>
          <p:cNvPr id="906" name="Group 906"/>
          <p:cNvGrpSpPr/>
          <p:nvPr/>
        </p:nvGrpSpPr>
        <p:grpSpPr>
          <a:xfrm>
            <a:off x="15050236" y="3337998"/>
            <a:ext cx="1251480" cy="1251481"/>
            <a:chOff x="0" y="0"/>
            <a:chExt cx="1251479" cy="1251479"/>
          </a:xfrm>
        </p:grpSpPr>
        <p:sp>
          <p:nvSpPr>
            <p:cNvPr id="905" name="Shape 905"/>
            <p:cNvSpPr/>
            <p:nvPr/>
          </p:nvSpPr>
          <p:spPr>
            <a:xfrm>
              <a:off x="107950" y="107950"/>
              <a:ext cx="1035580" cy="10355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345486"/>
                  </a:solidFill>
                </a:defRPr>
              </a:lvl1pPr>
            </a:lstStyle>
            <a:p>
              <a:r>
                <a:t>03</a:t>
              </a:r>
            </a:p>
          </p:txBody>
        </p:sp>
        <p:pic>
          <p:nvPicPr>
            <p:cNvPr id="904" name="图片 903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51480" cy="1251480"/>
            </a:xfrm>
            <a:prstGeom prst="rect">
              <a:avLst/>
            </a:prstGeom>
            <a:effectLst/>
          </p:spPr>
        </p:pic>
      </p:grpSp>
      <p:sp>
        <p:nvSpPr>
          <p:cNvPr id="907" name="Shape 907"/>
          <p:cNvSpPr/>
          <p:nvPr/>
        </p:nvSpPr>
        <p:spPr>
          <a:xfrm>
            <a:off x="16580229" y="2925667"/>
            <a:ext cx="2876720" cy="89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l" defTabSz="1371565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政务舆情科 </a:t>
            </a:r>
          </a:p>
        </p:txBody>
      </p:sp>
      <p:sp>
        <p:nvSpPr>
          <p:cNvPr id="908" name="Shape 908" descr="矩形 173"/>
          <p:cNvSpPr/>
          <p:nvPr/>
        </p:nvSpPr>
        <p:spPr>
          <a:xfrm>
            <a:off x="16580229" y="3785149"/>
            <a:ext cx="4943756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监测发现境内全网涉及领导人、攻击党政军等类型的不良有害信息，负责音频、视频、书籍（含电子书、书籍商城）等多媒体类型的不良意识形态信息监测工作。</a:t>
            </a:r>
          </a:p>
        </p:txBody>
      </p:sp>
      <p:grpSp>
        <p:nvGrpSpPr>
          <p:cNvPr id="911" name="Group 911"/>
          <p:cNvGrpSpPr/>
          <p:nvPr/>
        </p:nvGrpSpPr>
        <p:grpSpPr>
          <a:xfrm>
            <a:off x="3505688" y="8386729"/>
            <a:ext cx="1251481" cy="1251480"/>
            <a:chOff x="0" y="0"/>
            <a:chExt cx="1251479" cy="1251479"/>
          </a:xfrm>
        </p:grpSpPr>
        <p:sp>
          <p:nvSpPr>
            <p:cNvPr id="910" name="Shape 910"/>
            <p:cNvSpPr/>
            <p:nvPr/>
          </p:nvSpPr>
          <p:spPr>
            <a:xfrm>
              <a:off x="107950" y="107950"/>
              <a:ext cx="1035580" cy="10355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345486"/>
                  </a:solidFill>
                </a:defRPr>
              </a:lvl1pPr>
            </a:lstStyle>
            <a:p>
              <a:r>
                <a:t>04</a:t>
              </a:r>
            </a:p>
          </p:txBody>
        </p:sp>
        <p:pic>
          <p:nvPicPr>
            <p:cNvPr id="909" name="图片 908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51480" cy="1251480"/>
            </a:xfrm>
            <a:prstGeom prst="rect">
              <a:avLst/>
            </a:prstGeom>
            <a:effectLst/>
          </p:spPr>
        </p:pic>
      </p:grpSp>
      <p:sp>
        <p:nvSpPr>
          <p:cNvPr id="912" name="Shape 912"/>
          <p:cNvSpPr/>
          <p:nvPr/>
        </p:nvSpPr>
        <p:spPr>
          <a:xfrm>
            <a:off x="5035682" y="7974397"/>
            <a:ext cx="2876720" cy="89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l" defTabSz="1371565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民语舆情科 </a:t>
            </a:r>
          </a:p>
        </p:txBody>
      </p:sp>
      <p:sp>
        <p:nvSpPr>
          <p:cNvPr id="913" name="Shape 913" descr="矩形 173"/>
          <p:cNvSpPr/>
          <p:nvPr/>
        </p:nvSpPr>
        <p:spPr>
          <a:xfrm>
            <a:off x="5035682" y="8833879"/>
            <a:ext cx="4943756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治理监测英语、哈萨克语、维吾尔语、汉语、土耳其语、乌兹别克语等多语种互联网有害舆情信息监测。辅助针对不良意识形态类信息进行监测管控</a:t>
            </a:r>
          </a:p>
        </p:txBody>
      </p:sp>
      <p:grpSp>
        <p:nvGrpSpPr>
          <p:cNvPr id="916" name="Group 916"/>
          <p:cNvGrpSpPr/>
          <p:nvPr/>
        </p:nvGrpSpPr>
        <p:grpSpPr>
          <a:xfrm>
            <a:off x="10548184" y="8386729"/>
            <a:ext cx="1251481" cy="1251480"/>
            <a:chOff x="0" y="0"/>
            <a:chExt cx="1251479" cy="1251479"/>
          </a:xfrm>
        </p:grpSpPr>
        <p:sp>
          <p:nvSpPr>
            <p:cNvPr id="915" name="Shape 915"/>
            <p:cNvSpPr/>
            <p:nvPr/>
          </p:nvSpPr>
          <p:spPr>
            <a:xfrm>
              <a:off x="107950" y="107950"/>
              <a:ext cx="1035580" cy="10355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345486"/>
                  </a:solidFill>
                </a:defRPr>
              </a:lvl1pPr>
            </a:lstStyle>
            <a:p>
              <a:r>
                <a:t>05</a:t>
              </a:r>
            </a:p>
          </p:txBody>
        </p:sp>
        <p:pic>
          <p:nvPicPr>
            <p:cNvPr id="914" name="图片 913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51480" cy="1251480"/>
            </a:xfrm>
            <a:prstGeom prst="rect">
              <a:avLst/>
            </a:prstGeom>
            <a:effectLst/>
          </p:spPr>
        </p:pic>
      </p:grpSp>
      <p:sp>
        <p:nvSpPr>
          <p:cNvPr id="917" name="Shape 917"/>
          <p:cNvSpPr/>
          <p:nvPr/>
        </p:nvSpPr>
        <p:spPr>
          <a:xfrm>
            <a:off x="12078178" y="7974397"/>
            <a:ext cx="2914819" cy="89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/>
          <a:p>
            <a:pPr algn="l" defTabSz="1371565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境外</a:t>
            </a:r>
            <a:r>
              <a:rPr sz="1200" b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t>舆情科 </a:t>
            </a:r>
          </a:p>
        </p:txBody>
      </p:sp>
      <p:sp>
        <p:nvSpPr>
          <p:cNvPr id="918" name="Shape 918" descr="矩形 173"/>
          <p:cNvSpPr/>
          <p:nvPr/>
        </p:nvSpPr>
        <p:spPr>
          <a:xfrm>
            <a:off x="12078178" y="8833879"/>
            <a:ext cx="4943756" cy="332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对境外新闻网站、社交媒体、政府网站等来源的涉疆舆情事件进行监测预警，协助预防境外信息倒灌、管控封堵VPN翻墙软件。监测暴恐组织动向以及涉爆涉恐音视频信息。</a:t>
            </a:r>
          </a:p>
        </p:txBody>
      </p:sp>
      <p:grpSp>
        <p:nvGrpSpPr>
          <p:cNvPr id="921" name="Group 921"/>
          <p:cNvGrpSpPr/>
          <p:nvPr/>
        </p:nvGrpSpPr>
        <p:grpSpPr>
          <a:xfrm>
            <a:off x="17847940" y="8386729"/>
            <a:ext cx="1251480" cy="1251480"/>
            <a:chOff x="0" y="0"/>
            <a:chExt cx="1251479" cy="1251479"/>
          </a:xfrm>
        </p:grpSpPr>
        <p:sp>
          <p:nvSpPr>
            <p:cNvPr id="920" name="Shape 920"/>
            <p:cNvSpPr/>
            <p:nvPr/>
          </p:nvSpPr>
          <p:spPr>
            <a:xfrm>
              <a:off x="107950" y="107950"/>
              <a:ext cx="1035580" cy="10355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345486"/>
                  </a:solidFill>
                </a:defRPr>
              </a:lvl1pPr>
            </a:lstStyle>
            <a:p>
              <a:r>
                <a:t>06</a:t>
              </a:r>
            </a:p>
          </p:txBody>
        </p:sp>
        <p:pic>
          <p:nvPicPr>
            <p:cNvPr id="919" name="图片 918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51480" cy="1251480"/>
            </a:xfrm>
            <a:prstGeom prst="rect">
              <a:avLst/>
            </a:prstGeom>
            <a:effectLst/>
          </p:spPr>
        </p:pic>
      </p:grpSp>
      <p:sp>
        <p:nvSpPr>
          <p:cNvPr id="922" name="Shape 922"/>
          <p:cNvSpPr/>
          <p:nvPr/>
        </p:nvSpPr>
        <p:spPr>
          <a:xfrm>
            <a:off x="19377933" y="7974397"/>
            <a:ext cx="2735581" cy="89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l" defTabSz="1371565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信息综合科</a:t>
            </a:r>
          </a:p>
        </p:txBody>
      </p:sp>
      <p:sp>
        <p:nvSpPr>
          <p:cNvPr id="923" name="Shape 923" descr="矩形 173"/>
          <p:cNvSpPr/>
          <p:nvPr/>
        </p:nvSpPr>
        <p:spPr>
          <a:xfrm>
            <a:off x="19377933" y="8833879"/>
            <a:ext cx="4943756" cy="223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汇总编排舆情周报、月报、专项报告等，对舆情的传播情况，传播趋势、覆盖媒体、覆盖人群等进行综合分析统计。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/>
        </p:nvSpPr>
        <p:spPr>
          <a:xfrm>
            <a:off x="4855721" y="3776829"/>
            <a:ext cx="15322623" cy="2958637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4827034" y="-1"/>
            <a:ext cx="91140" cy="13716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2366358" y="956255"/>
            <a:ext cx="223393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928" name="Shape 928"/>
          <p:cNvSpPr/>
          <p:nvPr/>
        </p:nvSpPr>
        <p:spPr>
          <a:xfrm>
            <a:off x="5144913" y="1267405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一、业务说明</a:t>
            </a:r>
          </a:p>
        </p:txBody>
      </p:sp>
      <p:sp>
        <p:nvSpPr>
          <p:cNvPr id="929" name="Shape 929"/>
          <p:cNvSpPr/>
          <p:nvPr/>
        </p:nvSpPr>
        <p:spPr>
          <a:xfrm>
            <a:off x="5144913" y="3792452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</a:defRPr>
            </a:lvl1pPr>
          </a:lstStyle>
          <a:p>
            <a:r>
              <a:t>二、总体设计</a:t>
            </a:r>
          </a:p>
        </p:txBody>
      </p:sp>
      <p:sp>
        <p:nvSpPr>
          <p:cNvPr id="930" name="Shape 930"/>
          <p:cNvSpPr/>
          <p:nvPr/>
        </p:nvSpPr>
        <p:spPr>
          <a:xfrm>
            <a:off x="5144913" y="7349904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三、概要设计</a:t>
            </a:r>
          </a:p>
        </p:txBody>
      </p:sp>
      <p:sp>
        <p:nvSpPr>
          <p:cNvPr id="931" name="Shape 931"/>
          <p:cNvSpPr/>
          <p:nvPr/>
        </p:nvSpPr>
        <p:spPr>
          <a:xfrm>
            <a:off x="5144913" y="10694484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四、后续工作</a:t>
            </a:r>
          </a:p>
        </p:txBody>
      </p:sp>
      <p:sp>
        <p:nvSpPr>
          <p:cNvPr id="932" name="Shape 932"/>
          <p:cNvSpPr/>
          <p:nvPr/>
        </p:nvSpPr>
        <p:spPr>
          <a:xfrm>
            <a:off x="6334461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建设目标</a:t>
            </a:r>
          </a:p>
        </p:txBody>
      </p:sp>
      <p:sp>
        <p:nvSpPr>
          <p:cNvPr id="933" name="Shape 933"/>
          <p:cNvSpPr/>
          <p:nvPr/>
        </p:nvSpPr>
        <p:spPr>
          <a:xfrm>
            <a:off x="15770110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用户分析</a:t>
            </a:r>
          </a:p>
        </p:txBody>
      </p:sp>
      <p:sp>
        <p:nvSpPr>
          <p:cNvPr id="934" name="Shape 934"/>
          <p:cNvSpPr/>
          <p:nvPr/>
        </p:nvSpPr>
        <p:spPr>
          <a:xfrm>
            <a:off x="12641938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业务实现</a:t>
            </a:r>
          </a:p>
        </p:txBody>
      </p:sp>
      <p:sp>
        <p:nvSpPr>
          <p:cNvPr id="935" name="Shape 935"/>
          <p:cNvSpPr/>
          <p:nvPr/>
        </p:nvSpPr>
        <p:spPr>
          <a:xfrm>
            <a:off x="9602416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系统定位</a:t>
            </a:r>
          </a:p>
        </p:txBody>
      </p:sp>
      <p:sp>
        <p:nvSpPr>
          <p:cNvPr id="936" name="Shape 936"/>
          <p:cNvSpPr/>
          <p:nvPr/>
        </p:nvSpPr>
        <p:spPr>
          <a:xfrm>
            <a:off x="6318422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体系结构</a:t>
            </a:r>
          </a:p>
        </p:txBody>
      </p:sp>
      <p:sp>
        <p:nvSpPr>
          <p:cNvPr id="937" name="Shape 937"/>
          <p:cNvSpPr/>
          <p:nvPr/>
        </p:nvSpPr>
        <p:spPr>
          <a:xfrm>
            <a:off x="15754069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主机设计</a:t>
            </a:r>
          </a:p>
        </p:txBody>
      </p:sp>
      <p:sp>
        <p:nvSpPr>
          <p:cNvPr id="938" name="Shape 938"/>
          <p:cNvSpPr/>
          <p:nvPr/>
        </p:nvSpPr>
        <p:spPr>
          <a:xfrm>
            <a:off x="12625898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部署设计</a:t>
            </a:r>
          </a:p>
        </p:txBody>
      </p:sp>
      <p:sp>
        <p:nvSpPr>
          <p:cNvPr id="939" name="Shape 939"/>
          <p:cNvSpPr/>
          <p:nvPr/>
        </p:nvSpPr>
        <p:spPr>
          <a:xfrm>
            <a:off x="9586376" y="4894197"/>
            <a:ext cx="306420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技术路线</a:t>
            </a:r>
          </a:p>
        </p:txBody>
      </p:sp>
      <p:sp>
        <p:nvSpPr>
          <p:cNvPr id="940" name="Shape 940"/>
          <p:cNvSpPr/>
          <p:nvPr/>
        </p:nvSpPr>
        <p:spPr>
          <a:xfrm>
            <a:off x="6331205" y="5731855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数据安全设计</a:t>
            </a:r>
          </a:p>
        </p:txBody>
      </p:sp>
      <p:sp>
        <p:nvSpPr>
          <p:cNvPr id="941" name="Shape 941"/>
          <p:cNvSpPr/>
          <p:nvPr/>
        </p:nvSpPr>
        <p:spPr>
          <a:xfrm>
            <a:off x="10670471" y="5731855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06 访问安全设计</a:t>
            </a:r>
          </a:p>
        </p:txBody>
      </p:sp>
      <p:sp>
        <p:nvSpPr>
          <p:cNvPr id="942" name="Shape 942"/>
          <p:cNvSpPr/>
          <p:nvPr/>
        </p:nvSpPr>
        <p:spPr>
          <a:xfrm>
            <a:off x="6274097" y="846384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功能设计</a:t>
            </a:r>
          </a:p>
        </p:txBody>
      </p:sp>
      <p:sp>
        <p:nvSpPr>
          <p:cNvPr id="943" name="Shape 943"/>
          <p:cNvSpPr/>
          <p:nvPr/>
        </p:nvSpPr>
        <p:spPr>
          <a:xfrm>
            <a:off x="15709744" y="8463840"/>
            <a:ext cx="44496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大数据分析设计</a:t>
            </a:r>
          </a:p>
        </p:txBody>
      </p:sp>
      <p:sp>
        <p:nvSpPr>
          <p:cNvPr id="944" name="Shape 944"/>
          <p:cNvSpPr/>
          <p:nvPr/>
        </p:nvSpPr>
        <p:spPr>
          <a:xfrm>
            <a:off x="12581573" y="846384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945" name="Shape 945"/>
          <p:cNvSpPr/>
          <p:nvPr/>
        </p:nvSpPr>
        <p:spPr>
          <a:xfrm>
            <a:off x="9542051" y="8463840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946" name="Shape 946"/>
          <p:cNvSpPr/>
          <p:nvPr/>
        </p:nvSpPr>
        <p:spPr>
          <a:xfrm>
            <a:off x="6286880" y="9301498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部署设计</a:t>
            </a:r>
          </a:p>
        </p:txBody>
      </p:sp>
      <p:sp>
        <p:nvSpPr>
          <p:cNvPr id="947" name="Shape 947"/>
          <p:cNvSpPr/>
          <p:nvPr/>
        </p:nvSpPr>
        <p:spPr>
          <a:xfrm>
            <a:off x="6286880" y="1162081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数据升级</a:t>
            </a:r>
          </a:p>
        </p:txBody>
      </p:sp>
      <p:sp>
        <p:nvSpPr>
          <p:cNvPr id="948" name="Shape 948"/>
          <p:cNvSpPr/>
          <p:nvPr/>
        </p:nvSpPr>
        <p:spPr>
          <a:xfrm>
            <a:off x="15722528" y="11620817"/>
            <a:ext cx="44496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知识图谱融合</a:t>
            </a:r>
          </a:p>
        </p:txBody>
      </p:sp>
      <p:sp>
        <p:nvSpPr>
          <p:cNvPr id="949" name="Shape 949"/>
          <p:cNvSpPr/>
          <p:nvPr/>
        </p:nvSpPr>
        <p:spPr>
          <a:xfrm>
            <a:off x="12594356" y="11620817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功能升级</a:t>
            </a:r>
          </a:p>
        </p:txBody>
      </p:sp>
      <p:sp>
        <p:nvSpPr>
          <p:cNvPr id="950" name="Shape 950"/>
          <p:cNvSpPr/>
          <p:nvPr/>
        </p:nvSpPr>
        <p:spPr>
          <a:xfrm>
            <a:off x="9554835" y="1162081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算法升级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体系结构</a:t>
            </a:r>
          </a:p>
        </p:txBody>
      </p:sp>
      <p:sp>
        <p:nvSpPr>
          <p:cNvPr id="953" name="Shape 953"/>
          <p:cNvSpPr/>
          <p:nvPr/>
        </p:nvSpPr>
        <p:spPr>
          <a:xfrm>
            <a:off x="5506429" y="2205703"/>
            <a:ext cx="10919339" cy="1098978"/>
          </a:xfrm>
          <a:prstGeom prst="rect">
            <a:avLst/>
          </a:prstGeom>
          <a:ln w="76200">
            <a:solidFill>
              <a:schemeClr val="accent1">
                <a:hueOff val="167273"/>
                <a:satOff val="2235"/>
                <a:lumOff val="-22549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 网上分析系统</a:t>
            </a:r>
          </a:p>
        </p:txBody>
      </p:sp>
      <p:sp>
        <p:nvSpPr>
          <p:cNvPr id="954" name="Shape 954"/>
          <p:cNvSpPr/>
          <p:nvPr/>
        </p:nvSpPr>
        <p:spPr>
          <a:xfrm>
            <a:off x="16664782" y="2376253"/>
            <a:ext cx="1858424" cy="706203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决策驾驶舱</a:t>
            </a:r>
          </a:p>
        </p:txBody>
      </p:sp>
      <p:sp>
        <p:nvSpPr>
          <p:cNvPr id="955" name="Shape 955"/>
          <p:cNvSpPr/>
          <p:nvPr/>
        </p:nvSpPr>
        <p:spPr>
          <a:xfrm>
            <a:off x="1289103" y="1957761"/>
            <a:ext cx="21805797" cy="159144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l"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</a:defRPr>
            </a:pPr>
            <a:endParaRPr/>
          </a:p>
        </p:txBody>
      </p:sp>
      <p:sp>
        <p:nvSpPr>
          <p:cNvPr id="956" name="Shape 956"/>
          <p:cNvSpPr/>
          <p:nvPr/>
        </p:nvSpPr>
        <p:spPr>
          <a:xfrm>
            <a:off x="7947830" y="2425772"/>
            <a:ext cx="1846645" cy="667719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专题舆情分析</a:t>
            </a:r>
          </a:p>
        </p:txBody>
      </p:sp>
      <p:sp>
        <p:nvSpPr>
          <p:cNvPr id="957" name="Shape 957"/>
          <p:cNvSpPr/>
          <p:nvPr/>
        </p:nvSpPr>
        <p:spPr>
          <a:xfrm>
            <a:off x="10036887" y="2419623"/>
            <a:ext cx="1858424" cy="667719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社会舆情分析</a:t>
            </a:r>
          </a:p>
        </p:txBody>
      </p:sp>
      <p:sp>
        <p:nvSpPr>
          <p:cNvPr id="958" name="Shape 958"/>
          <p:cNvSpPr/>
          <p:nvPr/>
        </p:nvSpPr>
        <p:spPr>
          <a:xfrm>
            <a:off x="12149777" y="2406530"/>
            <a:ext cx="1858424" cy="706202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舆情关注分析</a:t>
            </a:r>
          </a:p>
        </p:txBody>
      </p:sp>
      <p:sp>
        <p:nvSpPr>
          <p:cNvPr id="959" name="Shape 959"/>
          <p:cNvSpPr/>
          <p:nvPr/>
        </p:nvSpPr>
        <p:spPr>
          <a:xfrm>
            <a:off x="14250613" y="2402091"/>
            <a:ext cx="1858424" cy="706202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舆情有害分析</a:t>
            </a:r>
          </a:p>
        </p:txBody>
      </p:sp>
      <p:sp>
        <p:nvSpPr>
          <p:cNvPr id="960" name="Shape 960"/>
          <p:cNvSpPr/>
          <p:nvPr/>
        </p:nvSpPr>
        <p:spPr>
          <a:xfrm>
            <a:off x="3433862" y="2363161"/>
            <a:ext cx="1872830" cy="702312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网上搜索系统</a:t>
            </a:r>
          </a:p>
        </p:txBody>
      </p:sp>
      <p:sp>
        <p:nvSpPr>
          <p:cNvPr id="961" name="Shape 961"/>
          <p:cNvSpPr/>
          <p:nvPr/>
        </p:nvSpPr>
        <p:spPr>
          <a:xfrm>
            <a:off x="1688307" y="2518860"/>
            <a:ext cx="1755779" cy="4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应用层</a:t>
            </a:r>
          </a:p>
        </p:txBody>
      </p:sp>
      <p:sp>
        <p:nvSpPr>
          <p:cNvPr id="962" name="Shape 962"/>
          <p:cNvSpPr/>
          <p:nvPr/>
        </p:nvSpPr>
        <p:spPr>
          <a:xfrm>
            <a:off x="9772106" y="4095948"/>
            <a:ext cx="1858424" cy="706202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取证标注</a:t>
            </a:r>
          </a:p>
        </p:txBody>
      </p:sp>
      <p:sp>
        <p:nvSpPr>
          <p:cNvPr id="963" name="Shape 963"/>
          <p:cNvSpPr/>
          <p:nvPr/>
        </p:nvSpPr>
        <p:spPr>
          <a:xfrm>
            <a:off x="3515959" y="4086109"/>
            <a:ext cx="1846644" cy="675767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AP支撑管理</a:t>
            </a:r>
          </a:p>
        </p:txBody>
      </p:sp>
      <p:sp>
        <p:nvSpPr>
          <p:cNvPr id="964" name="Shape 964"/>
          <p:cNvSpPr/>
          <p:nvPr/>
        </p:nvSpPr>
        <p:spPr>
          <a:xfrm>
            <a:off x="5597531" y="4085929"/>
            <a:ext cx="1846645" cy="676127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搜索引擎</a:t>
            </a:r>
          </a:p>
        </p:txBody>
      </p:sp>
      <p:sp>
        <p:nvSpPr>
          <p:cNvPr id="965" name="Shape 965"/>
          <p:cNvSpPr/>
          <p:nvPr/>
        </p:nvSpPr>
        <p:spPr>
          <a:xfrm>
            <a:off x="7679103" y="4095948"/>
            <a:ext cx="1858424" cy="706202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机器翻译</a:t>
            </a:r>
          </a:p>
        </p:txBody>
      </p:sp>
      <p:sp>
        <p:nvSpPr>
          <p:cNvPr id="966" name="Shape 966"/>
          <p:cNvSpPr/>
          <p:nvPr/>
        </p:nvSpPr>
        <p:spPr>
          <a:xfrm>
            <a:off x="1297833" y="3763189"/>
            <a:ext cx="21788338" cy="1340328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l"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</a:defRPr>
            </a:pPr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1405289" y="4197022"/>
            <a:ext cx="1755778" cy="472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应用支撑层</a:t>
            </a:r>
          </a:p>
        </p:txBody>
      </p:sp>
      <p:grpSp>
        <p:nvGrpSpPr>
          <p:cNvPr id="975" name="Group 975"/>
          <p:cNvGrpSpPr/>
          <p:nvPr/>
        </p:nvGrpSpPr>
        <p:grpSpPr>
          <a:xfrm>
            <a:off x="1315289" y="5338195"/>
            <a:ext cx="21753424" cy="1354590"/>
            <a:chOff x="0" y="0"/>
            <a:chExt cx="21753422" cy="1354589"/>
          </a:xfrm>
        </p:grpSpPr>
        <p:sp>
          <p:nvSpPr>
            <p:cNvPr id="968" name="Shape 968"/>
            <p:cNvSpPr/>
            <p:nvPr/>
          </p:nvSpPr>
          <p:spPr>
            <a:xfrm>
              <a:off x="8456817" y="335822"/>
              <a:ext cx="1858424" cy="706202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知识管理</a:t>
              </a:r>
            </a:p>
          </p:txBody>
        </p:sp>
        <p:sp>
          <p:nvSpPr>
            <p:cNvPr id="969" name="Shape 969"/>
            <p:cNvSpPr/>
            <p:nvPr/>
          </p:nvSpPr>
          <p:spPr>
            <a:xfrm>
              <a:off x="0" y="0"/>
              <a:ext cx="21753423" cy="1354590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</a:defRPr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6363814" y="322608"/>
              <a:ext cx="1858424" cy="706203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网上采集</a:t>
              </a:r>
            </a:p>
          </p:txBody>
        </p:sp>
        <p:sp>
          <p:nvSpPr>
            <p:cNvPr id="971" name="Shape 971"/>
            <p:cNvSpPr/>
            <p:nvPr/>
          </p:nvSpPr>
          <p:spPr>
            <a:xfrm>
              <a:off x="10533291" y="335652"/>
              <a:ext cx="1858424" cy="72513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大数据分析</a:t>
              </a:r>
            </a:p>
          </p:txBody>
        </p:sp>
        <p:sp>
          <p:nvSpPr>
            <p:cNvPr id="972" name="Shape 972"/>
            <p:cNvSpPr/>
            <p:nvPr/>
          </p:nvSpPr>
          <p:spPr>
            <a:xfrm>
              <a:off x="2194779" y="300327"/>
              <a:ext cx="1858424" cy="706203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自然语言处理</a:t>
              </a:r>
            </a:p>
          </p:txBody>
        </p:sp>
        <p:sp>
          <p:nvSpPr>
            <p:cNvPr id="973" name="Shape 973"/>
            <p:cNvSpPr/>
            <p:nvPr/>
          </p:nvSpPr>
          <p:spPr>
            <a:xfrm>
              <a:off x="373018" y="480643"/>
              <a:ext cx="1755778" cy="472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支撑层</a:t>
              </a:r>
            </a:p>
          </p:txBody>
        </p:sp>
        <p:sp>
          <p:nvSpPr>
            <p:cNvPr id="974" name="Shape 974"/>
            <p:cNvSpPr/>
            <p:nvPr/>
          </p:nvSpPr>
          <p:spPr>
            <a:xfrm>
              <a:off x="4276352" y="338811"/>
              <a:ext cx="1858423" cy="667719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数据识别</a:t>
              </a:r>
            </a:p>
          </p:txBody>
        </p:sp>
      </p:grpSp>
      <p:sp>
        <p:nvSpPr>
          <p:cNvPr id="976" name="Shape 976"/>
          <p:cNvSpPr/>
          <p:nvPr/>
        </p:nvSpPr>
        <p:spPr>
          <a:xfrm>
            <a:off x="1289101" y="6938630"/>
            <a:ext cx="21788340" cy="4587017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l"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</a:defRPr>
            </a:pPr>
            <a:endParaRPr/>
          </a:p>
        </p:txBody>
      </p:sp>
      <p:sp>
        <p:nvSpPr>
          <p:cNvPr id="977" name="Shape 977"/>
          <p:cNvSpPr/>
          <p:nvPr/>
        </p:nvSpPr>
        <p:spPr>
          <a:xfrm>
            <a:off x="16665720" y="7473987"/>
            <a:ext cx="1858424" cy="675768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网上原始信息库</a:t>
            </a:r>
          </a:p>
        </p:txBody>
      </p:sp>
      <p:sp>
        <p:nvSpPr>
          <p:cNvPr id="978" name="Shape 978"/>
          <p:cNvSpPr/>
          <p:nvPr/>
        </p:nvSpPr>
        <p:spPr>
          <a:xfrm>
            <a:off x="16677109" y="8442499"/>
            <a:ext cx="1858424" cy="706202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话题信息库</a:t>
            </a:r>
          </a:p>
        </p:txBody>
      </p:sp>
      <p:sp>
        <p:nvSpPr>
          <p:cNvPr id="979" name="Shape 979"/>
          <p:cNvSpPr/>
          <p:nvPr/>
        </p:nvSpPr>
        <p:spPr>
          <a:xfrm>
            <a:off x="18755272" y="8456430"/>
            <a:ext cx="1858424" cy="67834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专题信息库</a:t>
            </a:r>
          </a:p>
        </p:txBody>
      </p:sp>
      <p:sp>
        <p:nvSpPr>
          <p:cNvPr id="980" name="Shape 980"/>
          <p:cNvSpPr/>
          <p:nvPr/>
        </p:nvSpPr>
        <p:spPr>
          <a:xfrm>
            <a:off x="18743883" y="7461750"/>
            <a:ext cx="1858424" cy="725138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日志信息库</a:t>
            </a:r>
          </a:p>
        </p:txBody>
      </p:sp>
      <p:sp>
        <p:nvSpPr>
          <p:cNvPr id="981" name="Shape 981"/>
          <p:cNvSpPr/>
          <p:nvPr/>
        </p:nvSpPr>
        <p:spPr>
          <a:xfrm>
            <a:off x="20836842" y="8455103"/>
            <a:ext cx="1858424" cy="68099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有害信息库</a:t>
            </a:r>
          </a:p>
        </p:txBody>
      </p:sp>
      <p:sp>
        <p:nvSpPr>
          <p:cNvPr id="982" name="Shape 982"/>
          <p:cNvSpPr/>
          <p:nvPr/>
        </p:nvSpPr>
        <p:spPr>
          <a:xfrm>
            <a:off x="1714492" y="8847148"/>
            <a:ext cx="1755779" cy="472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数据层</a:t>
            </a:r>
          </a:p>
        </p:txBody>
      </p:sp>
      <p:sp>
        <p:nvSpPr>
          <p:cNvPr id="983" name="Shape 983"/>
          <p:cNvSpPr/>
          <p:nvPr/>
        </p:nvSpPr>
        <p:spPr>
          <a:xfrm>
            <a:off x="3645512" y="7191099"/>
            <a:ext cx="12817078" cy="2127866"/>
          </a:xfrm>
          <a:prstGeom prst="rect">
            <a:avLst/>
          </a:prstGeom>
          <a:ln w="76200">
            <a:solidFill>
              <a:schemeClr val="accent1">
                <a:hueOff val="167273"/>
                <a:satOff val="2235"/>
                <a:lumOff val="-22549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 特征信息库</a:t>
            </a:r>
          </a:p>
        </p:txBody>
      </p:sp>
      <p:sp>
        <p:nvSpPr>
          <p:cNvPr id="984" name="Shape 984"/>
          <p:cNvSpPr/>
          <p:nvPr/>
        </p:nvSpPr>
        <p:spPr>
          <a:xfrm>
            <a:off x="5620224" y="7436067"/>
            <a:ext cx="1846645" cy="675767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微博信息库</a:t>
            </a:r>
          </a:p>
        </p:txBody>
      </p:sp>
      <p:sp>
        <p:nvSpPr>
          <p:cNvPr id="985" name="Shape 985"/>
          <p:cNvSpPr/>
          <p:nvPr/>
        </p:nvSpPr>
        <p:spPr>
          <a:xfrm>
            <a:off x="7701796" y="7420849"/>
            <a:ext cx="1858424" cy="706202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微信公众号信息库</a:t>
            </a:r>
          </a:p>
        </p:txBody>
      </p:sp>
      <p:sp>
        <p:nvSpPr>
          <p:cNvPr id="986" name="Shape 986"/>
          <p:cNvSpPr/>
          <p:nvPr/>
        </p:nvSpPr>
        <p:spPr>
          <a:xfrm>
            <a:off x="9794799" y="7427397"/>
            <a:ext cx="1858424" cy="706203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新闻信息库</a:t>
            </a:r>
          </a:p>
        </p:txBody>
      </p:sp>
      <p:sp>
        <p:nvSpPr>
          <p:cNvPr id="987" name="Shape 987"/>
          <p:cNvSpPr/>
          <p:nvPr/>
        </p:nvSpPr>
        <p:spPr>
          <a:xfrm>
            <a:off x="11882261" y="7417930"/>
            <a:ext cx="1858424" cy="725137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论坛信息库</a:t>
            </a:r>
          </a:p>
        </p:txBody>
      </p:sp>
      <p:sp>
        <p:nvSpPr>
          <p:cNvPr id="988" name="Shape 988"/>
          <p:cNvSpPr/>
          <p:nvPr/>
        </p:nvSpPr>
        <p:spPr>
          <a:xfrm>
            <a:off x="5613840" y="8410403"/>
            <a:ext cx="1858424" cy="675768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百度贴吧信息库</a:t>
            </a:r>
          </a:p>
        </p:txBody>
      </p:sp>
      <p:sp>
        <p:nvSpPr>
          <p:cNvPr id="989" name="Shape 989"/>
          <p:cNvSpPr/>
          <p:nvPr/>
        </p:nvSpPr>
        <p:spPr>
          <a:xfrm>
            <a:off x="7725436" y="8385719"/>
            <a:ext cx="1858424" cy="725137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多媒体信息库</a:t>
            </a:r>
          </a:p>
        </p:txBody>
      </p:sp>
      <p:sp>
        <p:nvSpPr>
          <p:cNvPr id="990" name="Shape 990"/>
          <p:cNvSpPr/>
          <p:nvPr/>
        </p:nvSpPr>
        <p:spPr>
          <a:xfrm>
            <a:off x="3570361" y="9817280"/>
            <a:ext cx="6584407" cy="1234495"/>
          </a:xfrm>
          <a:prstGeom prst="rect">
            <a:avLst/>
          </a:prstGeom>
          <a:ln w="76200">
            <a:solidFill>
              <a:schemeClr val="accent1">
                <a:hueOff val="167273"/>
                <a:satOff val="2235"/>
                <a:lumOff val="-22549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 关注信息库</a:t>
            </a:r>
          </a:p>
        </p:txBody>
      </p:sp>
      <p:sp>
        <p:nvSpPr>
          <p:cNvPr id="991" name="Shape 991"/>
          <p:cNvSpPr/>
          <p:nvPr/>
        </p:nvSpPr>
        <p:spPr>
          <a:xfrm>
            <a:off x="5642508" y="10081426"/>
            <a:ext cx="1858424" cy="706202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关注账号信息库</a:t>
            </a:r>
          </a:p>
        </p:txBody>
      </p:sp>
      <p:sp>
        <p:nvSpPr>
          <p:cNvPr id="992" name="Shape 992"/>
          <p:cNvSpPr/>
          <p:nvPr/>
        </p:nvSpPr>
        <p:spPr>
          <a:xfrm>
            <a:off x="7725435" y="10081426"/>
            <a:ext cx="1858424" cy="706202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关注文章信息库</a:t>
            </a:r>
          </a:p>
        </p:txBody>
      </p:sp>
      <p:sp>
        <p:nvSpPr>
          <p:cNvPr id="993" name="Shape 993"/>
          <p:cNvSpPr/>
          <p:nvPr/>
        </p:nvSpPr>
        <p:spPr>
          <a:xfrm>
            <a:off x="1289100" y="11771492"/>
            <a:ext cx="21788341" cy="1835555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l"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</a:defRPr>
            </a:pPr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1634938" y="12452938"/>
            <a:ext cx="1755779" cy="472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基础层</a:t>
            </a:r>
          </a:p>
        </p:txBody>
      </p:sp>
      <p:sp>
        <p:nvSpPr>
          <p:cNvPr id="995" name="Shape 995"/>
          <p:cNvSpPr/>
          <p:nvPr/>
        </p:nvSpPr>
        <p:spPr>
          <a:xfrm>
            <a:off x="13975612" y="7417930"/>
            <a:ext cx="1858424" cy="706003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抖音信息库</a:t>
            </a:r>
          </a:p>
        </p:txBody>
      </p:sp>
      <p:sp>
        <p:nvSpPr>
          <p:cNvPr id="996" name="Shape 996"/>
          <p:cNvSpPr/>
          <p:nvPr/>
        </p:nvSpPr>
        <p:spPr>
          <a:xfrm>
            <a:off x="20836844" y="7417930"/>
            <a:ext cx="1858424" cy="725137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用户信息库</a:t>
            </a:r>
          </a:p>
        </p:txBody>
      </p:sp>
      <p:sp>
        <p:nvSpPr>
          <p:cNvPr id="997" name="Shape 997"/>
          <p:cNvSpPr/>
          <p:nvPr/>
        </p:nvSpPr>
        <p:spPr>
          <a:xfrm>
            <a:off x="3541323" y="1191322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操作系统</a:t>
            </a:r>
          </a:p>
        </p:txBody>
      </p:sp>
      <p:sp>
        <p:nvSpPr>
          <p:cNvPr id="998" name="Shape 998"/>
          <p:cNvSpPr/>
          <p:nvPr/>
        </p:nvSpPr>
        <p:spPr>
          <a:xfrm>
            <a:off x="5723930" y="1191322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虚拟化云平台</a:t>
            </a:r>
          </a:p>
        </p:txBody>
      </p:sp>
      <p:sp>
        <p:nvSpPr>
          <p:cNvPr id="999" name="Shape 999"/>
          <p:cNvSpPr/>
          <p:nvPr/>
        </p:nvSpPr>
        <p:spPr>
          <a:xfrm>
            <a:off x="3541322" y="12741165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GPU服务器</a:t>
            </a:r>
          </a:p>
        </p:txBody>
      </p:sp>
      <p:sp>
        <p:nvSpPr>
          <p:cNvPr id="1000" name="Shape 1000"/>
          <p:cNvSpPr/>
          <p:nvPr/>
        </p:nvSpPr>
        <p:spPr>
          <a:xfrm>
            <a:off x="5723930" y="12741165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采集服务器</a:t>
            </a:r>
          </a:p>
        </p:txBody>
      </p:sp>
      <p:sp>
        <p:nvSpPr>
          <p:cNvPr id="1001" name="Shape 1001"/>
          <p:cNvSpPr/>
          <p:nvPr/>
        </p:nvSpPr>
        <p:spPr>
          <a:xfrm>
            <a:off x="7906537" y="12741165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数据存储服务器</a:t>
            </a:r>
          </a:p>
        </p:txBody>
      </p:sp>
      <p:sp>
        <p:nvSpPr>
          <p:cNvPr id="1002" name="Shape 1002"/>
          <p:cNvSpPr/>
          <p:nvPr/>
        </p:nvSpPr>
        <p:spPr>
          <a:xfrm>
            <a:off x="10089144" y="12741165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文件存储服务器</a:t>
            </a:r>
          </a:p>
        </p:txBody>
      </p:sp>
      <p:sp>
        <p:nvSpPr>
          <p:cNvPr id="1003" name="Shape 1003"/>
          <p:cNvSpPr/>
          <p:nvPr/>
        </p:nvSpPr>
        <p:spPr>
          <a:xfrm>
            <a:off x="12271750" y="12741165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数据库服务器</a:t>
            </a:r>
          </a:p>
        </p:txBody>
      </p:sp>
      <p:sp>
        <p:nvSpPr>
          <p:cNvPr id="1004" name="Shape 1004"/>
          <p:cNvSpPr/>
          <p:nvPr/>
        </p:nvSpPr>
        <p:spPr>
          <a:xfrm>
            <a:off x="14454358" y="12741165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搜索服务器</a:t>
            </a:r>
          </a:p>
        </p:txBody>
      </p:sp>
      <p:sp>
        <p:nvSpPr>
          <p:cNvPr id="1005" name="Shape 1005"/>
          <p:cNvSpPr/>
          <p:nvPr/>
        </p:nvSpPr>
        <p:spPr>
          <a:xfrm>
            <a:off x="16636965" y="12741165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其他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体系结构</a:t>
            </a:r>
          </a:p>
        </p:txBody>
      </p:sp>
      <p:sp>
        <p:nvSpPr>
          <p:cNvPr id="1008" name="Shape 1008"/>
          <p:cNvSpPr/>
          <p:nvPr/>
        </p:nvSpPr>
        <p:spPr>
          <a:xfrm>
            <a:off x="2812303" y="383094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Shape 1009"/>
          <p:cNvSpPr/>
          <p:nvPr/>
        </p:nvSpPr>
        <p:spPr>
          <a:xfrm>
            <a:off x="7511064" y="3788217"/>
            <a:ext cx="1331044" cy="12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4" y="0"/>
                </a:moveTo>
                <a:cubicBezTo>
                  <a:pt x="3189" y="15"/>
                  <a:pt x="3083" y="125"/>
                  <a:pt x="3083" y="125"/>
                </a:cubicBezTo>
                <a:cubicBezTo>
                  <a:pt x="3083" y="125"/>
                  <a:pt x="5981" y="9488"/>
                  <a:pt x="9197" y="10287"/>
                </a:cubicBezTo>
                <a:cubicBezTo>
                  <a:pt x="9197" y="10293"/>
                  <a:pt x="9197" y="10300"/>
                  <a:pt x="9197" y="10306"/>
                </a:cubicBezTo>
                <a:cubicBezTo>
                  <a:pt x="8998" y="10360"/>
                  <a:pt x="7832" y="10513"/>
                  <a:pt x="5124" y="7807"/>
                </a:cubicBezTo>
                <a:cubicBezTo>
                  <a:pt x="4239" y="7698"/>
                  <a:pt x="3179" y="7849"/>
                  <a:pt x="2266" y="8041"/>
                </a:cubicBezTo>
                <a:cubicBezTo>
                  <a:pt x="1419" y="8716"/>
                  <a:pt x="0" y="8950"/>
                  <a:pt x="0" y="8950"/>
                </a:cubicBezTo>
                <a:lnTo>
                  <a:pt x="98" y="9386"/>
                </a:lnTo>
                <a:cubicBezTo>
                  <a:pt x="98" y="9386"/>
                  <a:pt x="1844" y="9278"/>
                  <a:pt x="2577" y="8699"/>
                </a:cubicBezTo>
                <a:cubicBezTo>
                  <a:pt x="3441" y="8626"/>
                  <a:pt x="4631" y="8699"/>
                  <a:pt x="4631" y="8699"/>
                </a:cubicBezTo>
                <a:cubicBezTo>
                  <a:pt x="4631" y="8699"/>
                  <a:pt x="7001" y="11358"/>
                  <a:pt x="9256" y="11309"/>
                </a:cubicBezTo>
                <a:cubicBezTo>
                  <a:pt x="6392" y="11855"/>
                  <a:pt x="3783" y="11115"/>
                  <a:pt x="1612" y="14021"/>
                </a:cubicBezTo>
                <a:cubicBezTo>
                  <a:pt x="1875" y="14238"/>
                  <a:pt x="1908" y="14345"/>
                  <a:pt x="1908" y="14345"/>
                </a:cubicBezTo>
                <a:cubicBezTo>
                  <a:pt x="1908" y="14345"/>
                  <a:pt x="3049" y="12822"/>
                  <a:pt x="6049" y="12645"/>
                </a:cubicBezTo>
                <a:cubicBezTo>
                  <a:pt x="8237" y="12515"/>
                  <a:pt x="9364" y="12136"/>
                  <a:pt x="9364" y="12136"/>
                </a:cubicBezTo>
                <a:cubicBezTo>
                  <a:pt x="9364" y="12136"/>
                  <a:pt x="7141" y="13659"/>
                  <a:pt x="4304" y="21293"/>
                </a:cubicBezTo>
                <a:cubicBezTo>
                  <a:pt x="4679" y="21582"/>
                  <a:pt x="4789" y="21600"/>
                  <a:pt x="4789" y="21600"/>
                </a:cubicBezTo>
                <a:cubicBezTo>
                  <a:pt x="4789" y="21600"/>
                  <a:pt x="7151" y="16343"/>
                  <a:pt x="8993" y="13879"/>
                </a:cubicBezTo>
                <a:cubicBezTo>
                  <a:pt x="8870" y="14273"/>
                  <a:pt x="8802" y="14713"/>
                  <a:pt x="8802" y="15178"/>
                </a:cubicBezTo>
                <a:cubicBezTo>
                  <a:pt x="8802" y="16859"/>
                  <a:pt x="9696" y="18221"/>
                  <a:pt x="10801" y="18221"/>
                </a:cubicBezTo>
                <a:cubicBezTo>
                  <a:pt x="11905" y="18221"/>
                  <a:pt x="12800" y="16859"/>
                  <a:pt x="12800" y="15178"/>
                </a:cubicBezTo>
                <a:cubicBezTo>
                  <a:pt x="12800" y="14713"/>
                  <a:pt x="12731" y="14273"/>
                  <a:pt x="12609" y="13879"/>
                </a:cubicBezTo>
                <a:cubicBezTo>
                  <a:pt x="14451" y="16343"/>
                  <a:pt x="16811" y="21600"/>
                  <a:pt x="16811" y="21600"/>
                </a:cubicBezTo>
                <a:cubicBezTo>
                  <a:pt x="16811" y="21600"/>
                  <a:pt x="16922" y="21582"/>
                  <a:pt x="17297" y="21293"/>
                </a:cubicBezTo>
                <a:cubicBezTo>
                  <a:pt x="14461" y="13659"/>
                  <a:pt x="12237" y="12136"/>
                  <a:pt x="12237" y="12136"/>
                </a:cubicBezTo>
                <a:cubicBezTo>
                  <a:pt x="12237" y="12136"/>
                  <a:pt x="13363" y="12515"/>
                  <a:pt x="15551" y="12645"/>
                </a:cubicBezTo>
                <a:cubicBezTo>
                  <a:pt x="18551" y="12822"/>
                  <a:pt x="19694" y="14345"/>
                  <a:pt x="19694" y="14345"/>
                </a:cubicBezTo>
                <a:cubicBezTo>
                  <a:pt x="19694" y="14345"/>
                  <a:pt x="19726" y="14238"/>
                  <a:pt x="19989" y="14021"/>
                </a:cubicBezTo>
                <a:cubicBezTo>
                  <a:pt x="17819" y="11115"/>
                  <a:pt x="15210" y="11855"/>
                  <a:pt x="12346" y="11309"/>
                </a:cubicBezTo>
                <a:cubicBezTo>
                  <a:pt x="14600" y="11358"/>
                  <a:pt x="16971" y="8699"/>
                  <a:pt x="16971" y="8699"/>
                </a:cubicBezTo>
                <a:cubicBezTo>
                  <a:pt x="16971" y="8699"/>
                  <a:pt x="18160" y="8626"/>
                  <a:pt x="19024" y="8699"/>
                </a:cubicBezTo>
                <a:cubicBezTo>
                  <a:pt x="19758" y="9278"/>
                  <a:pt x="21504" y="9386"/>
                  <a:pt x="21504" y="9386"/>
                </a:cubicBezTo>
                <a:lnTo>
                  <a:pt x="21600" y="8950"/>
                </a:lnTo>
                <a:cubicBezTo>
                  <a:pt x="21600" y="8950"/>
                  <a:pt x="20183" y="8716"/>
                  <a:pt x="19335" y="8041"/>
                </a:cubicBezTo>
                <a:cubicBezTo>
                  <a:pt x="18423" y="7849"/>
                  <a:pt x="17362" y="7698"/>
                  <a:pt x="16478" y="7807"/>
                </a:cubicBezTo>
                <a:cubicBezTo>
                  <a:pt x="13769" y="10513"/>
                  <a:pt x="12603" y="10360"/>
                  <a:pt x="12405" y="10306"/>
                </a:cubicBezTo>
                <a:cubicBezTo>
                  <a:pt x="12404" y="10300"/>
                  <a:pt x="12403" y="10293"/>
                  <a:pt x="12403" y="10287"/>
                </a:cubicBezTo>
                <a:cubicBezTo>
                  <a:pt x="15619" y="9488"/>
                  <a:pt x="18519" y="125"/>
                  <a:pt x="18519" y="125"/>
                </a:cubicBezTo>
                <a:cubicBezTo>
                  <a:pt x="18519" y="125"/>
                  <a:pt x="18412" y="15"/>
                  <a:pt x="18147" y="0"/>
                </a:cubicBezTo>
                <a:cubicBezTo>
                  <a:pt x="14900" y="7699"/>
                  <a:pt x="13001" y="9077"/>
                  <a:pt x="12308" y="9307"/>
                </a:cubicBezTo>
                <a:cubicBezTo>
                  <a:pt x="12436" y="9065"/>
                  <a:pt x="12554" y="8627"/>
                  <a:pt x="12516" y="8220"/>
                </a:cubicBezTo>
                <a:cubicBezTo>
                  <a:pt x="12508" y="8132"/>
                  <a:pt x="12504" y="8041"/>
                  <a:pt x="12489" y="7949"/>
                </a:cubicBezTo>
                <a:cubicBezTo>
                  <a:pt x="12370" y="7209"/>
                  <a:pt x="12491" y="6784"/>
                  <a:pt x="12629" y="6598"/>
                </a:cubicBezTo>
                <a:cubicBezTo>
                  <a:pt x="12629" y="6598"/>
                  <a:pt x="12268" y="6304"/>
                  <a:pt x="12258" y="6312"/>
                </a:cubicBezTo>
                <a:cubicBezTo>
                  <a:pt x="11871" y="6628"/>
                  <a:pt x="11879" y="7259"/>
                  <a:pt x="11957" y="8005"/>
                </a:cubicBezTo>
                <a:cubicBezTo>
                  <a:pt x="11966" y="8096"/>
                  <a:pt x="11976" y="8185"/>
                  <a:pt x="11984" y="8271"/>
                </a:cubicBezTo>
                <a:cubicBezTo>
                  <a:pt x="12003" y="8475"/>
                  <a:pt x="11961" y="8608"/>
                  <a:pt x="11899" y="8701"/>
                </a:cubicBezTo>
                <a:cubicBezTo>
                  <a:pt x="11832" y="8605"/>
                  <a:pt x="11761" y="8518"/>
                  <a:pt x="11683" y="8441"/>
                </a:cubicBezTo>
                <a:cubicBezTo>
                  <a:pt x="11665" y="8077"/>
                  <a:pt x="11549" y="7661"/>
                  <a:pt x="11396" y="7423"/>
                </a:cubicBezTo>
                <a:cubicBezTo>
                  <a:pt x="11344" y="7343"/>
                  <a:pt x="11226" y="7388"/>
                  <a:pt x="11228" y="7487"/>
                </a:cubicBezTo>
                <a:cubicBezTo>
                  <a:pt x="11235" y="7709"/>
                  <a:pt x="11184" y="7942"/>
                  <a:pt x="11141" y="8095"/>
                </a:cubicBezTo>
                <a:cubicBezTo>
                  <a:pt x="11031" y="8059"/>
                  <a:pt x="10917" y="8041"/>
                  <a:pt x="10801" y="8041"/>
                </a:cubicBezTo>
                <a:cubicBezTo>
                  <a:pt x="10684" y="8041"/>
                  <a:pt x="10571" y="8059"/>
                  <a:pt x="10461" y="8095"/>
                </a:cubicBezTo>
                <a:cubicBezTo>
                  <a:pt x="10418" y="7942"/>
                  <a:pt x="10365" y="7709"/>
                  <a:pt x="10372" y="7487"/>
                </a:cubicBezTo>
                <a:cubicBezTo>
                  <a:pt x="10374" y="7388"/>
                  <a:pt x="10258" y="7343"/>
                  <a:pt x="10206" y="7423"/>
                </a:cubicBezTo>
                <a:cubicBezTo>
                  <a:pt x="10053" y="7661"/>
                  <a:pt x="9937" y="8077"/>
                  <a:pt x="9919" y="8441"/>
                </a:cubicBezTo>
                <a:cubicBezTo>
                  <a:pt x="9841" y="8518"/>
                  <a:pt x="9768" y="8605"/>
                  <a:pt x="9701" y="8701"/>
                </a:cubicBezTo>
                <a:cubicBezTo>
                  <a:pt x="9639" y="8608"/>
                  <a:pt x="9599" y="8475"/>
                  <a:pt x="9618" y="8271"/>
                </a:cubicBezTo>
                <a:cubicBezTo>
                  <a:pt x="9626" y="8185"/>
                  <a:pt x="9635" y="8096"/>
                  <a:pt x="9645" y="8005"/>
                </a:cubicBezTo>
                <a:cubicBezTo>
                  <a:pt x="9723" y="7259"/>
                  <a:pt x="9730" y="6628"/>
                  <a:pt x="9344" y="6312"/>
                </a:cubicBezTo>
                <a:cubicBezTo>
                  <a:pt x="9334" y="6304"/>
                  <a:pt x="8972" y="6598"/>
                  <a:pt x="8972" y="6598"/>
                </a:cubicBezTo>
                <a:cubicBezTo>
                  <a:pt x="9111" y="6784"/>
                  <a:pt x="9232" y="7209"/>
                  <a:pt x="9113" y="7949"/>
                </a:cubicBezTo>
                <a:cubicBezTo>
                  <a:pt x="9098" y="8041"/>
                  <a:pt x="9094" y="8132"/>
                  <a:pt x="9085" y="8220"/>
                </a:cubicBezTo>
                <a:cubicBezTo>
                  <a:pt x="9048" y="8627"/>
                  <a:pt x="9166" y="9065"/>
                  <a:pt x="9293" y="9307"/>
                </a:cubicBezTo>
                <a:cubicBezTo>
                  <a:pt x="8601" y="9077"/>
                  <a:pt x="6701" y="7699"/>
                  <a:pt x="345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hueOff val="1070290"/>
                  <a:satOff val="36161"/>
                  <a:lumOff val="-30156"/>
                </a:schemeClr>
              </a:gs>
              <a:gs pos="100000">
                <a:schemeClr val="accent6">
                  <a:hueOff val="-251040"/>
                  <a:satOff val="49908"/>
                  <a:lumOff val="2607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Shape 1010"/>
          <p:cNvSpPr/>
          <p:nvPr/>
        </p:nvSpPr>
        <p:spPr>
          <a:xfrm>
            <a:off x="10681543" y="3709560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13595985" y="3676411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21480374" y="3720346"/>
            <a:ext cx="567191" cy="1530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3" name="Shape 1013"/>
          <p:cNvSpPr/>
          <p:nvPr/>
        </p:nvSpPr>
        <p:spPr>
          <a:xfrm>
            <a:off x="19583229" y="3818917"/>
            <a:ext cx="1332833" cy="1200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4" name="Shape 1014"/>
          <p:cNvSpPr/>
          <p:nvPr/>
        </p:nvSpPr>
        <p:spPr>
          <a:xfrm>
            <a:off x="10481272" y="5139908"/>
            <a:ext cx="147485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FastDFS</a:t>
            </a:r>
          </a:p>
        </p:txBody>
      </p:sp>
      <p:sp>
        <p:nvSpPr>
          <p:cNvPr id="1015" name="Shape 1015"/>
          <p:cNvSpPr/>
          <p:nvPr/>
        </p:nvSpPr>
        <p:spPr>
          <a:xfrm>
            <a:off x="13603986" y="5165252"/>
            <a:ext cx="147637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Hadoop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Hbase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Spark</a:t>
            </a:r>
          </a:p>
        </p:txBody>
      </p:sp>
      <p:sp>
        <p:nvSpPr>
          <p:cNvPr id="1016" name="Shape 1016"/>
          <p:cNvSpPr/>
          <p:nvPr/>
        </p:nvSpPr>
        <p:spPr>
          <a:xfrm>
            <a:off x="13123488" y="297080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结构信息库</a:t>
            </a:r>
          </a:p>
        </p:txBody>
      </p:sp>
      <p:sp>
        <p:nvSpPr>
          <p:cNvPr id="1017" name="Shape 1017"/>
          <p:cNvSpPr/>
          <p:nvPr/>
        </p:nvSpPr>
        <p:spPr>
          <a:xfrm>
            <a:off x="10590048" y="3003954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原始库</a:t>
            </a:r>
          </a:p>
        </p:txBody>
      </p:sp>
      <p:sp>
        <p:nvSpPr>
          <p:cNvPr id="1018" name="Shape 1018"/>
          <p:cNvSpPr/>
          <p:nvPr/>
        </p:nvSpPr>
        <p:spPr>
          <a:xfrm>
            <a:off x="2818653" y="3136951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互联网</a:t>
            </a:r>
          </a:p>
        </p:txBody>
      </p:sp>
      <p:sp>
        <p:nvSpPr>
          <p:cNvPr id="1019" name="Shape 1019"/>
          <p:cNvSpPr/>
          <p:nvPr/>
        </p:nvSpPr>
        <p:spPr>
          <a:xfrm>
            <a:off x="7358361" y="3060435"/>
            <a:ext cx="1638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采集系统</a:t>
            </a:r>
          </a:p>
        </p:txBody>
      </p:sp>
      <p:sp>
        <p:nvSpPr>
          <p:cNvPr id="1020" name="Shape 1020"/>
          <p:cNvSpPr/>
          <p:nvPr/>
        </p:nvSpPr>
        <p:spPr>
          <a:xfrm>
            <a:off x="19829598" y="3045529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应用</a:t>
            </a:r>
          </a:p>
        </p:txBody>
      </p:sp>
      <p:sp>
        <p:nvSpPr>
          <p:cNvPr id="1021" name="Shape 1021"/>
          <p:cNvSpPr/>
          <p:nvPr/>
        </p:nvSpPr>
        <p:spPr>
          <a:xfrm>
            <a:off x="21325819" y="3070854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用户</a:t>
            </a:r>
          </a:p>
        </p:txBody>
      </p:sp>
      <p:sp>
        <p:nvSpPr>
          <p:cNvPr id="1022" name="Shape 1022"/>
          <p:cNvSpPr/>
          <p:nvPr/>
        </p:nvSpPr>
        <p:spPr>
          <a:xfrm>
            <a:off x="13999249" y="4371565"/>
            <a:ext cx="68585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3" name="图片 102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4463881" y="4104907"/>
            <a:ext cx="2575637" cy="722080"/>
          </a:xfrm>
          <a:prstGeom prst="rect">
            <a:avLst/>
          </a:prstGeom>
        </p:spPr>
      </p:pic>
      <p:sp>
        <p:nvSpPr>
          <p:cNvPr id="1025" name="Shape 1025"/>
          <p:cNvSpPr/>
          <p:nvPr/>
        </p:nvSpPr>
        <p:spPr>
          <a:xfrm>
            <a:off x="5561019" y="3714836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</a:t>
            </a:r>
          </a:p>
        </p:txBody>
      </p:sp>
      <p:pic>
        <p:nvPicPr>
          <p:cNvPr id="1026" name="图片 1025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8985141" y="4104907"/>
            <a:ext cx="1362568" cy="722080"/>
          </a:xfrm>
          <a:prstGeom prst="rect">
            <a:avLst/>
          </a:prstGeom>
        </p:spPr>
      </p:pic>
      <p:pic>
        <p:nvPicPr>
          <p:cNvPr id="1028" name="图片 1027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7598811" y="4028391"/>
            <a:ext cx="1759159" cy="722080"/>
          </a:xfrm>
          <a:prstGeom prst="rect">
            <a:avLst/>
          </a:prstGeom>
        </p:spPr>
      </p:pic>
      <p:sp>
        <p:nvSpPr>
          <p:cNvPr id="1030" name="Shape 1030"/>
          <p:cNvSpPr/>
          <p:nvPr/>
        </p:nvSpPr>
        <p:spPr>
          <a:xfrm>
            <a:off x="6945846" y="5920840"/>
            <a:ext cx="2069974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基于Python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无限制频率</a:t>
            </a:r>
          </a:p>
        </p:txBody>
      </p:sp>
      <p:sp>
        <p:nvSpPr>
          <p:cNvPr id="1031" name="Shape 1031"/>
          <p:cNvSpPr/>
          <p:nvPr/>
        </p:nvSpPr>
        <p:spPr>
          <a:xfrm flipV="1">
            <a:off x="7917332" y="5100745"/>
            <a:ext cx="1" cy="713326"/>
          </a:xfrm>
          <a:prstGeom prst="line">
            <a:avLst/>
          </a:prstGeom>
          <a:ln w="25400">
            <a:solidFill>
              <a:srgbClr val="75B1D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032" name="Shape 1032"/>
          <p:cNvSpPr/>
          <p:nvPr/>
        </p:nvSpPr>
        <p:spPr>
          <a:xfrm>
            <a:off x="5305967" y="5070374"/>
            <a:ext cx="1733551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网页源码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图片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音频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视频</a:t>
            </a:r>
          </a:p>
        </p:txBody>
      </p:sp>
      <p:sp>
        <p:nvSpPr>
          <p:cNvPr id="1033" name="Shape 1033"/>
          <p:cNvSpPr/>
          <p:nvPr/>
        </p:nvSpPr>
        <p:spPr>
          <a:xfrm rot="20172237">
            <a:off x="11006972" y="4156300"/>
            <a:ext cx="337158" cy="92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4" name="Shape 1034"/>
          <p:cNvSpPr/>
          <p:nvPr/>
        </p:nvSpPr>
        <p:spPr>
          <a:xfrm>
            <a:off x="16294783" y="3745114"/>
            <a:ext cx="1384490" cy="112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35" name="图片 1034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1932145" y="4057638"/>
            <a:ext cx="1362568" cy="722080"/>
          </a:xfrm>
          <a:prstGeom prst="rect">
            <a:avLst/>
          </a:prstGeom>
        </p:spPr>
      </p:pic>
      <p:pic>
        <p:nvPicPr>
          <p:cNvPr id="1037" name="图片 1036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4814489" y="4057638"/>
            <a:ext cx="1362568" cy="722080"/>
          </a:xfrm>
          <a:prstGeom prst="rect">
            <a:avLst/>
          </a:prstGeom>
        </p:spPr>
      </p:pic>
      <p:sp>
        <p:nvSpPr>
          <p:cNvPr id="1039" name="Shape 1039"/>
          <p:cNvSpPr/>
          <p:nvPr/>
        </p:nvSpPr>
        <p:spPr>
          <a:xfrm>
            <a:off x="9660838" y="1845082"/>
            <a:ext cx="6241002" cy="10474786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040" name="Shape 1040"/>
          <p:cNvSpPr/>
          <p:nvPr/>
        </p:nvSpPr>
        <p:spPr>
          <a:xfrm>
            <a:off x="16167878" y="3045529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搜索引擎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0481885" y="5693740"/>
            <a:ext cx="2781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分布式文件系统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3557901" y="6961119"/>
            <a:ext cx="3162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分布式大数据系统</a:t>
            </a:r>
          </a:p>
        </p:txBody>
      </p:sp>
      <p:sp>
        <p:nvSpPr>
          <p:cNvPr id="1043" name="Shape 1043"/>
          <p:cNvSpPr/>
          <p:nvPr/>
        </p:nvSpPr>
        <p:spPr>
          <a:xfrm>
            <a:off x="16204421" y="5693740"/>
            <a:ext cx="2781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分布式搜索引擎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0481885" y="6328917"/>
            <a:ext cx="2114551" cy="361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碎片化存储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源码碎片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文本碎片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图片碎片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音频碎片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视频碎片</a:t>
            </a:r>
          </a:p>
        </p:txBody>
      </p:sp>
      <p:sp>
        <p:nvSpPr>
          <p:cNvPr id="1045" name="Shape 1045"/>
          <p:cNvSpPr/>
          <p:nvPr/>
        </p:nvSpPr>
        <p:spPr>
          <a:xfrm>
            <a:off x="13576946" y="7565132"/>
            <a:ext cx="1733551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文本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图片特征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音频特征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视频特征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6204421" y="5139908"/>
            <a:ext cx="217474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Elasticsearch</a:t>
            </a:r>
          </a:p>
        </p:txBody>
      </p:sp>
      <p:sp>
        <p:nvSpPr>
          <p:cNvPr id="1047" name="Shape 1047"/>
          <p:cNvSpPr/>
          <p:nvPr/>
        </p:nvSpPr>
        <p:spPr>
          <a:xfrm>
            <a:off x="5305967" y="4513633"/>
            <a:ext cx="173355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网页文本</a:t>
            </a:r>
          </a:p>
        </p:txBody>
      </p:sp>
      <p:pic>
        <p:nvPicPr>
          <p:cNvPr id="1048" name="图片 1047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9121177" y="7334970"/>
            <a:ext cx="1918769" cy="722080"/>
          </a:xfrm>
          <a:prstGeom prst="rect">
            <a:avLst/>
          </a:prstGeom>
        </p:spPr>
      </p:pic>
      <p:pic>
        <p:nvPicPr>
          <p:cNvPr id="1050" name="图片 1049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8160008" y="8420470"/>
            <a:ext cx="2109269" cy="165101"/>
          </a:xfrm>
          <a:prstGeom prst="rect">
            <a:avLst/>
          </a:prstGeom>
        </p:spPr>
      </p:pic>
      <p:sp>
        <p:nvSpPr>
          <p:cNvPr id="1052" name="Shape 1052"/>
          <p:cNvSpPr/>
          <p:nvPr/>
        </p:nvSpPr>
        <p:spPr>
          <a:xfrm>
            <a:off x="8776492" y="7821167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共享</a:t>
            </a:r>
          </a:p>
        </p:txBody>
      </p:sp>
      <p:sp>
        <p:nvSpPr>
          <p:cNvPr id="1053" name="Shape 1053"/>
          <p:cNvSpPr/>
          <p:nvPr/>
        </p:nvSpPr>
        <p:spPr>
          <a:xfrm>
            <a:off x="7364883" y="2436359"/>
            <a:ext cx="1257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分布式</a:t>
            </a:r>
          </a:p>
        </p:txBody>
      </p:sp>
      <p:pic>
        <p:nvPicPr>
          <p:cNvPr id="1054" name="图片 1053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>
            <a:off x="15049368" y="7777628"/>
            <a:ext cx="5001438" cy="722079"/>
          </a:xfrm>
          <a:prstGeom prst="rect">
            <a:avLst/>
          </a:prstGeom>
        </p:spPr>
      </p:pic>
      <p:pic>
        <p:nvPicPr>
          <p:cNvPr id="1056" name="图片 1055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18430074" y="6599169"/>
            <a:ext cx="3022602" cy="165101"/>
          </a:xfrm>
          <a:prstGeom prst="rect">
            <a:avLst/>
          </a:prstGeom>
        </p:spPr>
      </p:pic>
      <p:sp>
        <p:nvSpPr>
          <p:cNvPr id="1058" name="Shape 1058"/>
          <p:cNvSpPr/>
          <p:nvPr/>
        </p:nvSpPr>
        <p:spPr>
          <a:xfrm>
            <a:off x="17021395" y="9949938"/>
            <a:ext cx="1147354" cy="1372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9" name="Shape 1059"/>
          <p:cNvSpPr/>
          <p:nvPr/>
        </p:nvSpPr>
        <p:spPr>
          <a:xfrm>
            <a:off x="17199081" y="10100510"/>
            <a:ext cx="639582" cy="63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0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0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60" name="图片 1059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>
            <a:off x="11929352" y="10849948"/>
            <a:ext cx="5001438" cy="722080"/>
          </a:xfrm>
          <a:prstGeom prst="rect">
            <a:avLst/>
          </a:prstGeom>
        </p:spPr>
      </p:pic>
      <p:pic>
        <p:nvPicPr>
          <p:cNvPr id="1062" name="图片 1061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14503079" y="10208670"/>
            <a:ext cx="2366140" cy="722080"/>
          </a:xfrm>
          <a:prstGeom prst="rect">
            <a:avLst/>
          </a:prstGeom>
        </p:spPr>
      </p:pic>
      <p:sp>
        <p:nvSpPr>
          <p:cNvPr id="1064" name="Shape 1064"/>
          <p:cNvSpPr/>
          <p:nvPr/>
        </p:nvSpPr>
        <p:spPr>
          <a:xfrm>
            <a:off x="16775921" y="9319518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人工智能</a:t>
            </a:r>
          </a:p>
        </p:txBody>
      </p:sp>
      <p:sp>
        <p:nvSpPr>
          <p:cNvPr id="1065" name="Shape 1065"/>
          <p:cNvSpPr/>
          <p:nvPr/>
        </p:nvSpPr>
        <p:spPr>
          <a:xfrm>
            <a:off x="7509948" y="8286296"/>
            <a:ext cx="1270001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6" name="Shape 1066"/>
          <p:cNvSpPr/>
          <p:nvPr/>
        </p:nvSpPr>
        <p:spPr>
          <a:xfrm>
            <a:off x="7730029" y="8744540"/>
            <a:ext cx="973499" cy="353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7" name="Shape 1067"/>
          <p:cNvSpPr/>
          <p:nvPr/>
        </p:nvSpPr>
        <p:spPr>
          <a:xfrm>
            <a:off x="7135298" y="9533381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第三方数据</a:t>
            </a:r>
          </a:p>
        </p:txBody>
      </p:sp>
      <p:sp>
        <p:nvSpPr>
          <p:cNvPr id="1068" name="Shape 1068"/>
          <p:cNvSpPr/>
          <p:nvPr/>
        </p:nvSpPr>
        <p:spPr>
          <a:xfrm>
            <a:off x="6551098" y="10002220"/>
            <a:ext cx="2603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r>
              <a:t>中央网信办共享</a:t>
            </a:r>
          </a:p>
        </p:txBody>
      </p:sp>
      <p:sp>
        <p:nvSpPr>
          <p:cNvPr id="1069" name="Shape 1069"/>
          <p:cNvSpPr/>
          <p:nvPr/>
        </p:nvSpPr>
        <p:spPr>
          <a:xfrm>
            <a:off x="6099359" y="10603710"/>
            <a:ext cx="3055240" cy="361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属地：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3万余家属地网站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100多万微博账户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1万多微信公众号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0.4万移动应用</a:t>
            </a:r>
          </a:p>
        </p:txBody>
      </p:sp>
      <p:sp>
        <p:nvSpPr>
          <p:cNvPr id="1070" name="Shape 1070"/>
          <p:cNvSpPr/>
          <p:nvPr/>
        </p:nvSpPr>
        <p:spPr>
          <a:xfrm>
            <a:off x="5131161" y="10609774"/>
            <a:ext cx="1331045" cy="12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4" y="0"/>
                </a:moveTo>
                <a:cubicBezTo>
                  <a:pt x="3189" y="15"/>
                  <a:pt x="3083" y="125"/>
                  <a:pt x="3083" y="125"/>
                </a:cubicBezTo>
                <a:cubicBezTo>
                  <a:pt x="3083" y="125"/>
                  <a:pt x="5981" y="9488"/>
                  <a:pt x="9197" y="10287"/>
                </a:cubicBezTo>
                <a:cubicBezTo>
                  <a:pt x="9197" y="10293"/>
                  <a:pt x="9197" y="10300"/>
                  <a:pt x="9197" y="10306"/>
                </a:cubicBezTo>
                <a:cubicBezTo>
                  <a:pt x="8998" y="10360"/>
                  <a:pt x="7832" y="10513"/>
                  <a:pt x="5124" y="7807"/>
                </a:cubicBezTo>
                <a:cubicBezTo>
                  <a:pt x="4239" y="7698"/>
                  <a:pt x="3179" y="7849"/>
                  <a:pt x="2266" y="8041"/>
                </a:cubicBezTo>
                <a:cubicBezTo>
                  <a:pt x="1419" y="8716"/>
                  <a:pt x="0" y="8950"/>
                  <a:pt x="0" y="8950"/>
                </a:cubicBezTo>
                <a:lnTo>
                  <a:pt x="98" y="9386"/>
                </a:lnTo>
                <a:cubicBezTo>
                  <a:pt x="98" y="9386"/>
                  <a:pt x="1844" y="9278"/>
                  <a:pt x="2577" y="8699"/>
                </a:cubicBezTo>
                <a:cubicBezTo>
                  <a:pt x="3441" y="8626"/>
                  <a:pt x="4631" y="8699"/>
                  <a:pt x="4631" y="8699"/>
                </a:cubicBezTo>
                <a:cubicBezTo>
                  <a:pt x="4631" y="8699"/>
                  <a:pt x="7001" y="11358"/>
                  <a:pt x="9256" y="11309"/>
                </a:cubicBezTo>
                <a:cubicBezTo>
                  <a:pt x="6392" y="11855"/>
                  <a:pt x="3783" y="11115"/>
                  <a:pt x="1612" y="14021"/>
                </a:cubicBezTo>
                <a:cubicBezTo>
                  <a:pt x="1875" y="14238"/>
                  <a:pt x="1908" y="14345"/>
                  <a:pt x="1908" y="14345"/>
                </a:cubicBezTo>
                <a:cubicBezTo>
                  <a:pt x="1908" y="14345"/>
                  <a:pt x="3049" y="12822"/>
                  <a:pt x="6049" y="12645"/>
                </a:cubicBezTo>
                <a:cubicBezTo>
                  <a:pt x="8237" y="12515"/>
                  <a:pt x="9364" y="12136"/>
                  <a:pt x="9364" y="12136"/>
                </a:cubicBezTo>
                <a:cubicBezTo>
                  <a:pt x="9364" y="12136"/>
                  <a:pt x="7141" y="13659"/>
                  <a:pt x="4304" y="21293"/>
                </a:cubicBezTo>
                <a:cubicBezTo>
                  <a:pt x="4679" y="21582"/>
                  <a:pt x="4789" y="21600"/>
                  <a:pt x="4789" y="21600"/>
                </a:cubicBezTo>
                <a:cubicBezTo>
                  <a:pt x="4789" y="21600"/>
                  <a:pt x="7151" y="16343"/>
                  <a:pt x="8993" y="13879"/>
                </a:cubicBezTo>
                <a:cubicBezTo>
                  <a:pt x="8870" y="14273"/>
                  <a:pt x="8802" y="14713"/>
                  <a:pt x="8802" y="15178"/>
                </a:cubicBezTo>
                <a:cubicBezTo>
                  <a:pt x="8802" y="16859"/>
                  <a:pt x="9696" y="18221"/>
                  <a:pt x="10801" y="18221"/>
                </a:cubicBezTo>
                <a:cubicBezTo>
                  <a:pt x="11905" y="18221"/>
                  <a:pt x="12800" y="16859"/>
                  <a:pt x="12800" y="15178"/>
                </a:cubicBezTo>
                <a:cubicBezTo>
                  <a:pt x="12800" y="14713"/>
                  <a:pt x="12731" y="14273"/>
                  <a:pt x="12609" y="13879"/>
                </a:cubicBezTo>
                <a:cubicBezTo>
                  <a:pt x="14451" y="16343"/>
                  <a:pt x="16811" y="21600"/>
                  <a:pt x="16811" y="21600"/>
                </a:cubicBezTo>
                <a:cubicBezTo>
                  <a:pt x="16811" y="21600"/>
                  <a:pt x="16922" y="21582"/>
                  <a:pt x="17297" y="21293"/>
                </a:cubicBezTo>
                <a:cubicBezTo>
                  <a:pt x="14461" y="13659"/>
                  <a:pt x="12237" y="12136"/>
                  <a:pt x="12237" y="12136"/>
                </a:cubicBezTo>
                <a:cubicBezTo>
                  <a:pt x="12237" y="12136"/>
                  <a:pt x="13363" y="12515"/>
                  <a:pt x="15551" y="12645"/>
                </a:cubicBezTo>
                <a:cubicBezTo>
                  <a:pt x="18551" y="12822"/>
                  <a:pt x="19694" y="14345"/>
                  <a:pt x="19694" y="14345"/>
                </a:cubicBezTo>
                <a:cubicBezTo>
                  <a:pt x="19694" y="14345"/>
                  <a:pt x="19726" y="14238"/>
                  <a:pt x="19989" y="14021"/>
                </a:cubicBezTo>
                <a:cubicBezTo>
                  <a:pt x="17819" y="11115"/>
                  <a:pt x="15210" y="11855"/>
                  <a:pt x="12346" y="11309"/>
                </a:cubicBezTo>
                <a:cubicBezTo>
                  <a:pt x="14600" y="11358"/>
                  <a:pt x="16971" y="8699"/>
                  <a:pt x="16971" y="8699"/>
                </a:cubicBezTo>
                <a:cubicBezTo>
                  <a:pt x="16971" y="8699"/>
                  <a:pt x="18160" y="8626"/>
                  <a:pt x="19024" y="8699"/>
                </a:cubicBezTo>
                <a:cubicBezTo>
                  <a:pt x="19758" y="9278"/>
                  <a:pt x="21504" y="9386"/>
                  <a:pt x="21504" y="9386"/>
                </a:cubicBezTo>
                <a:lnTo>
                  <a:pt x="21600" y="8950"/>
                </a:lnTo>
                <a:cubicBezTo>
                  <a:pt x="21600" y="8950"/>
                  <a:pt x="20183" y="8716"/>
                  <a:pt x="19335" y="8041"/>
                </a:cubicBezTo>
                <a:cubicBezTo>
                  <a:pt x="18423" y="7849"/>
                  <a:pt x="17362" y="7698"/>
                  <a:pt x="16478" y="7807"/>
                </a:cubicBezTo>
                <a:cubicBezTo>
                  <a:pt x="13769" y="10513"/>
                  <a:pt x="12603" y="10360"/>
                  <a:pt x="12405" y="10306"/>
                </a:cubicBezTo>
                <a:cubicBezTo>
                  <a:pt x="12404" y="10300"/>
                  <a:pt x="12403" y="10293"/>
                  <a:pt x="12403" y="10287"/>
                </a:cubicBezTo>
                <a:cubicBezTo>
                  <a:pt x="15619" y="9488"/>
                  <a:pt x="18519" y="125"/>
                  <a:pt x="18519" y="125"/>
                </a:cubicBezTo>
                <a:cubicBezTo>
                  <a:pt x="18519" y="125"/>
                  <a:pt x="18412" y="15"/>
                  <a:pt x="18147" y="0"/>
                </a:cubicBezTo>
                <a:cubicBezTo>
                  <a:pt x="14900" y="7699"/>
                  <a:pt x="13001" y="9077"/>
                  <a:pt x="12308" y="9307"/>
                </a:cubicBezTo>
                <a:cubicBezTo>
                  <a:pt x="12436" y="9065"/>
                  <a:pt x="12554" y="8627"/>
                  <a:pt x="12516" y="8220"/>
                </a:cubicBezTo>
                <a:cubicBezTo>
                  <a:pt x="12508" y="8132"/>
                  <a:pt x="12504" y="8041"/>
                  <a:pt x="12489" y="7949"/>
                </a:cubicBezTo>
                <a:cubicBezTo>
                  <a:pt x="12370" y="7209"/>
                  <a:pt x="12491" y="6784"/>
                  <a:pt x="12629" y="6598"/>
                </a:cubicBezTo>
                <a:cubicBezTo>
                  <a:pt x="12629" y="6598"/>
                  <a:pt x="12268" y="6304"/>
                  <a:pt x="12258" y="6312"/>
                </a:cubicBezTo>
                <a:cubicBezTo>
                  <a:pt x="11871" y="6628"/>
                  <a:pt x="11879" y="7259"/>
                  <a:pt x="11957" y="8005"/>
                </a:cubicBezTo>
                <a:cubicBezTo>
                  <a:pt x="11966" y="8096"/>
                  <a:pt x="11976" y="8185"/>
                  <a:pt x="11984" y="8271"/>
                </a:cubicBezTo>
                <a:cubicBezTo>
                  <a:pt x="12003" y="8475"/>
                  <a:pt x="11961" y="8608"/>
                  <a:pt x="11899" y="8701"/>
                </a:cubicBezTo>
                <a:cubicBezTo>
                  <a:pt x="11832" y="8605"/>
                  <a:pt x="11761" y="8518"/>
                  <a:pt x="11683" y="8441"/>
                </a:cubicBezTo>
                <a:cubicBezTo>
                  <a:pt x="11665" y="8077"/>
                  <a:pt x="11549" y="7661"/>
                  <a:pt x="11396" y="7423"/>
                </a:cubicBezTo>
                <a:cubicBezTo>
                  <a:pt x="11344" y="7343"/>
                  <a:pt x="11226" y="7388"/>
                  <a:pt x="11228" y="7487"/>
                </a:cubicBezTo>
                <a:cubicBezTo>
                  <a:pt x="11235" y="7709"/>
                  <a:pt x="11184" y="7942"/>
                  <a:pt x="11141" y="8095"/>
                </a:cubicBezTo>
                <a:cubicBezTo>
                  <a:pt x="11031" y="8059"/>
                  <a:pt x="10917" y="8041"/>
                  <a:pt x="10801" y="8041"/>
                </a:cubicBezTo>
                <a:cubicBezTo>
                  <a:pt x="10684" y="8041"/>
                  <a:pt x="10571" y="8059"/>
                  <a:pt x="10461" y="8095"/>
                </a:cubicBezTo>
                <a:cubicBezTo>
                  <a:pt x="10418" y="7942"/>
                  <a:pt x="10365" y="7709"/>
                  <a:pt x="10372" y="7487"/>
                </a:cubicBezTo>
                <a:cubicBezTo>
                  <a:pt x="10374" y="7388"/>
                  <a:pt x="10258" y="7343"/>
                  <a:pt x="10206" y="7423"/>
                </a:cubicBezTo>
                <a:cubicBezTo>
                  <a:pt x="10053" y="7661"/>
                  <a:pt x="9937" y="8077"/>
                  <a:pt x="9919" y="8441"/>
                </a:cubicBezTo>
                <a:cubicBezTo>
                  <a:pt x="9841" y="8518"/>
                  <a:pt x="9768" y="8605"/>
                  <a:pt x="9701" y="8701"/>
                </a:cubicBezTo>
                <a:cubicBezTo>
                  <a:pt x="9639" y="8608"/>
                  <a:pt x="9599" y="8475"/>
                  <a:pt x="9618" y="8271"/>
                </a:cubicBezTo>
                <a:cubicBezTo>
                  <a:pt x="9626" y="8185"/>
                  <a:pt x="9635" y="8096"/>
                  <a:pt x="9645" y="8005"/>
                </a:cubicBezTo>
                <a:cubicBezTo>
                  <a:pt x="9723" y="7259"/>
                  <a:pt x="9730" y="6628"/>
                  <a:pt x="9344" y="6312"/>
                </a:cubicBezTo>
                <a:cubicBezTo>
                  <a:pt x="9334" y="6304"/>
                  <a:pt x="8972" y="6598"/>
                  <a:pt x="8972" y="6598"/>
                </a:cubicBezTo>
                <a:cubicBezTo>
                  <a:pt x="9111" y="6784"/>
                  <a:pt x="9232" y="7209"/>
                  <a:pt x="9113" y="7949"/>
                </a:cubicBezTo>
                <a:cubicBezTo>
                  <a:pt x="9098" y="8041"/>
                  <a:pt x="9094" y="8132"/>
                  <a:pt x="9085" y="8220"/>
                </a:cubicBezTo>
                <a:cubicBezTo>
                  <a:pt x="9048" y="8627"/>
                  <a:pt x="9166" y="9065"/>
                  <a:pt x="9293" y="9307"/>
                </a:cubicBezTo>
                <a:cubicBezTo>
                  <a:pt x="8601" y="9077"/>
                  <a:pt x="6701" y="7699"/>
                  <a:pt x="3454" y="0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1" name="Shape 1071"/>
          <p:cNvSpPr/>
          <p:nvPr/>
        </p:nvSpPr>
        <p:spPr>
          <a:xfrm>
            <a:off x="628696" y="5070374"/>
            <a:ext cx="3257551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spcBef>
                <a:spcPts val="500"/>
              </a:spcBef>
              <a:defRPr sz="3000">
                <a:solidFill>
                  <a:srgbClr val="FF26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视频软件</a:t>
            </a:r>
          </a:p>
          <a:p>
            <a:pPr algn="r">
              <a:spcBef>
                <a:spcPts val="500"/>
              </a:spcBef>
              <a:defRPr sz="3000">
                <a:solidFill>
                  <a:srgbClr val="FF26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境内新闻网站</a:t>
            </a:r>
          </a:p>
          <a:p>
            <a:pPr algn="r">
              <a:spcBef>
                <a:spcPts val="500"/>
              </a:spcBef>
              <a:defRPr sz="3000">
                <a:solidFill>
                  <a:srgbClr val="FF26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境外主要新闻网站</a:t>
            </a:r>
          </a:p>
          <a:p>
            <a:pPr algn="r">
              <a:spcBef>
                <a:spcPts val="500"/>
              </a:spcBef>
              <a:defRPr sz="3000">
                <a:solidFill>
                  <a:srgbClr val="FF26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手机app</a:t>
            </a:r>
          </a:p>
        </p:txBody>
      </p:sp>
      <p:sp>
        <p:nvSpPr>
          <p:cNvPr id="1072" name="Shape 1072"/>
          <p:cNvSpPr/>
          <p:nvPr/>
        </p:nvSpPr>
        <p:spPr>
          <a:xfrm>
            <a:off x="19569137" y="5563750"/>
            <a:ext cx="2495551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网上搜索系统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网上分析系统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……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roup 1185"/>
          <p:cNvGrpSpPr/>
          <p:nvPr/>
        </p:nvGrpSpPr>
        <p:grpSpPr>
          <a:xfrm>
            <a:off x="1182888" y="1868255"/>
            <a:ext cx="21357358" cy="11489252"/>
            <a:chOff x="0" y="0"/>
            <a:chExt cx="21357357" cy="11489250"/>
          </a:xfrm>
        </p:grpSpPr>
        <p:sp>
          <p:nvSpPr>
            <p:cNvPr id="1074" name="Shape 1074"/>
            <p:cNvSpPr/>
            <p:nvPr/>
          </p:nvSpPr>
          <p:spPr>
            <a:xfrm>
              <a:off x="1805675" y="786564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Mysql</a:t>
              </a: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3751935" y="786564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Galera Mysql</a:t>
              </a: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5698195" y="786564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FastDFS</a:t>
              </a: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7644456" y="7865645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Redis</a:t>
              </a: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9590715" y="7864540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Hbase</a:t>
              </a: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12827700" y="7887248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HDFS</a:t>
              </a: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14746838" y="7887248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YARN</a:t>
              </a: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17002784" y="7887248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Lucene</a:t>
              </a: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5693856" y="6674146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Tesseract-OCR</a:t>
              </a: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3768932" y="6661925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OpenCV</a:t>
              </a: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1792658" y="6661925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TensorFlow</a:t>
              </a:r>
            </a:p>
          </p:txBody>
        </p:sp>
        <p:sp>
          <p:nvSpPr>
            <p:cNvPr id="1085" name="Shape 1085"/>
            <p:cNvSpPr/>
            <p:nvPr/>
          </p:nvSpPr>
          <p:spPr>
            <a:xfrm>
              <a:off x="19309628" y="5122998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kettle</a:t>
              </a: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172418" y="652724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spark-streaming</a:t>
              </a: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11108722" y="6515887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spark SQL</a:t>
              </a: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13032517" y="6527241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Mlib</a:t>
              </a: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15167180" y="652724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elasticsearch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search</a:t>
              </a: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11576363" y="7763524"/>
              <a:ext cx="5200964" cy="928702"/>
            </a:xfrm>
            <a:prstGeom prst="rect">
              <a:avLst/>
            </a:prstGeom>
            <a:noFill/>
            <a:ln w="762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11350490" y="7852083"/>
              <a:ext cx="1816683" cy="68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</a:defRPr>
              </a:lvl1pPr>
            </a:lstStyle>
            <a:p>
              <a:r>
                <a:t>Hadoop</a:t>
              </a: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7759672" y="6398283"/>
              <a:ext cx="7274970" cy="916465"/>
            </a:xfrm>
            <a:prstGeom prst="rect">
              <a:avLst/>
            </a:prstGeom>
            <a:noFill/>
            <a:ln w="76200" cap="flat">
              <a:solidFill>
                <a:srgbClr val="D8D7D7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7533798" y="6513679"/>
              <a:ext cx="1816683" cy="68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D8D7D7"/>
                  </a:solidFill>
                </a:defRPr>
              </a:lvl1pPr>
            </a:lstStyle>
            <a:p>
              <a:r>
                <a:t>Spark</a:t>
              </a: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1786588" y="315844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Spring-MVC</a:t>
              </a: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3732848" y="315844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 Framework</a:t>
              </a: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5679108" y="315844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log4j2</a:t>
              </a: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7625368" y="3158445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shiro</a:t>
              </a: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604802" y="3149368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Druid</a:t>
              </a: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11590506" y="3149368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Mybatis</a:t>
              </a: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13530496" y="3158445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Scrapy-redis</a:t>
              </a: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1791228" y="1375684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VUEX</a:t>
              </a: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3737488" y="1375684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VUE-router</a:t>
              </a: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5683748" y="1375684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Echarts</a:t>
              </a: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7630008" y="1375684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Bootstrap</a:t>
              </a: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581245" y="1362123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529362" y="1375684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Element-UI</a:t>
              </a: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3480438" y="1375684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Phantomjs</a:t>
              </a: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793353" y="2118732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HTML5</a:t>
              </a: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3737488" y="2118732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CSS3</a:t>
              </a: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5672139" y="2109423"/>
              <a:ext cx="1816682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ES6</a:t>
              </a: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5429550" y="1375684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OpenLayers</a:t>
              </a: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7630008" y="2109423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WEBGL</a:t>
              </a: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7378662" y="1362123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Cesium</a:t>
              </a: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774681" y="206179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eclipse javaee &amp; STS</a:t>
              </a: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3720942" y="206179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webstorm</a:t>
              </a: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5667201" y="206179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android studio</a:t>
              </a: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7613461" y="206179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fiddler</a:t>
              </a: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9562573" y="206179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gulp</a:t>
              </a: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510691" y="192619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webpack</a:t>
              </a: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3461766" y="192619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git&amp;svn</a:t>
              </a: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5410878" y="192619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maven</a:t>
              </a: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7358995" y="192619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npm</a:t>
              </a: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9308107" y="206179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springboot</a:t>
              </a: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796998" y="9118294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Kafka</a:t>
              </a: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3743257" y="9118294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Zookeeper</a:t>
              </a: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5689518" y="9118294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Tomcat</a:t>
              </a: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7635778" y="9118294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Nginx</a:t>
              </a: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9587015" y="910473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uwsgi</a:t>
              </a: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1799123" y="9861342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Java</a:t>
              </a: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3743257" y="986134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Python</a:t>
              </a: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5677908" y="985203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C++</a:t>
              </a: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7635778" y="985203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1799123" y="1060439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JVM</a:t>
              </a: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3743257" y="1060439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Python</a:t>
              </a: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5677908" y="1059508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Centos</a:t>
              </a: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7635778" y="1059508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583571" y="9868123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Scala</a:t>
              </a: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11534177" y="9868123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GO</a:t>
              </a: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13483288" y="9854562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JavaScript</a:t>
              </a: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19654218" y="10877843"/>
              <a:ext cx="1703140" cy="520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基础层</a:t>
              </a: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9564961" y="8200493"/>
              <a:ext cx="1703141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数据层</a:t>
              </a: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9564961" y="6775141"/>
              <a:ext cx="1703141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支撑层</a:t>
              </a: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9564961" y="2223537"/>
              <a:ext cx="1703141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展示层</a:t>
              </a: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790734" y="5886994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Theano</a:t>
              </a: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5701713" y="590177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Keras</a:t>
              </a: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7650294" y="432842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word2vec</a:t>
              </a: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9587876" y="432842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LSTM</a:t>
              </a: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546865" y="4340646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CRF</a:t>
              </a: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789327" y="4329033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SVM</a:t>
              </a: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3760922" y="431805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Kmeans</a:t>
              </a: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3504545" y="433738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MTCNN</a:t>
              </a: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5687150" y="4305833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TextRank</a:t>
              </a: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9590715" y="1060439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CUDA</a:t>
              </a: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7375834" y="511735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FFmpeg</a:t>
              </a: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3479534" y="5122998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dlib</a:t>
              </a: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5421278" y="5122998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jTessBoxEditor</a:t>
              </a: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3759770" y="587477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Pytorch</a:t>
              </a: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792658" y="511735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Scikit-learn</a:t>
              </a: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3747215" y="511462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gensim</a:t>
              </a: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5688959" y="5114621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nltk</a:t>
              </a: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7635778" y="511462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pycrfsuite</a:t>
              </a: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9585436" y="511462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jieba</a:t>
              </a: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1527181" y="5114621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pyltp</a:t>
              </a: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1532077" y="9101256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Django</a:t>
              </a: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0" y="8964229"/>
              <a:ext cx="21259695" cy="2525022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0" y="7621424"/>
              <a:ext cx="21259695" cy="1142575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0" y="4142413"/>
              <a:ext cx="21259695" cy="3312551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0" y="1266842"/>
              <a:ext cx="21259695" cy="1613132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9564961" y="3318199"/>
              <a:ext cx="1703141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应用层</a:t>
              </a: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0" y="3037034"/>
              <a:ext cx="21259695" cy="890912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0" y="0"/>
              <a:ext cx="21259695" cy="1080055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24617" y="1527547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前端框架</a:t>
              </a: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28368" y="2270595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前端环境</a:t>
              </a: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35971" y="3310308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应用框架</a:t>
              </a: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35971" y="4458244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支撑算法</a:t>
              </a: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35971" y="5274861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库与工具</a:t>
              </a: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24617" y="6038858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支撑框架</a:t>
              </a: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47325" y="8027756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数据存储</a:t>
              </a: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47325" y="9270158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中间件</a:t>
              </a: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47325" y="10037974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语言</a:t>
              </a: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47325" y="10756255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容器环境</a:t>
              </a: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35971" y="376068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相关工具</a:t>
              </a: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5410878" y="4345947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TF-IDF</a:t>
              </a: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5476755" y="315921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Muspider</a:t>
              </a:r>
            </a:p>
          </p:txBody>
        </p:sp>
      </p:grpSp>
      <p:sp>
        <p:nvSpPr>
          <p:cNvPr id="1186" name="Shape 1186"/>
          <p:cNvSpPr>
            <a:spLocks noGrp="1"/>
          </p:cNvSpPr>
          <p:nvPr>
            <p:ph type="ctr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技术路线（应用技术路线）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>
            <a:spLocks noGrp="1"/>
          </p:cNvSpPr>
          <p:nvPr>
            <p:ph type="ctr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技术路线（大数据分析技术路线）</a:t>
            </a:r>
          </a:p>
        </p:txBody>
      </p:sp>
      <p:grpSp>
        <p:nvGrpSpPr>
          <p:cNvPr id="1300" name="Group 1300"/>
          <p:cNvGrpSpPr/>
          <p:nvPr/>
        </p:nvGrpSpPr>
        <p:grpSpPr>
          <a:xfrm>
            <a:off x="1134706" y="1851070"/>
            <a:ext cx="21357359" cy="11489251"/>
            <a:chOff x="0" y="0"/>
            <a:chExt cx="21357358" cy="11489250"/>
          </a:xfrm>
        </p:grpSpPr>
        <p:sp>
          <p:nvSpPr>
            <p:cNvPr id="1189" name="Shape 1189"/>
            <p:cNvSpPr/>
            <p:nvPr/>
          </p:nvSpPr>
          <p:spPr>
            <a:xfrm>
              <a:off x="1805675" y="786564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Mysql</a:t>
              </a: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3751935" y="786564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Galera Mysql</a:t>
              </a: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5698195" y="7865645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FastDFS</a:t>
              </a: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7644455" y="786564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Redis</a:t>
              </a: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9590715" y="7864540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Hbase</a:t>
              </a: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2827701" y="7887248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HDFS</a:t>
              </a: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746839" y="7887248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YARN</a:t>
              </a: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7002785" y="7887248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Lucene</a:t>
              </a: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5693855" y="6674146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Tesseract-OCR</a:t>
              </a: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3768931" y="6661925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OpenCV</a:t>
              </a:r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792658" y="6661925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TensorFlow</a:t>
              </a: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9309629" y="5122998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kettle</a:t>
              </a: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9172418" y="652724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spark-streaming</a:t>
              </a: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1108721" y="6515887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spark SQL</a:t>
              </a: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3032517" y="652724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Mlib</a:t>
              </a: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5167181" y="6527241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elasticsearch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search</a:t>
              </a: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1576363" y="7763524"/>
              <a:ext cx="5200963" cy="928702"/>
            </a:xfrm>
            <a:prstGeom prst="rect">
              <a:avLst/>
            </a:prstGeom>
            <a:noFill/>
            <a:ln w="762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1350490" y="7852083"/>
              <a:ext cx="1816682" cy="68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</a:defRPr>
              </a:lvl1pPr>
            </a:lstStyle>
            <a:p>
              <a:r>
                <a:t>Hadoop</a:t>
              </a: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7759672" y="6398283"/>
              <a:ext cx="7274970" cy="916466"/>
            </a:xfrm>
            <a:prstGeom prst="rect">
              <a:avLst/>
            </a:prstGeom>
            <a:noFill/>
            <a:ln w="762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</a:defRPr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7533798" y="6513679"/>
              <a:ext cx="1816683" cy="68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</a:defRPr>
              </a:lvl1pPr>
            </a:lstStyle>
            <a:p>
              <a:r>
                <a:t>Spark</a:t>
              </a: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786588" y="3158445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Spring-MVC</a:t>
              </a: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3732848" y="3158445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 Framework</a:t>
              </a: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5679108" y="3158445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log4j2</a:t>
              </a: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7625367" y="315844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shiro</a:t>
              </a: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9604802" y="3149368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Druid</a:t>
              </a: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1590506" y="3149368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Mybatis</a:t>
              </a: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3530496" y="315844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Scrapy-redis</a:t>
              </a: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791228" y="137568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VUEX</a:t>
              </a: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3737488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VUE-router</a:t>
              </a: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5683748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Echarts</a:t>
              </a: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7630008" y="137568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Bootstrap</a:t>
              </a: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9581245" y="136212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1529362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Element-UI</a:t>
              </a: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3480439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Phantomjs</a:t>
              </a: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793353" y="211873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HTML5</a:t>
              </a: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3737488" y="2118732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CSS3</a:t>
              </a: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5672138" y="210942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ES6</a:t>
              </a: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5429551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OpenLayers</a:t>
              </a: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7630008" y="210942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WEBGL</a:t>
              </a: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78663" y="136212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Cesium</a:t>
              </a: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74681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eclipse javaee &amp; STS</a:t>
              </a: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3720941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webstorm</a:t>
              </a: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5667200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android studio</a:t>
              </a: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7613461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fiddler</a:t>
              </a: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9562572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gulp</a:t>
              </a: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1510691" y="192619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webpack</a:t>
              </a: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3461767" y="192619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git&amp;svn</a:t>
              </a: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5410879" y="192619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maven</a:t>
              </a: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7358996" y="192619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npm</a:t>
              </a: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9308108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springboot</a:t>
              </a: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796998" y="9118294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Kafka</a:t>
              </a: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3743257" y="9118294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Zookeeper</a:t>
              </a: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5689517" y="9118294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Tomcat</a:t>
              </a: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7635778" y="9118294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Nginx</a:t>
              </a: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9587014" y="910473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uwsgi</a:t>
              </a: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1799123" y="9861342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Java</a:t>
              </a: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3743257" y="986134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Python</a:t>
              </a: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5677908" y="985203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C++</a:t>
              </a: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7635778" y="985203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1799123" y="1060439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JVM</a:t>
              </a: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3743257" y="1060439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Python</a:t>
              </a: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5677908" y="10595081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Centos</a:t>
              </a: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7635778" y="10595081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9583571" y="9868123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Scala</a:t>
              </a: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1534177" y="9868123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GO</a:t>
              </a: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3483288" y="985456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JavaScript</a:t>
              </a: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9654218" y="10877843"/>
              <a:ext cx="1703141" cy="520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基础层</a:t>
              </a: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9564962" y="8200493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数据层</a:t>
              </a: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9564962" y="6775141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支撑层</a:t>
              </a: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9564962" y="2223537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展示层</a:t>
              </a: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90734" y="588699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Theano</a:t>
              </a: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5701712" y="590177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Keras</a:t>
              </a: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7650294" y="432842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word2vec</a:t>
              </a: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9587876" y="432842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LSTM</a:t>
              </a: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1546864" y="4340646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CRF</a:t>
              </a: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789327" y="4329033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SVM</a:t>
              </a: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3760922" y="431805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Kmeans</a:t>
              </a: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3504546" y="4337381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MTCNN</a:t>
              </a: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5687150" y="4305833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TextRank</a:t>
              </a: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9590715" y="1060439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CUDA</a:t>
              </a: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7375835" y="511735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FFmpeg</a:t>
              </a: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3479535" y="5122998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dlib</a:t>
              </a:r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5421278" y="5122998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jTessBoxEditor</a:t>
              </a: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3759770" y="587477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Pytorch</a:t>
              </a: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792658" y="511735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Scikit-learn</a:t>
              </a: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3747215" y="511462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gensim</a:t>
              </a: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5688958" y="511462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nltk</a:t>
              </a: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7635778" y="5114622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pycrfsuite</a:t>
              </a: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9585436" y="511462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jieba</a:t>
              </a: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1527180" y="511462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pyltp</a:t>
              </a: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1532077" y="9101256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Django</a:t>
              </a: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0" y="8964229"/>
              <a:ext cx="21259695" cy="2525022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0" y="7621424"/>
              <a:ext cx="21259695" cy="1142575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0" y="4142413"/>
              <a:ext cx="21259695" cy="3312551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0" y="1266842"/>
              <a:ext cx="21259695" cy="1613132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19564962" y="3318199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应用层</a:t>
              </a: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0" y="3037033"/>
              <a:ext cx="21259695" cy="890913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0" y="0"/>
              <a:ext cx="21259695" cy="1080055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4617" y="1527547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前端框架</a:t>
              </a: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8368" y="2270595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前端环境</a:t>
              </a: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35971" y="3310308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应用框架</a:t>
              </a: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35971" y="4458244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支撑算法</a:t>
              </a: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35971" y="5274862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库与工具</a:t>
              </a: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4617" y="6038859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支撑框架</a:t>
              </a: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7325" y="8027756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数据存储</a:t>
              </a: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7325" y="9270158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中间件</a:t>
              </a: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7325" y="10037974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语言</a:t>
              </a: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7325" y="10756255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容器环境</a:t>
              </a: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35971" y="376068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相关工具</a:t>
              </a: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15410879" y="4345947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TF-IDF</a:t>
              </a: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5476756" y="3159211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Muspider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>
            <a:spLocks noGrp="1"/>
          </p:cNvSpPr>
          <p:nvPr>
            <p:ph type="ctr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技术路线（爬虫技术路线）</a:t>
            </a:r>
          </a:p>
        </p:txBody>
      </p:sp>
      <p:grpSp>
        <p:nvGrpSpPr>
          <p:cNvPr id="1414" name="Group 1414"/>
          <p:cNvGrpSpPr/>
          <p:nvPr/>
        </p:nvGrpSpPr>
        <p:grpSpPr>
          <a:xfrm>
            <a:off x="1197369" y="1858213"/>
            <a:ext cx="21357359" cy="11489250"/>
            <a:chOff x="0" y="0"/>
            <a:chExt cx="21357358" cy="11489248"/>
          </a:xfrm>
        </p:grpSpPr>
        <p:sp>
          <p:nvSpPr>
            <p:cNvPr id="1303" name="Shape 1303"/>
            <p:cNvSpPr/>
            <p:nvPr/>
          </p:nvSpPr>
          <p:spPr>
            <a:xfrm>
              <a:off x="1805675" y="786564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Mysql</a:t>
              </a:r>
            </a:p>
          </p:txBody>
        </p:sp>
        <p:sp>
          <p:nvSpPr>
            <p:cNvPr id="1304" name="Shape 1304"/>
            <p:cNvSpPr/>
            <p:nvPr/>
          </p:nvSpPr>
          <p:spPr>
            <a:xfrm>
              <a:off x="3751935" y="786564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Galera Mysql</a:t>
              </a: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698195" y="7865643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FastDFS</a:t>
              </a: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7644455" y="7865643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Redis</a:t>
              </a: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9590715" y="7864538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Hbase</a:t>
              </a: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12827700" y="7887247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HDFS</a:t>
              </a: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14746839" y="7887247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YARN</a:t>
              </a: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17002785" y="7887247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Lucene</a:t>
              </a: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5693856" y="6674144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Tesseract-OCR</a:t>
              </a: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3768931" y="666192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OpenCV</a:t>
              </a: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1792658" y="666192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TensorFlow</a:t>
              </a: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9309629" y="5122998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kettle</a:t>
              </a: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9172418" y="652724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spark-streaming</a:t>
              </a: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11108721" y="6515887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spark SQL</a:t>
              </a: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13032517" y="652724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Mlib</a:t>
              </a: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15167181" y="6527241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Elastic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search</a:t>
              </a: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11576363" y="7763524"/>
              <a:ext cx="5200963" cy="928702"/>
            </a:xfrm>
            <a:prstGeom prst="rect">
              <a:avLst/>
            </a:prstGeom>
            <a:noFill/>
            <a:ln w="762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11350490" y="7852083"/>
              <a:ext cx="1816682" cy="68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</a:defRPr>
              </a:lvl1pPr>
            </a:lstStyle>
            <a:p>
              <a:r>
                <a:t>Hadoop</a:t>
              </a: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7759672" y="6398282"/>
              <a:ext cx="7274970" cy="916466"/>
            </a:xfrm>
            <a:prstGeom prst="rect">
              <a:avLst/>
            </a:prstGeom>
            <a:noFill/>
            <a:ln w="76200" cap="flat">
              <a:solidFill>
                <a:srgbClr val="D8D7D7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7533798" y="6513679"/>
              <a:ext cx="1816683" cy="68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D8D7D7"/>
                  </a:solidFill>
                </a:defRPr>
              </a:lvl1pPr>
            </a:lstStyle>
            <a:p>
              <a:r>
                <a:t>Spark</a:t>
              </a: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1786588" y="315844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Spring-MVC</a:t>
              </a: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3732848" y="3158445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 Framework</a:t>
              </a: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5679108" y="315844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log4j2</a:t>
              </a: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7625367" y="315844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shiro</a:t>
              </a: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9604802" y="3149368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Druid</a:t>
              </a: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11590506" y="3149368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Mybatis</a:t>
              </a: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3530496" y="315844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Scrapy-redis</a:t>
              </a: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791228" y="137568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VUEX</a:t>
              </a: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737488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VUE-router</a:t>
              </a: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5683748" y="137568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Echarts</a:t>
              </a: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7630008" y="137568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Bootstrap</a:t>
              </a: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9581245" y="136212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1529362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Element-UI</a:t>
              </a: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13480439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Phantomjs</a:t>
              </a: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793353" y="211873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HTML5</a:t>
              </a: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3737488" y="2118732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CSS3</a:t>
              </a: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5672139" y="2109422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ES6</a:t>
              </a: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15429551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OpenLayers</a:t>
              </a: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7630008" y="210942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WEBGL</a:t>
              </a: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17378663" y="136212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Cesium</a:t>
              </a: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1774681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eclipse javaee &amp; STS</a:t>
              </a: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3720941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webstorm</a:t>
              </a: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5667201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android studio</a:t>
              </a: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7613461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fiddler</a:t>
              </a: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9562572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gulp</a:t>
              </a: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11510691" y="192619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webpack</a:t>
              </a: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13461767" y="192619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git&amp;svn</a:t>
              </a: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15410879" y="192619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maven</a:t>
              </a: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17358996" y="192619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npm</a:t>
              </a: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19308108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springboot</a:t>
              </a: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1796998" y="9118294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Kafka</a:t>
              </a: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3743257" y="9118294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Zookeeper</a:t>
              </a: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5689517" y="9118294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Tomcat</a:t>
              </a: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7635778" y="9118294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Nginx</a:t>
              </a: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9587014" y="9104732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uwsgi</a:t>
              </a: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1799123" y="986134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Java</a:t>
              </a: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3743257" y="9861342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Python</a:t>
              </a: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5677908" y="985203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C++</a:t>
              </a: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7635778" y="9852032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1799123" y="1060438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JVM</a:t>
              </a: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3743257" y="1060438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Python</a:t>
              </a: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5677908" y="1059508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Centos</a:t>
              </a: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7635778" y="10595081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583571" y="986812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Scala</a:t>
              </a: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11534177" y="986812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GO</a:t>
              </a: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13483288" y="9854561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JavaScript</a:t>
              </a: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19654218" y="10877841"/>
              <a:ext cx="1703141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基础层</a:t>
              </a: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9564962" y="8200493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数据层</a:t>
              </a: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19564962" y="6775141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支撑层</a:t>
              </a: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9564962" y="2223537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展示层</a:t>
              </a: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1790734" y="5886995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Theano</a:t>
              </a: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5701713" y="5901771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Keras</a:t>
              </a: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7650294" y="432842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word2vec</a:t>
              </a: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9587876" y="432842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LSTM</a:t>
              </a: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1546864" y="4340646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CRF</a:t>
              </a: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789327" y="4329033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SVM</a:t>
              </a: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760922" y="431805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Kmeans</a:t>
              </a: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3504546" y="4337381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MTCNN</a:t>
              </a: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5687150" y="4305833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TextRank</a:t>
              </a: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9590715" y="1060438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CUDA</a:t>
              </a: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17375835" y="511735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FFmpeg</a:t>
              </a: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13479535" y="5122998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dlib</a:t>
              </a: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5421278" y="5122998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jTessBoxEditor</a:t>
              </a: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759770" y="5874775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Pytorch</a:t>
              </a: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92658" y="511735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Scikit-learn</a:t>
              </a: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3747215" y="511462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gensim</a:t>
              </a: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5688958" y="511462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nltk</a:t>
              </a: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7635778" y="5114622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pycrfsuite</a:t>
              </a: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9585436" y="511462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jieba</a:t>
              </a: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11527180" y="511462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pyltp</a:t>
              </a: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11532077" y="9101256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Django</a:t>
              </a: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0" y="8964228"/>
              <a:ext cx="21259695" cy="2525021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0" y="7621424"/>
              <a:ext cx="21259695" cy="1142575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0" y="4142413"/>
              <a:ext cx="21259695" cy="3312551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0" y="1266842"/>
              <a:ext cx="21259695" cy="1613132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19564962" y="3318199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应用层</a:t>
              </a: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0" y="3037034"/>
              <a:ext cx="21259695" cy="890912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0" y="0"/>
              <a:ext cx="21259695" cy="1080055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4617" y="1527547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前端框架</a:t>
              </a: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8368" y="2270595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前端环境</a:t>
              </a: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35971" y="3310308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应用框架</a:t>
              </a: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35971" y="4458244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支撑算法</a:t>
              </a: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35971" y="5274861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库与工具</a:t>
              </a: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4617" y="6038858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支撑框架</a:t>
              </a: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47325" y="8027756"/>
              <a:ext cx="1703141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数据存储</a:t>
              </a: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47325" y="9270156"/>
              <a:ext cx="1703141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中间件</a:t>
              </a: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47325" y="10037973"/>
              <a:ext cx="1703141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语言</a:t>
              </a: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47325" y="10756253"/>
              <a:ext cx="1703141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容器环境</a:t>
              </a: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35971" y="376068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相关工具</a:t>
              </a: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15410879" y="4345947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TF-IDF</a:t>
              </a: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15476756" y="3159211"/>
              <a:ext cx="1816682" cy="681257"/>
            </a:xfrm>
            <a:prstGeom prst="rect">
              <a:avLst/>
            </a:prstGeom>
            <a:solidFill>
              <a:schemeClr val="accent2">
                <a:hueOff val="61260"/>
                <a:satOff val="12850"/>
                <a:lumOff val="-1921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Muspider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2554294" y="1753910"/>
            <a:ext cx="9790106" cy="977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extrusionOk="0">
                <a:moveTo>
                  <a:pt x="10763" y="0"/>
                </a:moveTo>
                <a:cubicBezTo>
                  <a:pt x="8816" y="0"/>
                  <a:pt x="6993" y="533"/>
                  <a:pt x="5416" y="1448"/>
                </a:cubicBezTo>
                <a:lnTo>
                  <a:pt x="5364" y="1475"/>
                </a:lnTo>
                <a:lnTo>
                  <a:pt x="5259" y="1533"/>
                </a:lnTo>
                <a:lnTo>
                  <a:pt x="5173" y="1582"/>
                </a:lnTo>
                <a:lnTo>
                  <a:pt x="5091" y="1633"/>
                </a:lnTo>
                <a:lnTo>
                  <a:pt x="4999" y="1690"/>
                </a:lnTo>
                <a:lnTo>
                  <a:pt x="4949" y="1724"/>
                </a:lnTo>
                <a:lnTo>
                  <a:pt x="5018" y="1682"/>
                </a:lnTo>
                <a:lnTo>
                  <a:pt x="5073" y="1651"/>
                </a:lnTo>
                <a:lnTo>
                  <a:pt x="5123" y="1623"/>
                </a:lnTo>
                <a:lnTo>
                  <a:pt x="5126" y="1624"/>
                </a:lnTo>
                <a:lnTo>
                  <a:pt x="5039" y="1678"/>
                </a:lnTo>
                <a:cubicBezTo>
                  <a:pt x="4968" y="1723"/>
                  <a:pt x="4893" y="1763"/>
                  <a:pt x="4824" y="1810"/>
                </a:cubicBezTo>
                <a:lnTo>
                  <a:pt x="4926" y="1741"/>
                </a:lnTo>
                <a:lnTo>
                  <a:pt x="4931" y="1737"/>
                </a:lnTo>
                <a:lnTo>
                  <a:pt x="4949" y="1724"/>
                </a:lnTo>
                <a:lnTo>
                  <a:pt x="4860" y="1781"/>
                </a:lnTo>
                <a:lnTo>
                  <a:pt x="4840" y="1794"/>
                </a:lnTo>
                <a:lnTo>
                  <a:pt x="4817" y="1811"/>
                </a:lnTo>
                <a:lnTo>
                  <a:pt x="4782" y="1833"/>
                </a:lnTo>
                <a:lnTo>
                  <a:pt x="4762" y="1848"/>
                </a:lnTo>
                <a:lnTo>
                  <a:pt x="4758" y="1850"/>
                </a:lnTo>
                <a:lnTo>
                  <a:pt x="4723" y="1874"/>
                </a:lnTo>
                <a:lnTo>
                  <a:pt x="4701" y="1889"/>
                </a:lnTo>
                <a:lnTo>
                  <a:pt x="4639" y="1932"/>
                </a:lnTo>
                <a:lnTo>
                  <a:pt x="4664" y="1917"/>
                </a:lnTo>
                <a:lnTo>
                  <a:pt x="4562" y="1993"/>
                </a:lnTo>
                <a:lnTo>
                  <a:pt x="4484" y="2049"/>
                </a:lnTo>
                <a:lnTo>
                  <a:pt x="4437" y="2087"/>
                </a:lnTo>
                <a:lnTo>
                  <a:pt x="4413" y="2111"/>
                </a:lnTo>
                <a:cubicBezTo>
                  <a:pt x="4345" y="2162"/>
                  <a:pt x="4275" y="2211"/>
                  <a:pt x="4207" y="2264"/>
                </a:cubicBezTo>
                <a:lnTo>
                  <a:pt x="4221" y="2252"/>
                </a:lnTo>
                <a:lnTo>
                  <a:pt x="4281" y="2203"/>
                </a:lnTo>
                <a:lnTo>
                  <a:pt x="4341" y="2155"/>
                </a:lnTo>
                <a:lnTo>
                  <a:pt x="4433" y="2082"/>
                </a:lnTo>
                <a:lnTo>
                  <a:pt x="4541" y="2003"/>
                </a:lnTo>
                <a:lnTo>
                  <a:pt x="4452" y="2067"/>
                </a:lnTo>
                <a:lnTo>
                  <a:pt x="4380" y="2119"/>
                </a:lnTo>
                <a:lnTo>
                  <a:pt x="4310" y="2171"/>
                </a:lnTo>
                <a:lnTo>
                  <a:pt x="4209" y="2249"/>
                </a:lnTo>
                <a:lnTo>
                  <a:pt x="4134" y="2308"/>
                </a:lnTo>
                <a:lnTo>
                  <a:pt x="4119" y="2323"/>
                </a:lnTo>
                <a:lnTo>
                  <a:pt x="4082" y="2353"/>
                </a:lnTo>
                <a:lnTo>
                  <a:pt x="4000" y="2421"/>
                </a:lnTo>
                <a:cubicBezTo>
                  <a:pt x="3953" y="2459"/>
                  <a:pt x="3908" y="2498"/>
                  <a:pt x="3863" y="2537"/>
                </a:cubicBezTo>
                <a:cubicBezTo>
                  <a:pt x="3848" y="2549"/>
                  <a:pt x="3834" y="2561"/>
                  <a:pt x="3819" y="2574"/>
                </a:cubicBezTo>
                <a:lnTo>
                  <a:pt x="3700" y="2680"/>
                </a:lnTo>
                <a:lnTo>
                  <a:pt x="3543" y="2826"/>
                </a:lnTo>
                <a:lnTo>
                  <a:pt x="3518" y="2851"/>
                </a:lnTo>
                <a:cubicBezTo>
                  <a:pt x="3244" y="3104"/>
                  <a:pt x="2984" y="3369"/>
                  <a:pt x="2738" y="3648"/>
                </a:cubicBezTo>
                <a:lnTo>
                  <a:pt x="2736" y="3649"/>
                </a:lnTo>
                <a:lnTo>
                  <a:pt x="2661" y="3727"/>
                </a:lnTo>
                <a:lnTo>
                  <a:pt x="2642" y="3747"/>
                </a:lnTo>
                <a:lnTo>
                  <a:pt x="2594" y="3803"/>
                </a:lnTo>
                <a:lnTo>
                  <a:pt x="2544" y="3865"/>
                </a:lnTo>
                <a:lnTo>
                  <a:pt x="2535" y="3873"/>
                </a:lnTo>
                <a:cubicBezTo>
                  <a:pt x="2485" y="3934"/>
                  <a:pt x="2437" y="3997"/>
                  <a:pt x="2388" y="4058"/>
                </a:cubicBezTo>
                <a:lnTo>
                  <a:pt x="2368" y="4082"/>
                </a:lnTo>
                <a:lnTo>
                  <a:pt x="2316" y="4153"/>
                </a:lnTo>
                <a:lnTo>
                  <a:pt x="2254" y="4237"/>
                </a:lnTo>
                <a:cubicBezTo>
                  <a:pt x="2252" y="4239"/>
                  <a:pt x="2251" y="4243"/>
                  <a:pt x="2249" y="4245"/>
                </a:cubicBezTo>
                <a:lnTo>
                  <a:pt x="2140" y="4387"/>
                </a:lnTo>
                <a:lnTo>
                  <a:pt x="2087" y="4461"/>
                </a:lnTo>
                <a:lnTo>
                  <a:pt x="2080" y="4471"/>
                </a:lnTo>
                <a:lnTo>
                  <a:pt x="2015" y="4558"/>
                </a:lnTo>
                <a:cubicBezTo>
                  <a:pt x="1836" y="4811"/>
                  <a:pt x="1670" y="5073"/>
                  <a:pt x="1512" y="5341"/>
                </a:cubicBezTo>
                <a:lnTo>
                  <a:pt x="1502" y="5358"/>
                </a:lnTo>
                <a:cubicBezTo>
                  <a:pt x="800" y="6562"/>
                  <a:pt x="315" y="7908"/>
                  <a:pt x="121" y="9349"/>
                </a:cubicBezTo>
                <a:cubicBezTo>
                  <a:pt x="-23" y="10211"/>
                  <a:pt x="-97" y="11471"/>
                  <a:pt x="238" y="12968"/>
                </a:cubicBezTo>
                <a:cubicBezTo>
                  <a:pt x="240" y="12974"/>
                  <a:pt x="242" y="12979"/>
                  <a:pt x="244" y="12985"/>
                </a:cubicBezTo>
                <a:cubicBezTo>
                  <a:pt x="286" y="13171"/>
                  <a:pt x="334" y="13361"/>
                  <a:pt x="389" y="13554"/>
                </a:cubicBezTo>
                <a:cubicBezTo>
                  <a:pt x="1604" y="18177"/>
                  <a:pt x="5788" y="21600"/>
                  <a:pt x="10763" y="21600"/>
                </a:cubicBezTo>
                <a:cubicBezTo>
                  <a:pt x="16685" y="21600"/>
                  <a:pt x="21503" y="16755"/>
                  <a:pt x="21503" y="10800"/>
                </a:cubicBezTo>
                <a:cubicBezTo>
                  <a:pt x="21503" y="4845"/>
                  <a:pt x="16685" y="0"/>
                  <a:pt x="10763" y="0"/>
                </a:cubicBezTo>
                <a:close/>
                <a:moveTo>
                  <a:pt x="10763" y="54"/>
                </a:moveTo>
                <a:cubicBezTo>
                  <a:pt x="15772" y="54"/>
                  <a:pt x="19975" y="3543"/>
                  <a:pt x="21126" y="8228"/>
                </a:cubicBezTo>
                <a:lnTo>
                  <a:pt x="21105" y="8182"/>
                </a:lnTo>
                <a:lnTo>
                  <a:pt x="21098" y="8186"/>
                </a:lnTo>
                <a:lnTo>
                  <a:pt x="21120" y="8327"/>
                </a:lnTo>
                <a:lnTo>
                  <a:pt x="21135" y="8312"/>
                </a:lnTo>
                <a:lnTo>
                  <a:pt x="21148" y="8347"/>
                </a:lnTo>
                <a:lnTo>
                  <a:pt x="21160" y="8428"/>
                </a:lnTo>
                <a:lnTo>
                  <a:pt x="21178" y="8465"/>
                </a:lnTo>
                <a:lnTo>
                  <a:pt x="21172" y="8427"/>
                </a:lnTo>
                <a:lnTo>
                  <a:pt x="21192" y="8482"/>
                </a:lnTo>
                <a:lnTo>
                  <a:pt x="21195" y="8491"/>
                </a:lnTo>
                <a:cubicBezTo>
                  <a:pt x="21228" y="8643"/>
                  <a:pt x="21260" y="8795"/>
                  <a:pt x="21287" y="8950"/>
                </a:cubicBezTo>
                <a:lnTo>
                  <a:pt x="21289" y="8958"/>
                </a:lnTo>
                <a:lnTo>
                  <a:pt x="21309" y="9083"/>
                </a:lnTo>
                <a:lnTo>
                  <a:pt x="21329" y="9196"/>
                </a:lnTo>
                <a:cubicBezTo>
                  <a:pt x="21336" y="9242"/>
                  <a:pt x="21341" y="9289"/>
                  <a:pt x="21347" y="9336"/>
                </a:cubicBezTo>
                <a:lnTo>
                  <a:pt x="21344" y="9334"/>
                </a:lnTo>
                <a:lnTo>
                  <a:pt x="21367" y="9561"/>
                </a:lnTo>
                <a:lnTo>
                  <a:pt x="21386" y="9696"/>
                </a:lnTo>
                <a:lnTo>
                  <a:pt x="21401" y="9803"/>
                </a:lnTo>
                <a:cubicBezTo>
                  <a:pt x="21402" y="9814"/>
                  <a:pt x="21402" y="9825"/>
                  <a:pt x="21403" y="9835"/>
                </a:cubicBezTo>
                <a:lnTo>
                  <a:pt x="21403" y="9931"/>
                </a:lnTo>
                <a:lnTo>
                  <a:pt x="21393" y="9841"/>
                </a:lnTo>
                <a:lnTo>
                  <a:pt x="21393" y="9903"/>
                </a:lnTo>
                <a:lnTo>
                  <a:pt x="21401" y="9953"/>
                </a:lnTo>
                <a:lnTo>
                  <a:pt x="21401" y="9960"/>
                </a:lnTo>
                <a:lnTo>
                  <a:pt x="21399" y="10002"/>
                </a:lnTo>
                <a:lnTo>
                  <a:pt x="21391" y="9963"/>
                </a:lnTo>
                <a:lnTo>
                  <a:pt x="21381" y="9989"/>
                </a:lnTo>
                <a:lnTo>
                  <a:pt x="21381" y="10051"/>
                </a:lnTo>
                <a:lnTo>
                  <a:pt x="21396" y="10211"/>
                </a:lnTo>
                <a:lnTo>
                  <a:pt x="21398" y="10253"/>
                </a:lnTo>
                <a:lnTo>
                  <a:pt x="21393" y="10251"/>
                </a:lnTo>
                <a:lnTo>
                  <a:pt x="21393" y="10317"/>
                </a:lnTo>
                <a:lnTo>
                  <a:pt x="21361" y="10303"/>
                </a:lnTo>
                <a:lnTo>
                  <a:pt x="21351" y="10376"/>
                </a:lnTo>
                <a:lnTo>
                  <a:pt x="21356" y="10489"/>
                </a:lnTo>
                <a:lnTo>
                  <a:pt x="21369" y="10510"/>
                </a:lnTo>
                <a:lnTo>
                  <a:pt x="21372" y="10349"/>
                </a:lnTo>
                <a:lnTo>
                  <a:pt x="21384" y="10541"/>
                </a:lnTo>
                <a:lnTo>
                  <a:pt x="21391" y="10549"/>
                </a:lnTo>
                <a:lnTo>
                  <a:pt x="21394" y="10487"/>
                </a:lnTo>
                <a:lnTo>
                  <a:pt x="21408" y="10522"/>
                </a:lnTo>
                <a:lnTo>
                  <a:pt x="21409" y="10591"/>
                </a:lnTo>
                <a:lnTo>
                  <a:pt x="21413" y="10670"/>
                </a:lnTo>
                <a:lnTo>
                  <a:pt x="21389" y="10813"/>
                </a:lnTo>
                <a:lnTo>
                  <a:pt x="21393" y="10926"/>
                </a:lnTo>
                <a:lnTo>
                  <a:pt x="21403" y="10960"/>
                </a:lnTo>
                <a:lnTo>
                  <a:pt x="21414" y="10817"/>
                </a:lnTo>
                <a:lnTo>
                  <a:pt x="21416" y="10810"/>
                </a:lnTo>
                <a:lnTo>
                  <a:pt x="21416" y="10835"/>
                </a:lnTo>
                <a:lnTo>
                  <a:pt x="21416" y="11031"/>
                </a:lnTo>
                <a:lnTo>
                  <a:pt x="21401" y="11238"/>
                </a:lnTo>
                <a:lnTo>
                  <a:pt x="21394" y="11324"/>
                </a:lnTo>
                <a:lnTo>
                  <a:pt x="21398" y="11445"/>
                </a:lnTo>
                <a:lnTo>
                  <a:pt x="21382" y="11583"/>
                </a:lnTo>
                <a:lnTo>
                  <a:pt x="21364" y="11658"/>
                </a:lnTo>
                <a:lnTo>
                  <a:pt x="21352" y="11820"/>
                </a:lnTo>
                <a:lnTo>
                  <a:pt x="21352" y="11936"/>
                </a:lnTo>
                <a:lnTo>
                  <a:pt x="21356" y="12009"/>
                </a:lnTo>
                <a:lnTo>
                  <a:pt x="21366" y="12027"/>
                </a:lnTo>
                <a:lnTo>
                  <a:pt x="21376" y="11982"/>
                </a:lnTo>
                <a:lnTo>
                  <a:pt x="21369" y="12089"/>
                </a:lnTo>
                <a:lnTo>
                  <a:pt x="21369" y="12100"/>
                </a:lnTo>
                <a:cubicBezTo>
                  <a:pt x="21359" y="12182"/>
                  <a:pt x="21344" y="12263"/>
                  <a:pt x="21332" y="12345"/>
                </a:cubicBezTo>
                <a:lnTo>
                  <a:pt x="21349" y="12158"/>
                </a:lnTo>
                <a:lnTo>
                  <a:pt x="21339" y="12170"/>
                </a:lnTo>
                <a:lnTo>
                  <a:pt x="21351" y="11961"/>
                </a:lnTo>
                <a:lnTo>
                  <a:pt x="21342" y="11837"/>
                </a:lnTo>
                <a:lnTo>
                  <a:pt x="21326" y="12051"/>
                </a:lnTo>
                <a:lnTo>
                  <a:pt x="21326" y="12175"/>
                </a:lnTo>
                <a:lnTo>
                  <a:pt x="21312" y="12317"/>
                </a:lnTo>
                <a:lnTo>
                  <a:pt x="21299" y="12465"/>
                </a:lnTo>
                <a:lnTo>
                  <a:pt x="21285" y="12589"/>
                </a:lnTo>
                <a:lnTo>
                  <a:pt x="21269" y="12724"/>
                </a:lnTo>
                <a:lnTo>
                  <a:pt x="21252" y="12825"/>
                </a:lnTo>
                <a:lnTo>
                  <a:pt x="21239" y="12901"/>
                </a:lnTo>
                <a:cubicBezTo>
                  <a:pt x="21236" y="12915"/>
                  <a:pt x="21233" y="12929"/>
                  <a:pt x="21230" y="12943"/>
                </a:cubicBezTo>
                <a:lnTo>
                  <a:pt x="21208" y="13042"/>
                </a:lnTo>
                <a:lnTo>
                  <a:pt x="21187" y="13136"/>
                </a:lnTo>
                <a:cubicBezTo>
                  <a:pt x="21179" y="13172"/>
                  <a:pt x="21166" y="13205"/>
                  <a:pt x="21158" y="13241"/>
                </a:cubicBezTo>
                <a:cubicBezTo>
                  <a:pt x="20055" y="17992"/>
                  <a:pt x="15819" y="21546"/>
                  <a:pt x="10763" y="21546"/>
                </a:cubicBezTo>
                <a:cubicBezTo>
                  <a:pt x="6628" y="21546"/>
                  <a:pt x="3050" y="19164"/>
                  <a:pt x="1275" y="15700"/>
                </a:cubicBezTo>
                <a:lnTo>
                  <a:pt x="1278" y="15702"/>
                </a:lnTo>
                <a:lnTo>
                  <a:pt x="1303" y="15725"/>
                </a:lnTo>
                <a:lnTo>
                  <a:pt x="1315" y="15708"/>
                </a:lnTo>
                <a:lnTo>
                  <a:pt x="1390" y="15769"/>
                </a:lnTo>
                <a:lnTo>
                  <a:pt x="1417" y="15776"/>
                </a:lnTo>
                <a:lnTo>
                  <a:pt x="1412" y="15671"/>
                </a:lnTo>
                <a:lnTo>
                  <a:pt x="1385" y="15591"/>
                </a:lnTo>
                <a:lnTo>
                  <a:pt x="1333" y="15419"/>
                </a:lnTo>
                <a:lnTo>
                  <a:pt x="1298" y="15338"/>
                </a:lnTo>
                <a:lnTo>
                  <a:pt x="1226" y="15217"/>
                </a:lnTo>
                <a:lnTo>
                  <a:pt x="1157" y="15082"/>
                </a:lnTo>
                <a:lnTo>
                  <a:pt x="1044" y="14791"/>
                </a:lnTo>
                <a:lnTo>
                  <a:pt x="923" y="14497"/>
                </a:lnTo>
                <a:lnTo>
                  <a:pt x="819" y="14289"/>
                </a:lnTo>
                <a:lnTo>
                  <a:pt x="687" y="13954"/>
                </a:lnTo>
                <a:lnTo>
                  <a:pt x="618" y="13816"/>
                </a:lnTo>
                <a:lnTo>
                  <a:pt x="623" y="13783"/>
                </a:lnTo>
                <a:lnTo>
                  <a:pt x="592" y="13650"/>
                </a:lnTo>
                <a:lnTo>
                  <a:pt x="498" y="13342"/>
                </a:lnTo>
                <a:lnTo>
                  <a:pt x="433" y="13116"/>
                </a:lnTo>
                <a:lnTo>
                  <a:pt x="399" y="13074"/>
                </a:lnTo>
                <a:lnTo>
                  <a:pt x="394" y="12961"/>
                </a:lnTo>
                <a:lnTo>
                  <a:pt x="317" y="12680"/>
                </a:lnTo>
                <a:lnTo>
                  <a:pt x="305" y="12601"/>
                </a:lnTo>
                <a:lnTo>
                  <a:pt x="337" y="12626"/>
                </a:lnTo>
                <a:lnTo>
                  <a:pt x="339" y="12547"/>
                </a:lnTo>
                <a:lnTo>
                  <a:pt x="319" y="12450"/>
                </a:lnTo>
                <a:lnTo>
                  <a:pt x="312" y="12175"/>
                </a:lnTo>
                <a:lnTo>
                  <a:pt x="309" y="12078"/>
                </a:lnTo>
                <a:lnTo>
                  <a:pt x="295" y="12032"/>
                </a:lnTo>
                <a:lnTo>
                  <a:pt x="295" y="11963"/>
                </a:lnTo>
                <a:lnTo>
                  <a:pt x="272" y="11711"/>
                </a:lnTo>
                <a:lnTo>
                  <a:pt x="254" y="11574"/>
                </a:lnTo>
                <a:lnTo>
                  <a:pt x="245" y="11510"/>
                </a:lnTo>
                <a:lnTo>
                  <a:pt x="222" y="11318"/>
                </a:lnTo>
                <a:lnTo>
                  <a:pt x="200" y="11204"/>
                </a:lnTo>
                <a:lnTo>
                  <a:pt x="193" y="11207"/>
                </a:lnTo>
                <a:lnTo>
                  <a:pt x="173" y="11004"/>
                </a:lnTo>
                <a:lnTo>
                  <a:pt x="173" y="10906"/>
                </a:lnTo>
                <a:lnTo>
                  <a:pt x="173" y="10771"/>
                </a:lnTo>
                <a:lnTo>
                  <a:pt x="168" y="10712"/>
                </a:lnTo>
                <a:lnTo>
                  <a:pt x="180" y="10652"/>
                </a:lnTo>
                <a:lnTo>
                  <a:pt x="188" y="10489"/>
                </a:lnTo>
                <a:lnTo>
                  <a:pt x="190" y="10349"/>
                </a:lnTo>
                <a:lnTo>
                  <a:pt x="192" y="10265"/>
                </a:lnTo>
                <a:lnTo>
                  <a:pt x="187" y="10187"/>
                </a:lnTo>
                <a:lnTo>
                  <a:pt x="210" y="10078"/>
                </a:lnTo>
                <a:lnTo>
                  <a:pt x="220" y="9911"/>
                </a:lnTo>
                <a:lnTo>
                  <a:pt x="220" y="9782"/>
                </a:lnTo>
                <a:lnTo>
                  <a:pt x="235" y="9681"/>
                </a:lnTo>
                <a:lnTo>
                  <a:pt x="247" y="9777"/>
                </a:lnTo>
                <a:lnTo>
                  <a:pt x="245" y="9598"/>
                </a:lnTo>
                <a:lnTo>
                  <a:pt x="245" y="9416"/>
                </a:lnTo>
                <a:lnTo>
                  <a:pt x="237" y="9442"/>
                </a:lnTo>
                <a:lnTo>
                  <a:pt x="228" y="9389"/>
                </a:lnTo>
                <a:lnTo>
                  <a:pt x="238" y="9260"/>
                </a:lnTo>
                <a:lnTo>
                  <a:pt x="259" y="9127"/>
                </a:lnTo>
                <a:lnTo>
                  <a:pt x="269" y="8977"/>
                </a:lnTo>
                <a:lnTo>
                  <a:pt x="282" y="8841"/>
                </a:lnTo>
                <a:lnTo>
                  <a:pt x="295" y="8800"/>
                </a:lnTo>
                <a:lnTo>
                  <a:pt x="326" y="8645"/>
                </a:lnTo>
                <a:lnTo>
                  <a:pt x="341" y="8539"/>
                </a:lnTo>
                <a:lnTo>
                  <a:pt x="374" y="8415"/>
                </a:lnTo>
                <a:lnTo>
                  <a:pt x="371" y="8395"/>
                </a:lnTo>
                <a:lnTo>
                  <a:pt x="351" y="8462"/>
                </a:lnTo>
                <a:lnTo>
                  <a:pt x="359" y="8381"/>
                </a:lnTo>
                <a:cubicBezTo>
                  <a:pt x="369" y="8337"/>
                  <a:pt x="382" y="8294"/>
                  <a:pt x="392" y="8250"/>
                </a:cubicBezTo>
                <a:cubicBezTo>
                  <a:pt x="393" y="8249"/>
                  <a:pt x="394" y="8248"/>
                  <a:pt x="394" y="8246"/>
                </a:cubicBezTo>
                <a:lnTo>
                  <a:pt x="401" y="8241"/>
                </a:lnTo>
                <a:lnTo>
                  <a:pt x="431" y="8117"/>
                </a:lnTo>
                <a:lnTo>
                  <a:pt x="429" y="8107"/>
                </a:lnTo>
                <a:cubicBezTo>
                  <a:pt x="876" y="6377"/>
                  <a:pt x="1738" y="4819"/>
                  <a:pt x="2907" y="3542"/>
                </a:cubicBezTo>
                <a:lnTo>
                  <a:pt x="2850" y="3631"/>
                </a:lnTo>
                <a:lnTo>
                  <a:pt x="2826" y="3695"/>
                </a:lnTo>
                <a:lnTo>
                  <a:pt x="2775" y="3779"/>
                </a:lnTo>
                <a:lnTo>
                  <a:pt x="2729" y="3846"/>
                </a:lnTo>
                <a:lnTo>
                  <a:pt x="2652" y="3944"/>
                </a:lnTo>
                <a:lnTo>
                  <a:pt x="2592" y="4038"/>
                </a:lnTo>
                <a:lnTo>
                  <a:pt x="2493" y="4158"/>
                </a:lnTo>
                <a:lnTo>
                  <a:pt x="2435" y="4245"/>
                </a:lnTo>
                <a:lnTo>
                  <a:pt x="2423" y="4279"/>
                </a:lnTo>
                <a:lnTo>
                  <a:pt x="2385" y="4333"/>
                </a:lnTo>
                <a:lnTo>
                  <a:pt x="2381" y="4348"/>
                </a:lnTo>
                <a:lnTo>
                  <a:pt x="2413" y="4311"/>
                </a:lnTo>
                <a:lnTo>
                  <a:pt x="2445" y="4289"/>
                </a:lnTo>
                <a:lnTo>
                  <a:pt x="2482" y="4249"/>
                </a:lnTo>
                <a:lnTo>
                  <a:pt x="2463" y="4291"/>
                </a:lnTo>
                <a:lnTo>
                  <a:pt x="2416" y="4378"/>
                </a:lnTo>
                <a:lnTo>
                  <a:pt x="2346" y="4493"/>
                </a:lnTo>
                <a:lnTo>
                  <a:pt x="2282" y="4622"/>
                </a:lnTo>
                <a:lnTo>
                  <a:pt x="2222" y="4713"/>
                </a:lnTo>
                <a:lnTo>
                  <a:pt x="2152" y="4802"/>
                </a:lnTo>
                <a:lnTo>
                  <a:pt x="2137" y="4829"/>
                </a:lnTo>
                <a:lnTo>
                  <a:pt x="2115" y="4924"/>
                </a:lnTo>
                <a:lnTo>
                  <a:pt x="2080" y="4983"/>
                </a:lnTo>
                <a:lnTo>
                  <a:pt x="1963" y="5137"/>
                </a:lnTo>
                <a:lnTo>
                  <a:pt x="1901" y="5210"/>
                </a:lnTo>
                <a:lnTo>
                  <a:pt x="1857" y="5232"/>
                </a:lnTo>
                <a:lnTo>
                  <a:pt x="1817" y="5277"/>
                </a:lnTo>
                <a:lnTo>
                  <a:pt x="1730" y="5393"/>
                </a:lnTo>
                <a:lnTo>
                  <a:pt x="1635" y="5526"/>
                </a:lnTo>
                <a:lnTo>
                  <a:pt x="1596" y="5594"/>
                </a:lnTo>
                <a:lnTo>
                  <a:pt x="1556" y="5647"/>
                </a:lnTo>
                <a:lnTo>
                  <a:pt x="1521" y="5722"/>
                </a:lnTo>
                <a:lnTo>
                  <a:pt x="1514" y="5752"/>
                </a:lnTo>
                <a:lnTo>
                  <a:pt x="1549" y="5738"/>
                </a:lnTo>
                <a:lnTo>
                  <a:pt x="1578" y="5715"/>
                </a:lnTo>
                <a:lnTo>
                  <a:pt x="1630" y="5668"/>
                </a:lnTo>
                <a:lnTo>
                  <a:pt x="1747" y="5520"/>
                </a:lnTo>
                <a:lnTo>
                  <a:pt x="1784" y="5488"/>
                </a:lnTo>
                <a:lnTo>
                  <a:pt x="1867" y="5380"/>
                </a:lnTo>
                <a:lnTo>
                  <a:pt x="1958" y="5277"/>
                </a:lnTo>
                <a:lnTo>
                  <a:pt x="2030" y="5208"/>
                </a:lnTo>
                <a:lnTo>
                  <a:pt x="2087" y="5179"/>
                </a:lnTo>
                <a:lnTo>
                  <a:pt x="2118" y="5200"/>
                </a:lnTo>
                <a:lnTo>
                  <a:pt x="2137" y="5238"/>
                </a:lnTo>
                <a:lnTo>
                  <a:pt x="2148" y="5331"/>
                </a:lnTo>
                <a:lnTo>
                  <a:pt x="2175" y="5326"/>
                </a:lnTo>
                <a:lnTo>
                  <a:pt x="2190" y="5365"/>
                </a:lnTo>
                <a:lnTo>
                  <a:pt x="2177" y="5422"/>
                </a:lnTo>
                <a:lnTo>
                  <a:pt x="2210" y="5464"/>
                </a:lnTo>
                <a:lnTo>
                  <a:pt x="2202" y="5570"/>
                </a:lnTo>
                <a:lnTo>
                  <a:pt x="2259" y="5599"/>
                </a:lnTo>
                <a:lnTo>
                  <a:pt x="2369" y="5514"/>
                </a:lnTo>
                <a:lnTo>
                  <a:pt x="2411" y="5479"/>
                </a:lnTo>
                <a:lnTo>
                  <a:pt x="2428" y="5440"/>
                </a:lnTo>
                <a:lnTo>
                  <a:pt x="2535" y="5375"/>
                </a:lnTo>
                <a:lnTo>
                  <a:pt x="2592" y="5277"/>
                </a:lnTo>
                <a:lnTo>
                  <a:pt x="2554" y="5361"/>
                </a:lnTo>
                <a:lnTo>
                  <a:pt x="2632" y="5296"/>
                </a:lnTo>
                <a:lnTo>
                  <a:pt x="2676" y="5292"/>
                </a:lnTo>
                <a:lnTo>
                  <a:pt x="2577" y="5358"/>
                </a:lnTo>
                <a:lnTo>
                  <a:pt x="2517" y="5442"/>
                </a:lnTo>
                <a:lnTo>
                  <a:pt x="2451" y="5449"/>
                </a:lnTo>
                <a:lnTo>
                  <a:pt x="2445" y="5462"/>
                </a:lnTo>
                <a:lnTo>
                  <a:pt x="2515" y="5477"/>
                </a:lnTo>
                <a:lnTo>
                  <a:pt x="2549" y="5491"/>
                </a:lnTo>
                <a:lnTo>
                  <a:pt x="2592" y="5464"/>
                </a:lnTo>
                <a:lnTo>
                  <a:pt x="2621" y="5424"/>
                </a:lnTo>
                <a:lnTo>
                  <a:pt x="2689" y="5366"/>
                </a:lnTo>
                <a:lnTo>
                  <a:pt x="2649" y="5420"/>
                </a:lnTo>
                <a:lnTo>
                  <a:pt x="2637" y="5449"/>
                </a:lnTo>
                <a:lnTo>
                  <a:pt x="2605" y="5474"/>
                </a:lnTo>
                <a:lnTo>
                  <a:pt x="2672" y="5509"/>
                </a:lnTo>
                <a:lnTo>
                  <a:pt x="2751" y="5489"/>
                </a:lnTo>
                <a:lnTo>
                  <a:pt x="2765" y="5452"/>
                </a:lnTo>
                <a:lnTo>
                  <a:pt x="2790" y="5471"/>
                </a:lnTo>
                <a:lnTo>
                  <a:pt x="2776" y="5474"/>
                </a:lnTo>
                <a:lnTo>
                  <a:pt x="2759" y="5548"/>
                </a:lnTo>
                <a:lnTo>
                  <a:pt x="2763" y="5690"/>
                </a:lnTo>
                <a:lnTo>
                  <a:pt x="2791" y="5642"/>
                </a:lnTo>
                <a:lnTo>
                  <a:pt x="2805" y="5488"/>
                </a:lnTo>
                <a:lnTo>
                  <a:pt x="2818" y="5563"/>
                </a:lnTo>
                <a:lnTo>
                  <a:pt x="2811" y="5627"/>
                </a:lnTo>
                <a:lnTo>
                  <a:pt x="2808" y="5674"/>
                </a:lnTo>
                <a:lnTo>
                  <a:pt x="2813" y="5747"/>
                </a:lnTo>
                <a:lnTo>
                  <a:pt x="2801" y="5802"/>
                </a:lnTo>
                <a:lnTo>
                  <a:pt x="2810" y="5870"/>
                </a:lnTo>
                <a:lnTo>
                  <a:pt x="2843" y="5860"/>
                </a:lnTo>
                <a:lnTo>
                  <a:pt x="2877" y="5809"/>
                </a:lnTo>
                <a:lnTo>
                  <a:pt x="2830" y="5846"/>
                </a:lnTo>
                <a:lnTo>
                  <a:pt x="2840" y="5797"/>
                </a:lnTo>
                <a:lnTo>
                  <a:pt x="2912" y="5725"/>
                </a:lnTo>
                <a:lnTo>
                  <a:pt x="2977" y="5691"/>
                </a:lnTo>
                <a:lnTo>
                  <a:pt x="2996" y="5695"/>
                </a:lnTo>
                <a:lnTo>
                  <a:pt x="3069" y="5716"/>
                </a:lnTo>
                <a:lnTo>
                  <a:pt x="3091" y="5814"/>
                </a:lnTo>
                <a:lnTo>
                  <a:pt x="3121" y="5903"/>
                </a:lnTo>
                <a:lnTo>
                  <a:pt x="3173" y="5987"/>
                </a:lnTo>
                <a:lnTo>
                  <a:pt x="3218" y="5947"/>
                </a:lnTo>
                <a:lnTo>
                  <a:pt x="3225" y="6058"/>
                </a:lnTo>
                <a:lnTo>
                  <a:pt x="3222" y="6230"/>
                </a:lnTo>
                <a:lnTo>
                  <a:pt x="3123" y="6100"/>
                </a:lnTo>
                <a:lnTo>
                  <a:pt x="3012" y="6164"/>
                </a:lnTo>
                <a:lnTo>
                  <a:pt x="2997" y="6253"/>
                </a:lnTo>
                <a:lnTo>
                  <a:pt x="3086" y="6324"/>
                </a:lnTo>
                <a:lnTo>
                  <a:pt x="3138" y="6403"/>
                </a:lnTo>
                <a:lnTo>
                  <a:pt x="3220" y="6599"/>
                </a:lnTo>
                <a:lnTo>
                  <a:pt x="3314" y="6679"/>
                </a:lnTo>
                <a:lnTo>
                  <a:pt x="3359" y="6582"/>
                </a:lnTo>
                <a:lnTo>
                  <a:pt x="3456" y="6516"/>
                </a:lnTo>
                <a:lnTo>
                  <a:pt x="3300" y="6498"/>
                </a:lnTo>
                <a:lnTo>
                  <a:pt x="3278" y="6331"/>
                </a:lnTo>
                <a:lnTo>
                  <a:pt x="3349" y="6156"/>
                </a:lnTo>
                <a:lnTo>
                  <a:pt x="3451" y="6068"/>
                </a:lnTo>
                <a:lnTo>
                  <a:pt x="3601" y="5961"/>
                </a:lnTo>
                <a:lnTo>
                  <a:pt x="3692" y="6013"/>
                </a:lnTo>
                <a:lnTo>
                  <a:pt x="3764" y="5890"/>
                </a:lnTo>
                <a:lnTo>
                  <a:pt x="3759" y="5745"/>
                </a:lnTo>
                <a:lnTo>
                  <a:pt x="3662" y="5583"/>
                </a:lnTo>
                <a:lnTo>
                  <a:pt x="3504" y="5498"/>
                </a:lnTo>
                <a:lnTo>
                  <a:pt x="3498" y="5419"/>
                </a:lnTo>
                <a:lnTo>
                  <a:pt x="3603" y="5484"/>
                </a:lnTo>
                <a:lnTo>
                  <a:pt x="3767" y="5553"/>
                </a:lnTo>
                <a:lnTo>
                  <a:pt x="3817" y="5652"/>
                </a:lnTo>
                <a:lnTo>
                  <a:pt x="3913" y="5693"/>
                </a:lnTo>
                <a:lnTo>
                  <a:pt x="3916" y="5791"/>
                </a:lnTo>
                <a:lnTo>
                  <a:pt x="3910" y="5939"/>
                </a:lnTo>
                <a:lnTo>
                  <a:pt x="3881" y="6164"/>
                </a:lnTo>
                <a:lnTo>
                  <a:pt x="3911" y="6319"/>
                </a:lnTo>
                <a:lnTo>
                  <a:pt x="4038" y="6380"/>
                </a:lnTo>
                <a:lnTo>
                  <a:pt x="4107" y="6509"/>
                </a:lnTo>
                <a:lnTo>
                  <a:pt x="4167" y="6550"/>
                </a:lnTo>
                <a:lnTo>
                  <a:pt x="4233" y="6588"/>
                </a:lnTo>
                <a:lnTo>
                  <a:pt x="4397" y="6491"/>
                </a:lnTo>
                <a:lnTo>
                  <a:pt x="4449" y="6423"/>
                </a:lnTo>
                <a:lnTo>
                  <a:pt x="4459" y="6343"/>
                </a:lnTo>
                <a:lnTo>
                  <a:pt x="4581" y="6243"/>
                </a:lnTo>
                <a:lnTo>
                  <a:pt x="4623" y="6163"/>
                </a:lnTo>
                <a:lnTo>
                  <a:pt x="4649" y="6004"/>
                </a:lnTo>
                <a:lnTo>
                  <a:pt x="4733" y="5886"/>
                </a:lnTo>
                <a:lnTo>
                  <a:pt x="4815" y="5737"/>
                </a:lnTo>
                <a:lnTo>
                  <a:pt x="4916" y="5732"/>
                </a:lnTo>
                <a:lnTo>
                  <a:pt x="5101" y="5568"/>
                </a:lnTo>
                <a:lnTo>
                  <a:pt x="5306" y="5393"/>
                </a:lnTo>
                <a:lnTo>
                  <a:pt x="5451" y="5287"/>
                </a:lnTo>
                <a:lnTo>
                  <a:pt x="5379" y="5259"/>
                </a:lnTo>
                <a:lnTo>
                  <a:pt x="5205" y="5238"/>
                </a:lnTo>
                <a:lnTo>
                  <a:pt x="5128" y="5148"/>
                </a:lnTo>
                <a:lnTo>
                  <a:pt x="5227" y="5063"/>
                </a:lnTo>
                <a:lnTo>
                  <a:pt x="5260" y="4984"/>
                </a:lnTo>
                <a:lnTo>
                  <a:pt x="5466" y="4908"/>
                </a:lnTo>
                <a:lnTo>
                  <a:pt x="5602" y="4878"/>
                </a:lnTo>
                <a:lnTo>
                  <a:pt x="5635" y="4745"/>
                </a:lnTo>
                <a:lnTo>
                  <a:pt x="5702" y="4710"/>
                </a:lnTo>
                <a:lnTo>
                  <a:pt x="5814" y="4604"/>
                </a:lnTo>
                <a:lnTo>
                  <a:pt x="5885" y="4530"/>
                </a:lnTo>
                <a:lnTo>
                  <a:pt x="5856" y="4478"/>
                </a:lnTo>
                <a:lnTo>
                  <a:pt x="5890" y="4403"/>
                </a:lnTo>
                <a:lnTo>
                  <a:pt x="5969" y="4281"/>
                </a:lnTo>
                <a:lnTo>
                  <a:pt x="5947" y="4235"/>
                </a:lnTo>
                <a:lnTo>
                  <a:pt x="5692" y="4286"/>
                </a:lnTo>
                <a:lnTo>
                  <a:pt x="5540" y="4334"/>
                </a:lnTo>
                <a:lnTo>
                  <a:pt x="5406" y="4267"/>
                </a:lnTo>
                <a:lnTo>
                  <a:pt x="5259" y="4378"/>
                </a:lnTo>
                <a:lnTo>
                  <a:pt x="5113" y="4456"/>
                </a:lnTo>
                <a:lnTo>
                  <a:pt x="5009" y="4481"/>
                </a:lnTo>
                <a:lnTo>
                  <a:pt x="4917" y="4456"/>
                </a:lnTo>
                <a:lnTo>
                  <a:pt x="4844" y="4380"/>
                </a:lnTo>
                <a:lnTo>
                  <a:pt x="4822" y="4257"/>
                </a:lnTo>
                <a:lnTo>
                  <a:pt x="4725" y="4331"/>
                </a:lnTo>
                <a:lnTo>
                  <a:pt x="4480" y="4427"/>
                </a:lnTo>
                <a:lnTo>
                  <a:pt x="4351" y="4410"/>
                </a:lnTo>
                <a:lnTo>
                  <a:pt x="4333" y="4351"/>
                </a:lnTo>
                <a:lnTo>
                  <a:pt x="4517" y="4186"/>
                </a:lnTo>
                <a:lnTo>
                  <a:pt x="4701" y="4094"/>
                </a:lnTo>
                <a:lnTo>
                  <a:pt x="4855" y="4043"/>
                </a:lnTo>
                <a:lnTo>
                  <a:pt x="4974" y="4040"/>
                </a:lnTo>
                <a:lnTo>
                  <a:pt x="5028" y="3947"/>
                </a:lnTo>
                <a:lnTo>
                  <a:pt x="5100" y="3813"/>
                </a:lnTo>
                <a:lnTo>
                  <a:pt x="5202" y="3722"/>
                </a:lnTo>
                <a:lnTo>
                  <a:pt x="5294" y="3619"/>
                </a:lnTo>
                <a:lnTo>
                  <a:pt x="5391" y="3560"/>
                </a:lnTo>
                <a:lnTo>
                  <a:pt x="5490" y="3483"/>
                </a:lnTo>
                <a:lnTo>
                  <a:pt x="5635" y="3345"/>
                </a:lnTo>
                <a:lnTo>
                  <a:pt x="5677" y="3240"/>
                </a:lnTo>
                <a:lnTo>
                  <a:pt x="5804" y="3212"/>
                </a:lnTo>
                <a:lnTo>
                  <a:pt x="5955" y="3188"/>
                </a:lnTo>
                <a:lnTo>
                  <a:pt x="6051" y="3091"/>
                </a:lnTo>
                <a:lnTo>
                  <a:pt x="6208" y="3111"/>
                </a:lnTo>
                <a:lnTo>
                  <a:pt x="6298" y="3149"/>
                </a:lnTo>
                <a:lnTo>
                  <a:pt x="6407" y="3237"/>
                </a:lnTo>
                <a:lnTo>
                  <a:pt x="6472" y="3328"/>
                </a:lnTo>
                <a:lnTo>
                  <a:pt x="6444" y="3402"/>
                </a:lnTo>
                <a:lnTo>
                  <a:pt x="6536" y="3415"/>
                </a:lnTo>
                <a:lnTo>
                  <a:pt x="6569" y="3471"/>
                </a:lnTo>
                <a:lnTo>
                  <a:pt x="6528" y="3558"/>
                </a:lnTo>
                <a:lnTo>
                  <a:pt x="6593" y="3636"/>
                </a:lnTo>
                <a:lnTo>
                  <a:pt x="6650" y="3658"/>
                </a:lnTo>
                <a:lnTo>
                  <a:pt x="6752" y="3725"/>
                </a:lnTo>
                <a:lnTo>
                  <a:pt x="6822" y="3747"/>
                </a:lnTo>
                <a:lnTo>
                  <a:pt x="6745" y="3803"/>
                </a:lnTo>
                <a:lnTo>
                  <a:pt x="6734" y="3885"/>
                </a:lnTo>
                <a:lnTo>
                  <a:pt x="6799" y="4000"/>
                </a:lnTo>
                <a:lnTo>
                  <a:pt x="6876" y="4010"/>
                </a:lnTo>
                <a:lnTo>
                  <a:pt x="6978" y="3973"/>
                </a:lnTo>
                <a:lnTo>
                  <a:pt x="7050" y="4016"/>
                </a:lnTo>
                <a:lnTo>
                  <a:pt x="7134" y="4016"/>
                </a:lnTo>
                <a:lnTo>
                  <a:pt x="7244" y="3951"/>
                </a:lnTo>
                <a:lnTo>
                  <a:pt x="7303" y="3880"/>
                </a:lnTo>
                <a:lnTo>
                  <a:pt x="7350" y="3811"/>
                </a:lnTo>
                <a:lnTo>
                  <a:pt x="7172" y="3789"/>
                </a:lnTo>
                <a:lnTo>
                  <a:pt x="7055" y="3737"/>
                </a:lnTo>
                <a:lnTo>
                  <a:pt x="6970" y="3668"/>
                </a:lnTo>
                <a:lnTo>
                  <a:pt x="7105" y="3629"/>
                </a:lnTo>
                <a:lnTo>
                  <a:pt x="7212" y="3659"/>
                </a:lnTo>
                <a:lnTo>
                  <a:pt x="7350" y="3616"/>
                </a:lnTo>
                <a:lnTo>
                  <a:pt x="7268" y="3528"/>
                </a:lnTo>
                <a:lnTo>
                  <a:pt x="7427" y="3557"/>
                </a:lnTo>
                <a:lnTo>
                  <a:pt x="7515" y="3476"/>
                </a:lnTo>
                <a:lnTo>
                  <a:pt x="7564" y="3533"/>
                </a:lnTo>
                <a:lnTo>
                  <a:pt x="7778" y="3513"/>
                </a:lnTo>
                <a:lnTo>
                  <a:pt x="7875" y="3488"/>
                </a:lnTo>
                <a:lnTo>
                  <a:pt x="7940" y="3441"/>
                </a:lnTo>
                <a:lnTo>
                  <a:pt x="7870" y="3360"/>
                </a:lnTo>
                <a:lnTo>
                  <a:pt x="7709" y="3308"/>
                </a:lnTo>
                <a:lnTo>
                  <a:pt x="7609" y="3343"/>
                </a:lnTo>
                <a:lnTo>
                  <a:pt x="7480" y="3368"/>
                </a:lnTo>
                <a:lnTo>
                  <a:pt x="7348" y="3311"/>
                </a:lnTo>
                <a:lnTo>
                  <a:pt x="7381" y="3272"/>
                </a:lnTo>
                <a:lnTo>
                  <a:pt x="7289" y="3212"/>
                </a:lnTo>
                <a:lnTo>
                  <a:pt x="7427" y="3247"/>
                </a:lnTo>
                <a:lnTo>
                  <a:pt x="7535" y="3188"/>
                </a:lnTo>
                <a:lnTo>
                  <a:pt x="7545" y="3139"/>
                </a:lnTo>
                <a:lnTo>
                  <a:pt x="7453" y="3119"/>
                </a:lnTo>
                <a:lnTo>
                  <a:pt x="7517" y="3050"/>
                </a:lnTo>
                <a:lnTo>
                  <a:pt x="7562" y="2971"/>
                </a:lnTo>
                <a:lnTo>
                  <a:pt x="7703" y="2915"/>
                </a:lnTo>
                <a:lnTo>
                  <a:pt x="7743" y="2862"/>
                </a:lnTo>
                <a:lnTo>
                  <a:pt x="7860" y="2850"/>
                </a:lnTo>
                <a:lnTo>
                  <a:pt x="7927" y="2830"/>
                </a:lnTo>
                <a:lnTo>
                  <a:pt x="7952" y="2791"/>
                </a:lnTo>
                <a:lnTo>
                  <a:pt x="8004" y="2740"/>
                </a:lnTo>
                <a:lnTo>
                  <a:pt x="7994" y="2693"/>
                </a:lnTo>
                <a:lnTo>
                  <a:pt x="7892" y="2708"/>
                </a:lnTo>
                <a:lnTo>
                  <a:pt x="7885" y="2633"/>
                </a:lnTo>
                <a:lnTo>
                  <a:pt x="8012" y="2628"/>
                </a:lnTo>
                <a:lnTo>
                  <a:pt x="8036" y="2582"/>
                </a:lnTo>
                <a:lnTo>
                  <a:pt x="8166" y="2471"/>
                </a:lnTo>
                <a:lnTo>
                  <a:pt x="8290" y="2421"/>
                </a:lnTo>
                <a:lnTo>
                  <a:pt x="8267" y="2506"/>
                </a:lnTo>
                <a:lnTo>
                  <a:pt x="8394" y="2496"/>
                </a:lnTo>
                <a:lnTo>
                  <a:pt x="8439" y="2459"/>
                </a:lnTo>
                <a:lnTo>
                  <a:pt x="8531" y="2427"/>
                </a:lnTo>
                <a:lnTo>
                  <a:pt x="8697" y="2385"/>
                </a:lnTo>
                <a:lnTo>
                  <a:pt x="8821" y="2375"/>
                </a:lnTo>
                <a:lnTo>
                  <a:pt x="8893" y="2348"/>
                </a:lnTo>
                <a:lnTo>
                  <a:pt x="8888" y="2313"/>
                </a:lnTo>
                <a:lnTo>
                  <a:pt x="8945" y="2266"/>
                </a:lnTo>
                <a:lnTo>
                  <a:pt x="9017" y="2330"/>
                </a:lnTo>
                <a:lnTo>
                  <a:pt x="9037" y="2235"/>
                </a:lnTo>
                <a:lnTo>
                  <a:pt x="9204" y="2279"/>
                </a:lnTo>
                <a:lnTo>
                  <a:pt x="9251" y="2274"/>
                </a:lnTo>
                <a:lnTo>
                  <a:pt x="9229" y="2224"/>
                </a:lnTo>
                <a:lnTo>
                  <a:pt x="9256" y="2185"/>
                </a:lnTo>
                <a:lnTo>
                  <a:pt x="9326" y="2210"/>
                </a:lnTo>
                <a:lnTo>
                  <a:pt x="9405" y="2153"/>
                </a:lnTo>
                <a:lnTo>
                  <a:pt x="9469" y="2082"/>
                </a:lnTo>
                <a:lnTo>
                  <a:pt x="9568" y="2067"/>
                </a:lnTo>
                <a:lnTo>
                  <a:pt x="9626" y="2017"/>
                </a:lnTo>
                <a:lnTo>
                  <a:pt x="9661" y="1961"/>
                </a:lnTo>
                <a:lnTo>
                  <a:pt x="9733" y="1954"/>
                </a:lnTo>
                <a:lnTo>
                  <a:pt x="9855" y="1981"/>
                </a:lnTo>
                <a:lnTo>
                  <a:pt x="9984" y="1983"/>
                </a:lnTo>
                <a:lnTo>
                  <a:pt x="10058" y="1986"/>
                </a:lnTo>
                <a:lnTo>
                  <a:pt x="10163" y="2003"/>
                </a:lnTo>
                <a:lnTo>
                  <a:pt x="10242" y="1976"/>
                </a:lnTo>
                <a:lnTo>
                  <a:pt x="10294" y="1985"/>
                </a:lnTo>
                <a:lnTo>
                  <a:pt x="10418" y="1983"/>
                </a:lnTo>
                <a:lnTo>
                  <a:pt x="10554" y="2010"/>
                </a:lnTo>
                <a:lnTo>
                  <a:pt x="10617" y="1996"/>
                </a:lnTo>
                <a:lnTo>
                  <a:pt x="10713" y="2013"/>
                </a:lnTo>
                <a:lnTo>
                  <a:pt x="10709" y="2038"/>
                </a:lnTo>
                <a:lnTo>
                  <a:pt x="10813" y="2045"/>
                </a:lnTo>
                <a:lnTo>
                  <a:pt x="10841" y="2023"/>
                </a:lnTo>
                <a:lnTo>
                  <a:pt x="10883" y="2074"/>
                </a:lnTo>
                <a:lnTo>
                  <a:pt x="10972" y="2102"/>
                </a:lnTo>
                <a:lnTo>
                  <a:pt x="11072" y="2049"/>
                </a:lnTo>
                <a:lnTo>
                  <a:pt x="11128" y="2060"/>
                </a:lnTo>
                <a:lnTo>
                  <a:pt x="11255" y="2023"/>
                </a:lnTo>
                <a:lnTo>
                  <a:pt x="11319" y="2018"/>
                </a:lnTo>
                <a:lnTo>
                  <a:pt x="11396" y="1978"/>
                </a:lnTo>
                <a:lnTo>
                  <a:pt x="11426" y="1929"/>
                </a:lnTo>
                <a:lnTo>
                  <a:pt x="11523" y="1895"/>
                </a:lnTo>
                <a:lnTo>
                  <a:pt x="11642" y="1912"/>
                </a:lnTo>
                <a:lnTo>
                  <a:pt x="11700" y="1867"/>
                </a:lnTo>
                <a:lnTo>
                  <a:pt x="11620" y="1818"/>
                </a:lnTo>
                <a:lnTo>
                  <a:pt x="11568" y="1764"/>
                </a:lnTo>
                <a:lnTo>
                  <a:pt x="11534" y="1707"/>
                </a:lnTo>
                <a:lnTo>
                  <a:pt x="11457" y="1656"/>
                </a:lnTo>
                <a:lnTo>
                  <a:pt x="11414" y="1589"/>
                </a:lnTo>
                <a:lnTo>
                  <a:pt x="11573" y="1608"/>
                </a:lnTo>
                <a:lnTo>
                  <a:pt x="11546" y="1655"/>
                </a:lnTo>
                <a:lnTo>
                  <a:pt x="11606" y="1665"/>
                </a:lnTo>
                <a:lnTo>
                  <a:pt x="11789" y="1648"/>
                </a:lnTo>
                <a:lnTo>
                  <a:pt x="11911" y="1631"/>
                </a:lnTo>
                <a:lnTo>
                  <a:pt x="11839" y="1559"/>
                </a:lnTo>
                <a:lnTo>
                  <a:pt x="11824" y="1517"/>
                </a:lnTo>
                <a:lnTo>
                  <a:pt x="11717" y="1473"/>
                </a:lnTo>
                <a:lnTo>
                  <a:pt x="11601" y="1464"/>
                </a:lnTo>
                <a:lnTo>
                  <a:pt x="11546" y="1436"/>
                </a:lnTo>
                <a:lnTo>
                  <a:pt x="11516" y="1453"/>
                </a:lnTo>
                <a:lnTo>
                  <a:pt x="11426" y="1461"/>
                </a:lnTo>
                <a:lnTo>
                  <a:pt x="11377" y="1456"/>
                </a:lnTo>
                <a:lnTo>
                  <a:pt x="11446" y="1429"/>
                </a:lnTo>
                <a:lnTo>
                  <a:pt x="11404" y="1407"/>
                </a:lnTo>
                <a:lnTo>
                  <a:pt x="11401" y="1363"/>
                </a:lnTo>
                <a:lnTo>
                  <a:pt x="11469" y="1343"/>
                </a:lnTo>
                <a:lnTo>
                  <a:pt x="11528" y="1358"/>
                </a:lnTo>
                <a:lnTo>
                  <a:pt x="11608" y="1326"/>
                </a:lnTo>
                <a:lnTo>
                  <a:pt x="11660" y="1348"/>
                </a:lnTo>
                <a:lnTo>
                  <a:pt x="11730" y="1353"/>
                </a:lnTo>
                <a:lnTo>
                  <a:pt x="11777" y="1315"/>
                </a:lnTo>
                <a:lnTo>
                  <a:pt x="11866" y="1281"/>
                </a:lnTo>
                <a:lnTo>
                  <a:pt x="11921" y="1241"/>
                </a:lnTo>
                <a:lnTo>
                  <a:pt x="11868" y="1193"/>
                </a:lnTo>
                <a:lnTo>
                  <a:pt x="11888" y="1150"/>
                </a:lnTo>
                <a:lnTo>
                  <a:pt x="11834" y="1119"/>
                </a:lnTo>
                <a:lnTo>
                  <a:pt x="11771" y="1071"/>
                </a:lnTo>
                <a:lnTo>
                  <a:pt x="11645" y="1067"/>
                </a:lnTo>
                <a:lnTo>
                  <a:pt x="11595" y="1032"/>
                </a:lnTo>
                <a:lnTo>
                  <a:pt x="11622" y="1007"/>
                </a:lnTo>
                <a:lnTo>
                  <a:pt x="11628" y="961"/>
                </a:lnTo>
                <a:lnTo>
                  <a:pt x="11568" y="954"/>
                </a:lnTo>
                <a:lnTo>
                  <a:pt x="11464" y="973"/>
                </a:lnTo>
                <a:lnTo>
                  <a:pt x="11437" y="933"/>
                </a:lnTo>
                <a:lnTo>
                  <a:pt x="11406" y="956"/>
                </a:lnTo>
                <a:lnTo>
                  <a:pt x="11350" y="912"/>
                </a:lnTo>
                <a:lnTo>
                  <a:pt x="11293" y="936"/>
                </a:lnTo>
                <a:lnTo>
                  <a:pt x="11263" y="919"/>
                </a:lnTo>
                <a:lnTo>
                  <a:pt x="11149" y="936"/>
                </a:lnTo>
                <a:lnTo>
                  <a:pt x="11205" y="894"/>
                </a:lnTo>
                <a:lnTo>
                  <a:pt x="11231" y="840"/>
                </a:lnTo>
                <a:lnTo>
                  <a:pt x="11312" y="820"/>
                </a:lnTo>
                <a:lnTo>
                  <a:pt x="11337" y="808"/>
                </a:lnTo>
                <a:lnTo>
                  <a:pt x="11489" y="779"/>
                </a:lnTo>
                <a:lnTo>
                  <a:pt x="11548" y="757"/>
                </a:lnTo>
                <a:lnTo>
                  <a:pt x="11678" y="766"/>
                </a:lnTo>
                <a:lnTo>
                  <a:pt x="11804" y="746"/>
                </a:lnTo>
                <a:lnTo>
                  <a:pt x="11914" y="742"/>
                </a:lnTo>
                <a:lnTo>
                  <a:pt x="12045" y="732"/>
                </a:lnTo>
                <a:lnTo>
                  <a:pt x="12033" y="719"/>
                </a:lnTo>
                <a:lnTo>
                  <a:pt x="11842" y="707"/>
                </a:lnTo>
                <a:lnTo>
                  <a:pt x="11745" y="715"/>
                </a:lnTo>
                <a:lnTo>
                  <a:pt x="11630" y="724"/>
                </a:lnTo>
                <a:lnTo>
                  <a:pt x="11526" y="731"/>
                </a:lnTo>
                <a:lnTo>
                  <a:pt x="11456" y="719"/>
                </a:lnTo>
                <a:lnTo>
                  <a:pt x="11327" y="736"/>
                </a:lnTo>
                <a:lnTo>
                  <a:pt x="11287" y="766"/>
                </a:lnTo>
                <a:lnTo>
                  <a:pt x="11121" y="791"/>
                </a:lnTo>
                <a:lnTo>
                  <a:pt x="11093" y="821"/>
                </a:lnTo>
                <a:lnTo>
                  <a:pt x="10989" y="838"/>
                </a:lnTo>
                <a:lnTo>
                  <a:pt x="10880" y="867"/>
                </a:lnTo>
                <a:lnTo>
                  <a:pt x="10786" y="919"/>
                </a:lnTo>
                <a:lnTo>
                  <a:pt x="10857" y="958"/>
                </a:lnTo>
                <a:lnTo>
                  <a:pt x="10719" y="1013"/>
                </a:lnTo>
                <a:lnTo>
                  <a:pt x="10657" y="1067"/>
                </a:lnTo>
                <a:lnTo>
                  <a:pt x="10545" y="1116"/>
                </a:lnTo>
                <a:lnTo>
                  <a:pt x="10518" y="1096"/>
                </a:lnTo>
                <a:lnTo>
                  <a:pt x="10614" y="1069"/>
                </a:lnTo>
                <a:lnTo>
                  <a:pt x="10651" y="988"/>
                </a:lnTo>
                <a:lnTo>
                  <a:pt x="10636" y="943"/>
                </a:lnTo>
                <a:lnTo>
                  <a:pt x="10530" y="963"/>
                </a:lnTo>
                <a:lnTo>
                  <a:pt x="10450" y="991"/>
                </a:lnTo>
                <a:lnTo>
                  <a:pt x="10343" y="1015"/>
                </a:lnTo>
                <a:lnTo>
                  <a:pt x="10292" y="1023"/>
                </a:lnTo>
                <a:lnTo>
                  <a:pt x="10321" y="1077"/>
                </a:lnTo>
                <a:lnTo>
                  <a:pt x="10224" y="1103"/>
                </a:lnTo>
                <a:lnTo>
                  <a:pt x="10107" y="1077"/>
                </a:lnTo>
                <a:lnTo>
                  <a:pt x="9916" y="1062"/>
                </a:lnTo>
                <a:lnTo>
                  <a:pt x="9790" y="1087"/>
                </a:lnTo>
                <a:lnTo>
                  <a:pt x="9618" y="1087"/>
                </a:lnTo>
                <a:lnTo>
                  <a:pt x="9522" y="1089"/>
                </a:lnTo>
                <a:lnTo>
                  <a:pt x="9290" y="1054"/>
                </a:lnTo>
                <a:lnTo>
                  <a:pt x="9166" y="1059"/>
                </a:lnTo>
                <a:lnTo>
                  <a:pt x="9015" y="1096"/>
                </a:lnTo>
                <a:lnTo>
                  <a:pt x="8921" y="1116"/>
                </a:lnTo>
                <a:lnTo>
                  <a:pt x="8823" y="1069"/>
                </a:lnTo>
                <a:lnTo>
                  <a:pt x="8654" y="1057"/>
                </a:lnTo>
                <a:lnTo>
                  <a:pt x="8578" y="1015"/>
                </a:lnTo>
                <a:lnTo>
                  <a:pt x="8473" y="1025"/>
                </a:lnTo>
                <a:lnTo>
                  <a:pt x="8397" y="1022"/>
                </a:lnTo>
                <a:lnTo>
                  <a:pt x="8364" y="997"/>
                </a:lnTo>
                <a:lnTo>
                  <a:pt x="8200" y="1002"/>
                </a:lnTo>
                <a:lnTo>
                  <a:pt x="8133" y="970"/>
                </a:lnTo>
                <a:lnTo>
                  <a:pt x="7974" y="1000"/>
                </a:lnTo>
                <a:lnTo>
                  <a:pt x="7950" y="968"/>
                </a:lnTo>
                <a:lnTo>
                  <a:pt x="7837" y="954"/>
                </a:lnTo>
                <a:lnTo>
                  <a:pt x="7617" y="1017"/>
                </a:lnTo>
                <a:lnTo>
                  <a:pt x="7514" y="1035"/>
                </a:lnTo>
                <a:lnTo>
                  <a:pt x="7239" y="1098"/>
                </a:lnTo>
                <a:lnTo>
                  <a:pt x="7226" y="1104"/>
                </a:lnTo>
                <a:lnTo>
                  <a:pt x="7130" y="1098"/>
                </a:lnTo>
                <a:lnTo>
                  <a:pt x="7057" y="1086"/>
                </a:lnTo>
                <a:lnTo>
                  <a:pt x="7065" y="1066"/>
                </a:lnTo>
                <a:lnTo>
                  <a:pt x="7189" y="1062"/>
                </a:lnTo>
                <a:lnTo>
                  <a:pt x="7368" y="1000"/>
                </a:lnTo>
                <a:lnTo>
                  <a:pt x="7370" y="988"/>
                </a:lnTo>
                <a:lnTo>
                  <a:pt x="7306" y="990"/>
                </a:lnTo>
                <a:lnTo>
                  <a:pt x="7214" y="983"/>
                </a:lnTo>
                <a:lnTo>
                  <a:pt x="7107" y="961"/>
                </a:lnTo>
                <a:lnTo>
                  <a:pt x="7020" y="917"/>
                </a:lnTo>
                <a:lnTo>
                  <a:pt x="7008" y="882"/>
                </a:lnTo>
                <a:lnTo>
                  <a:pt x="6924" y="890"/>
                </a:lnTo>
                <a:lnTo>
                  <a:pt x="6869" y="885"/>
                </a:lnTo>
                <a:lnTo>
                  <a:pt x="6847" y="869"/>
                </a:lnTo>
                <a:lnTo>
                  <a:pt x="6749" y="896"/>
                </a:lnTo>
                <a:lnTo>
                  <a:pt x="6685" y="902"/>
                </a:lnTo>
                <a:lnTo>
                  <a:pt x="6538" y="949"/>
                </a:lnTo>
                <a:lnTo>
                  <a:pt x="6462" y="978"/>
                </a:lnTo>
                <a:lnTo>
                  <a:pt x="6454" y="976"/>
                </a:lnTo>
                <a:cubicBezTo>
                  <a:pt x="7774" y="389"/>
                  <a:pt x="9229" y="54"/>
                  <a:pt x="10763" y="54"/>
                </a:cubicBezTo>
                <a:close/>
                <a:moveTo>
                  <a:pt x="21158" y="13241"/>
                </a:moveTo>
                <a:lnTo>
                  <a:pt x="21200" y="13072"/>
                </a:lnTo>
                <a:lnTo>
                  <a:pt x="21227" y="12906"/>
                </a:lnTo>
                <a:lnTo>
                  <a:pt x="21250" y="12737"/>
                </a:lnTo>
                <a:lnTo>
                  <a:pt x="21239" y="12744"/>
                </a:lnTo>
                <a:lnTo>
                  <a:pt x="21212" y="12845"/>
                </a:lnTo>
                <a:lnTo>
                  <a:pt x="21202" y="12838"/>
                </a:lnTo>
                <a:lnTo>
                  <a:pt x="21197" y="12790"/>
                </a:lnTo>
                <a:lnTo>
                  <a:pt x="21183" y="12842"/>
                </a:lnTo>
                <a:lnTo>
                  <a:pt x="21158" y="12891"/>
                </a:lnTo>
                <a:lnTo>
                  <a:pt x="21177" y="12743"/>
                </a:lnTo>
                <a:lnTo>
                  <a:pt x="21143" y="12808"/>
                </a:lnTo>
                <a:lnTo>
                  <a:pt x="21115" y="12805"/>
                </a:lnTo>
                <a:lnTo>
                  <a:pt x="21069" y="12855"/>
                </a:lnTo>
                <a:lnTo>
                  <a:pt x="21018" y="13003"/>
                </a:lnTo>
                <a:lnTo>
                  <a:pt x="20959" y="13025"/>
                </a:lnTo>
                <a:lnTo>
                  <a:pt x="20922" y="13061"/>
                </a:lnTo>
                <a:lnTo>
                  <a:pt x="20870" y="13099"/>
                </a:lnTo>
                <a:lnTo>
                  <a:pt x="20802" y="13120"/>
                </a:lnTo>
                <a:lnTo>
                  <a:pt x="20698" y="13320"/>
                </a:lnTo>
                <a:lnTo>
                  <a:pt x="20654" y="13407"/>
                </a:lnTo>
                <a:lnTo>
                  <a:pt x="20668" y="13451"/>
                </a:lnTo>
                <a:lnTo>
                  <a:pt x="20753" y="13424"/>
                </a:lnTo>
                <a:lnTo>
                  <a:pt x="20807" y="13377"/>
                </a:lnTo>
                <a:lnTo>
                  <a:pt x="20847" y="13396"/>
                </a:lnTo>
                <a:lnTo>
                  <a:pt x="20905" y="13333"/>
                </a:lnTo>
                <a:lnTo>
                  <a:pt x="20930" y="13364"/>
                </a:lnTo>
                <a:lnTo>
                  <a:pt x="20949" y="13412"/>
                </a:lnTo>
                <a:lnTo>
                  <a:pt x="20997" y="13374"/>
                </a:lnTo>
                <a:lnTo>
                  <a:pt x="21033" y="13409"/>
                </a:lnTo>
                <a:lnTo>
                  <a:pt x="21051" y="13414"/>
                </a:lnTo>
                <a:lnTo>
                  <a:pt x="21081" y="13387"/>
                </a:lnTo>
                <a:lnTo>
                  <a:pt x="21093" y="13387"/>
                </a:lnTo>
                <a:lnTo>
                  <a:pt x="21138" y="13281"/>
                </a:lnTo>
                <a:lnTo>
                  <a:pt x="21158" y="13241"/>
                </a:lnTo>
                <a:close/>
                <a:moveTo>
                  <a:pt x="11858" y="316"/>
                </a:moveTo>
                <a:lnTo>
                  <a:pt x="11856" y="327"/>
                </a:lnTo>
                <a:lnTo>
                  <a:pt x="11878" y="332"/>
                </a:lnTo>
                <a:lnTo>
                  <a:pt x="11933" y="330"/>
                </a:lnTo>
                <a:lnTo>
                  <a:pt x="11925" y="327"/>
                </a:lnTo>
                <a:lnTo>
                  <a:pt x="11898" y="320"/>
                </a:lnTo>
                <a:lnTo>
                  <a:pt x="11858" y="316"/>
                </a:lnTo>
                <a:close/>
                <a:moveTo>
                  <a:pt x="11630" y="318"/>
                </a:moveTo>
                <a:lnTo>
                  <a:pt x="11616" y="320"/>
                </a:lnTo>
                <a:lnTo>
                  <a:pt x="11568" y="332"/>
                </a:lnTo>
                <a:lnTo>
                  <a:pt x="11578" y="335"/>
                </a:lnTo>
                <a:lnTo>
                  <a:pt x="11590" y="335"/>
                </a:lnTo>
                <a:lnTo>
                  <a:pt x="11650" y="338"/>
                </a:lnTo>
                <a:lnTo>
                  <a:pt x="11670" y="330"/>
                </a:lnTo>
                <a:lnTo>
                  <a:pt x="11677" y="328"/>
                </a:lnTo>
                <a:lnTo>
                  <a:pt x="11630" y="318"/>
                </a:lnTo>
                <a:close/>
                <a:moveTo>
                  <a:pt x="11412" y="328"/>
                </a:moveTo>
                <a:lnTo>
                  <a:pt x="11419" y="333"/>
                </a:lnTo>
                <a:lnTo>
                  <a:pt x="11511" y="338"/>
                </a:lnTo>
                <a:lnTo>
                  <a:pt x="11498" y="332"/>
                </a:lnTo>
                <a:lnTo>
                  <a:pt x="11412" y="328"/>
                </a:lnTo>
                <a:close/>
                <a:moveTo>
                  <a:pt x="11327" y="335"/>
                </a:moveTo>
                <a:lnTo>
                  <a:pt x="11282" y="340"/>
                </a:lnTo>
                <a:lnTo>
                  <a:pt x="11297" y="347"/>
                </a:lnTo>
                <a:lnTo>
                  <a:pt x="11355" y="353"/>
                </a:lnTo>
                <a:lnTo>
                  <a:pt x="11385" y="345"/>
                </a:lnTo>
                <a:lnTo>
                  <a:pt x="11404" y="342"/>
                </a:lnTo>
                <a:lnTo>
                  <a:pt x="11406" y="340"/>
                </a:lnTo>
                <a:lnTo>
                  <a:pt x="11389" y="335"/>
                </a:lnTo>
                <a:lnTo>
                  <a:pt x="11327" y="335"/>
                </a:lnTo>
                <a:close/>
                <a:moveTo>
                  <a:pt x="11247" y="364"/>
                </a:moveTo>
                <a:lnTo>
                  <a:pt x="11180" y="369"/>
                </a:lnTo>
                <a:lnTo>
                  <a:pt x="11149" y="372"/>
                </a:lnTo>
                <a:lnTo>
                  <a:pt x="11121" y="377"/>
                </a:lnTo>
                <a:lnTo>
                  <a:pt x="11077" y="394"/>
                </a:lnTo>
                <a:lnTo>
                  <a:pt x="11081" y="397"/>
                </a:lnTo>
                <a:lnTo>
                  <a:pt x="11151" y="409"/>
                </a:lnTo>
                <a:lnTo>
                  <a:pt x="11208" y="419"/>
                </a:lnTo>
                <a:lnTo>
                  <a:pt x="11233" y="429"/>
                </a:lnTo>
                <a:lnTo>
                  <a:pt x="11277" y="423"/>
                </a:lnTo>
                <a:lnTo>
                  <a:pt x="11272" y="409"/>
                </a:lnTo>
                <a:lnTo>
                  <a:pt x="11298" y="392"/>
                </a:lnTo>
                <a:lnTo>
                  <a:pt x="11290" y="385"/>
                </a:lnTo>
                <a:lnTo>
                  <a:pt x="11258" y="377"/>
                </a:lnTo>
                <a:lnTo>
                  <a:pt x="11270" y="369"/>
                </a:lnTo>
                <a:lnTo>
                  <a:pt x="11260" y="364"/>
                </a:lnTo>
                <a:lnTo>
                  <a:pt x="11247" y="364"/>
                </a:lnTo>
                <a:close/>
                <a:moveTo>
                  <a:pt x="10862" y="766"/>
                </a:moveTo>
                <a:lnTo>
                  <a:pt x="10759" y="791"/>
                </a:lnTo>
                <a:lnTo>
                  <a:pt x="10672" y="826"/>
                </a:lnTo>
                <a:lnTo>
                  <a:pt x="10716" y="848"/>
                </a:lnTo>
                <a:lnTo>
                  <a:pt x="10781" y="853"/>
                </a:lnTo>
                <a:lnTo>
                  <a:pt x="10835" y="842"/>
                </a:lnTo>
                <a:lnTo>
                  <a:pt x="10927" y="818"/>
                </a:lnTo>
                <a:lnTo>
                  <a:pt x="10913" y="784"/>
                </a:lnTo>
                <a:lnTo>
                  <a:pt x="10862" y="766"/>
                </a:lnTo>
                <a:close/>
                <a:moveTo>
                  <a:pt x="8357" y="855"/>
                </a:moveTo>
                <a:lnTo>
                  <a:pt x="8315" y="869"/>
                </a:lnTo>
                <a:lnTo>
                  <a:pt x="8451" y="877"/>
                </a:lnTo>
                <a:lnTo>
                  <a:pt x="8481" y="946"/>
                </a:lnTo>
                <a:lnTo>
                  <a:pt x="8575" y="911"/>
                </a:lnTo>
                <a:lnTo>
                  <a:pt x="8630" y="902"/>
                </a:lnTo>
                <a:lnTo>
                  <a:pt x="8620" y="884"/>
                </a:lnTo>
                <a:lnTo>
                  <a:pt x="8578" y="867"/>
                </a:lnTo>
                <a:lnTo>
                  <a:pt x="8510" y="867"/>
                </a:lnTo>
                <a:lnTo>
                  <a:pt x="8446" y="855"/>
                </a:lnTo>
                <a:lnTo>
                  <a:pt x="8357" y="855"/>
                </a:lnTo>
                <a:close/>
                <a:moveTo>
                  <a:pt x="7853" y="896"/>
                </a:moveTo>
                <a:lnTo>
                  <a:pt x="7730" y="933"/>
                </a:lnTo>
                <a:lnTo>
                  <a:pt x="7693" y="931"/>
                </a:lnTo>
                <a:lnTo>
                  <a:pt x="7572" y="959"/>
                </a:lnTo>
                <a:lnTo>
                  <a:pt x="7517" y="961"/>
                </a:lnTo>
                <a:lnTo>
                  <a:pt x="7308" y="1027"/>
                </a:lnTo>
                <a:lnTo>
                  <a:pt x="7262" y="1055"/>
                </a:lnTo>
                <a:lnTo>
                  <a:pt x="7345" y="1052"/>
                </a:lnTo>
                <a:lnTo>
                  <a:pt x="7480" y="1017"/>
                </a:lnTo>
                <a:lnTo>
                  <a:pt x="7564" y="1010"/>
                </a:lnTo>
                <a:lnTo>
                  <a:pt x="7624" y="1007"/>
                </a:lnTo>
                <a:lnTo>
                  <a:pt x="7731" y="970"/>
                </a:lnTo>
                <a:lnTo>
                  <a:pt x="7807" y="949"/>
                </a:lnTo>
                <a:lnTo>
                  <a:pt x="7932" y="914"/>
                </a:lnTo>
                <a:lnTo>
                  <a:pt x="7927" y="901"/>
                </a:lnTo>
                <a:lnTo>
                  <a:pt x="7853" y="896"/>
                </a:lnTo>
                <a:close/>
                <a:moveTo>
                  <a:pt x="11991" y="1106"/>
                </a:moveTo>
                <a:lnTo>
                  <a:pt x="11930" y="1108"/>
                </a:lnTo>
                <a:lnTo>
                  <a:pt x="11925" y="1138"/>
                </a:lnTo>
                <a:lnTo>
                  <a:pt x="11993" y="1160"/>
                </a:lnTo>
                <a:lnTo>
                  <a:pt x="12089" y="1165"/>
                </a:lnTo>
                <a:lnTo>
                  <a:pt x="12045" y="1133"/>
                </a:lnTo>
                <a:lnTo>
                  <a:pt x="11991" y="1106"/>
                </a:lnTo>
                <a:close/>
                <a:moveTo>
                  <a:pt x="12145" y="1424"/>
                </a:moveTo>
                <a:lnTo>
                  <a:pt x="12073" y="1426"/>
                </a:lnTo>
                <a:lnTo>
                  <a:pt x="12062" y="1434"/>
                </a:lnTo>
                <a:lnTo>
                  <a:pt x="12135" y="1464"/>
                </a:lnTo>
                <a:lnTo>
                  <a:pt x="12187" y="1503"/>
                </a:lnTo>
                <a:lnTo>
                  <a:pt x="12243" y="1507"/>
                </a:lnTo>
                <a:lnTo>
                  <a:pt x="12281" y="1537"/>
                </a:lnTo>
                <a:lnTo>
                  <a:pt x="12306" y="1507"/>
                </a:lnTo>
                <a:lnTo>
                  <a:pt x="12291" y="1495"/>
                </a:lnTo>
                <a:lnTo>
                  <a:pt x="12217" y="1480"/>
                </a:lnTo>
                <a:lnTo>
                  <a:pt x="12197" y="1458"/>
                </a:lnTo>
                <a:lnTo>
                  <a:pt x="12145" y="1424"/>
                </a:lnTo>
                <a:close/>
                <a:moveTo>
                  <a:pt x="12350" y="1602"/>
                </a:moveTo>
                <a:lnTo>
                  <a:pt x="12306" y="1611"/>
                </a:lnTo>
                <a:lnTo>
                  <a:pt x="12249" y="1695"/>
                </a:lnTo>
                <a:lnTo>
                  <a:pt x="12124" y="1670"/>
                </a:lnTo>
                <a:lnTo>
                  <a:pt x="12028" y="1690"/>
                </a:lnTo>
                <a:lnTo>
                  <a:pt x="12119" y="1813"/>
                </a:lnTo>
                <a:lnTo>
                  <a:pt x="12296" y="1884"/>
                </a:lnTo>
                <a:lnTo>
                  <a:pt x="12326" y="1813"/>
                </a:lnTo>
                <a:lnTo>
                  <a:pt x="12356" y="1850"/>
                </a:lnTo>
                <a:lnTo>
                  <a:pt x="12311" y="1904"/>
                </a:lnTo>
                <a:lnTo>
                  <a:pt x="12415" y="2054"/>
                </a:lnTo>
                <a:lnTo>
                  <a:pt x="12507" y="2183"/>
                </a:lnTo>
                <a:lnTo>
                  <a:pt x="12554" y="2257"/>
                </a:lnTo>
                <a:lnTo>
                  <a:pt x="12676" y="2377"/>
                </a:lnTo>
                <a:lnTo>
                  <a:pt x="12795" y="2431"/>
                </a:lnTo>
                <a:lnTo>
                  <a:pt x="12934" y="2550"/>
                </a:lnTo>
                <a:lnTo>
                  <a:pt x="13004" y="2528"/>
                </a:lnTo>
                <a:lnTo>
                  <a:pt x="13028" y="2453"/>
                </a:lnTo>
                <a:lnTo>
                  <a:pt x="13128" y="2469"/>
                </a:lnTo>
                <a:lnTo>
                  <a:pt x="13123" y="2596"/>
                </a:lnTo>
                <a:lnTo>
                  <a:pt x="13230" y="2653"/>
                </a:lnTo>
                <a:lnTo>
                  <a:pt x="13299" y="2735"/>
                </a:lnTo>
                <a:lnTo>
                  <a:pt x="13386" y="2799"/>
                </a:lnTo>
                <a:lnTo>
                  <a:pt x="13473" y="2838"/>
                </a:lnTo>
                <a:lnTo>
                  <a:pt x="13491" y="2904"/>
                </a:lnTo>
                <a:lnTo>
                  <a:pt x="13393" y="2944"/>
                </a:lnTo>
                <a:lnTo>
                  <a:pt x="13372" y="3001"/>
                </a:lnTo>
                <a:lnTo>
                  <a:pt x="13431" y="3085"/>
                </a:lnTo>
                <a:lnTo>
                  <a:pt x="13609" y="3237"/>
                </a:lnTo>
                <a:lnTo>
                  <a:pt x="13587" y="3380"/>
                </a:lnTo>
                <a:lnTo>
                  <a:pt x="13527" y="3442"/>
                </a:lnTo>
                <a:lnTo>
                  <a:pt x="13662" y="3835"/>
                </a:lnTo>
                <a:lnTo>
                  <a:pt x="13761" y="3880"/>
                </a:lnTo>
                <a:lnTo>
                  <a:pt x="13898" y="3826"/>
                </a:lnTo>
                <a:lnTo>
                  <a:pt x="13912" y="3904"/>
                </a:lnTo>
                <a:lnTo>
                  <a:pt x="13973" y="3932"/>
                </a:lnTo>
                <a:lnTo>
                  <a:pt x="13960" y="4026"/>
                </a:lnTo>
                <a:lnTo>
                  <a:pt x="14037" y="4102"/>
                </a:lnTo>
                <a:lnTo>
                  <a:pt x="13987" y="4181"/>
                </a:lnTo>
                <a:lnTo>
                  <a:pt x="14181" y="4223"/>
                </a:lnTo>
                <a:lnTo>
                  <a:pt x="14134" y="4301"/>
                </a:lnTo>
                <a:lnTo>
                  <a:pt x="14012" y="4358"/>
                </a:lnTo>
                <a:lnTo>
                  <a:pt x="13933" y="4329"/>
                </a:lnTo>
                <a:lnTo>
                  <a:pt x="13826" y="4348"/>
                </a:lnTo>
                <a:lnTo>
                  <a:pt x="13749" y="4417"/>
                </a:lnTo>
                <a:lnTo>
                  <a:pt x="13764" y="4486"/>
                </a:lnTo>
                <a:lnTo>
                  <a:pt x="13747" y="4575"/>
                </a:lnTo>
                <a:lnTo>
                  <a:pt x="13883" y="4589"/>
                </a:lnTo>
                <a:lnTo>
                  <a:pt x="13873" y="4774"/>
                </a:lnTo>
                <a:lnTo>
                  <a:pt x="13789" y="4772"/>
                </a:lnTo>
                <a:lnTo>
                  <a:pt x="13761" y="4907"/>
                </a:lnTo>
                <a:lnTo>
                  <a:pt x="13786" y="4981"/>
                </a:lnTo>
                <a:lnTo>
                  <a:pt x="13831" y="5011"/>
                </a:lnTo>
                <a:lnTo>
                  <a:pt x="13714" y="5008"/>
                </a:lnTo>
                <a:lnTo>
                  <a:pt x="13744" y="5053"/>
                </a:lnTo>
                <a:lnTo>
                  <a:pt x="13692" y="5105"/>
                </a:lnTo>
                <a:lnTo>
                  <a:pt x="13659" y="5151"/>
                </a:lnTo>
                <a:lnTo>
                  <a:pt x="13610" y="5105"/>
                </a:lnTo>
                <a:lnTo>
                  <a:pt x="13523" y="4976"/>
                </a:lnTo>
                <a:lnTo>
                  <a:pt x="13473" y="4920"/>
                </a:lnTo>
                <a:lnTo>
                  <a:pt x="13379" y="4893"/>
                </a:lnTo>
                <a:lnTo>
                  <a:pt x="13309" y="4910"/>
                </a:lnTo>
                <a:lnTo>
                  <a:pt x="13213" y="4972"/>
                </a:lnTo>
                <a:lnTo>
                  <a:pt x="13195" y="5075"/>
                </a:lnTo>
                <a:lnTo>
                  <a:pt x="13232" y="5119"/>
                </a:lnTo>
                <a:lnTo>
                  <a:pt x="13141" y="5104"/>
                </a:lnTo>
                <a:lnTo>
                  <a:pt x="13095" y="5173"/>
                </a:lnTo>
                <a:lnTo>
                  <a:pt x="13063" y="5114"/>
                </a:lnTo>
                <a:lnTo>
                  <a:pt x="12991" y="5153"/>
                </a:lnTo>
                <a:lnTo>
                  <a:pt x="13041" y="5254"/>
                </a:lnTo>
                <a:lnTo>
                  <a:pt x="13105" y="5312"/>
                </a:lnTo>
                <a:lnTo>
                  <a:pt x="13177" y="5351"/>
                </a:lnTo>
                <a:lnTo>
                  <a:pt x="13150" y="5413"/>
                </a:lnTo>
                <a:lnTo>
                  <a:pt x="13208" y="5531"/>
                </a:lnTo>
                <a:lnTo>
                  <a:pt x="13157" y="5541"/>
                </a:lnTo>
                <a:lnTo>
                  <a:pt x="13128" y="5639"/>
                </a:lnTo>
                <a:lnTo>
                  <a:pt x="13167" y="5674"/>
                </a:lnTo>
                <a:lnTo>
                  <a:pt x="13136" y="5777"/>
                </a:lnTo>
                <a:lnTo>
                  <a:pt x="13173" y="5893"/>
                </a:lnTo>
                <a:lnTo>
                  <a:pt x="13150" y="5935"/>
                </a:lnTo>
                <a:lnTo>
                  <a:pt x="13224" y="6043"/>
                </a:lnTo>
                <a:lnTo>
                  <a:pt x="13326" y="6068"/>
                </a:lnTo>
                <a:lnTo>
                  <a:pt x="13287" y="6163"/>
                </a:lnTo>
                <a:lnTo>
                  <a:pt x="13212" y="6243"/>
                </a:lnTo>
                <a:lnTo>
                  <a:pt x="13188" y="6327"/>
                </a:lnTo>
                <a:lnTo>
                  <a:pt x="13346" y="6452"/>
                </a:lnTo>
                <a:lnTo>
                  <a:pt x="13495" y="6516"/>
                </a:lnTo>
                <a:lnTo>
                  <a:pt x="13351" y="6519"/>
                </a:lnTo>
                <a:lnTo>
                  <a:pt x="13284" y="6602"/>
                </a:lnTo>
                <a:lnTo>
                  <a:pt x="13275" y="6713"/>
                </a:lnTo>
                <a:lnTo>
                  <a:pt x="13389" y="6789"/>
                </a:lnTo>
                <a:lnTo>
                  <a:pt x="13322" y="6806"/>
                </a:lnTo>
                <a:lnTo>
                  <a:pt x="13210" y="6666"/>
                </a:lnTo>
                <a:lnTo>
                  <a:pt x="13116" y="6612"/>
                </a:lnTo>
                <a:lnTo>
                  <a:pt x="13101" y="6630"/>
                </a:lnTo>
                <a:lnTo>
                  <a:pt x="13203" y="6716"/>
                </a:lnTo>
                <a:lnTo>
                  <a:pt x="13220" y="6870"/>
                </a:lnTo>
                <a:lnTo>
                  <a:pt x="13379" y="6932"/>
                </a:lnTo>
                <a:lnTo>
                  <a:pt x="13473" y="7098"/>
                </a:lnTo>
                <a:lnTo>
                  <a:pt x="13555" y="7166"/>
                </a:lnTo>
                <a:lnTo>
                  <a:pt x="13615" y="7132"/>
                </a:lnTo>
                <a:lnTo>
                  <a:pt x="13679" y="7242"/>
                </a:lnTo>
                <a:lnTo>
                  <a:pt x="13779" y="7294"/>
                </a:lnTo>
                <a:lnTo>
                  <a:pt x="13798" y="7396"/>
                </a:lnTo>
                <a:lnTo>
                  <a:pt x="13848" y="7477"/>
                </a:lnTo>
                <a:lnTo>
                  <a:pt x="13823" y="7563"/>
                </a:lnTo>
                <a:lnTo>
                  <a:pt x="13846" y="7630"/>
                </a:lnTo>
                <a:lnTo>
                  <a:pt x="13768" y="7659"/>
                </a:lnTo>
                <a:lnTo>
                  <a:pt x="13694" y="7375"/>
                </a:lnTo>
                <a:lnTo>
                  <a:pt x="13632" y="7263"/>
                </a:lnTo>
                <a:lnTo>
                  <a:pt x="13503" y="7223"/>
                </a:lnTo>
                <a:lnTo>
                  <a:pt x="13341" y="7024"/>
                </a:lnTo>
                <a:lnTo>
                  <a:pt x="13239" y="6940"/>
                </a:lnTo>
                <a:lnTo>
                  <a:pt x="13172" y="6918"/>
                </a:lnTo>
                <a:lnTo>
                  <a:pt x="13108" y="6775"/>
                </a:lnTo>
                <a:lnTo>
                  <a:pt x="13029" y="6708"/>
                </a:lnTo>
                <a:lnTo>
                  <a:pt x="12892" y="6755"/>
                </a:lnTo>
                <a:lnTo>
                  <a:pt x="12885" y="6806"/>
                </a:lnTo>
                <a:lnTo>
                  <a:pt x="12966" y="6955"/>
                </a:lnTo>
                <a:lnTo>
                  <a:pt x="12987" y="7146"/>
                </a:lnTo>
                <a:lnTo>
                  <a:pt x="13024" y="7191"/>
                </a:lnTo>
                <a:lnTo>
                  <a:pt x="13138" y="7289"/>
                </a:lnTo>
                <a:lnTo>
                  <a:pt x="13177" y="7369"/>
                </a:lnTo>
                <a:lnTo>
                  <a:pt x="13247" y="7343"/>
                </a:lnTo>
                <a:lnTo>
                  <a:pt x="13274" y="7373"/>
                </a:lnTo>
                <a:lnTo>
                  <a:pt x="13386" y="7412"/>
                </a:lnTo>
                <a:lnTo>
                  <a:pt x="13413" y="7514"/>
                </a:lnTo>
                <a:lnTo>
                  <a:pt x="13095" y="7472"/>
                </a:lnTo>
                <a:lnTo>
                  <a:pt x="12989" y="7470"/>
                </a:lnTo>
                <a:lnTo>
                  <a:pt x="12802" y="7514"/>
                </a:lnTo>
                <a:lnTo>
                  <a:pt x="12805" y="7582"/>
                </a:lnTo>
                <a:lnTo>
                  <a:pt x="12919" y="7642"/>
                </a:lnTo>
                <a:lnTo>
                  <a:pt x="12919" y="7782"/>
                </a:lnTo>
                <a:lnTo>
                  <a:pt x="12797" y="7720"/>
                </a:lnTo>
                <a:lnTo>
                  <a:pt x="12746" y="7831"/>
                </a:lnTo>
                <a:lnTo>
                  <a:pt x="12638" y="7886"/>
                </a:lnTo>
                <a:lnTo>
                  <a:pt x="12621" y="7964"/>
                </a:lnTo>
                <a:lnTo>
                  <a:pt x="12536" y="7977"/>
                </a:lnTo>
                <a:lnTo>
                  <a:pt x="12549" y="7851"/>
                </a:lnTo>
                <a:lnTo>
                  <a:pt x="12499" y="7863"/>
                </a:lnTo>
                <a:lnTo>
                  <a:pt x="12345" y="8092"/>
                </a:lnTo>
                <a:lnTo>
                  <a:pt x="12238" y="8220"/>
                </a:lnTo>
                <a:lnTo>
                  <a:pt x="12261" y="8336"/>
                </a:lnTo>
                <a:lnTo>
                  <a:pt x="12167" y="8406"/>
                </a:lnTo>
                <a:lnTo>
                  <a:pt x="12094" y="8361"/>
                </a:lnTo>
                <a:lnTo>
                  <a:pt x="12062" y="8263"/>
                </a:lnTo>
                <a:lnTo>
                  <a:pt x="12140" y="8218"/>
                </a:lnTo>
                <a:lnTo>
                  <a:pt x="12070" y="8130"/>
                </a:lnTo>
                <a:lnTo>
                  <a:pt x="11869" y="8122"/>
                </a:lnTo>
                <a:lnTo>
                  <a:pt x="11950" y="8220"/>
                </a:lnTo>
                <a:lnTo>
                  <a:pt x="11946" y="8334"/>
                </a:lnTo>
                <a:lnTo>
                  <a:pt x="12035" y="8427"/>
                </a:lnTo>
                <a:lnTo>
                  <a:pt x="12028" y="8560"/>
                </a:lnTo>
                <a:lnTo>
                  <a:pt x="11943" y="8512"/>
                </a:lnTo>
                <a:lnTo>
                  <a:pt x="11874" y="8517"/>
                </a:lnTo>
                <a:lnTo>
                  <a:pt x="11742" y="8730"/>
                </a:lnTo>
                <a:lnTo>
                  <a:pt x="11822" y="8852"/>
                </a:lnTo>
                <a:lnTo>
                  <a:pt x="11765" y="8910"/>
                </a:lnTo>
                <a:lnTo>
                  <a:pt x="11556" y="8827"/>
                </a:lnTo>
                <a:lnTo>
                  <a:pt x="11514" y="8901"/>
                </a:lnTo>
                <a:lnTo>
                  <a:pt x="11576" y="8975"/>
                </a:lnTo>
                <a:lnTo>
                  <a:pt x="11581" y="9066"/>
                </a:lnTo>
                <a:lnTo>
                  <a:pt x="11511" y="9027"/>
                </a:lnTo>
                <a:lnTo>
                  <a:pt x="11399" y="8984"/>
                </a:lnTo>
                <a:lnTo>
                  <a:pt x="11355" y="8713"/>
                </a:lnTo>
                <a:lnTo>
                  <a:pt x="11218" y="8590"/>
                </a:lnTo>
                <a:lnTo>
                  <a:pt x="11268" y="8561"/>
                </a:lnTo>
                <a:lnTo>
                  <a:pt x="11620" y="8657"/>
                </a:lnTo>
                <a:lnTo>
                  <a:pt x="11732" y="8586"/>
                </a:lnTo>
                <a:lnTo>
                  <a:pt x="11791" y="8475"/>
                </a:lnTo>
                <a:lnTo>
                  <a:pt x="11759" y="8358"/>
                </a:lnTo>
                <a:lnTo>
                  <a:pt x="11685" y="8283"/>
                </a:lnTo>
                <a:lnTo>
                  <a:pt x="11392" y="8122"/>
                </a:lnTo>
                <a:lnTo>
                  <a:pt x="11206" y="8100"/>
                </a:lnTo>
                <a:lnTo>
                  <a:pt x="11089" y="7999"/>
                </a:lnTo>
                <a:lnTo>
                  <a:pt x="11027" y="8066"/>
                </a:lnTo>
                <a:lnTo>
                  <a:pt x="10950" y="7957"/>
                </a:lnTo>
                <a:lnTo>
                  <a:pt x="11027" y="7903"/>
                </a:lnTo>
                <a:lnTo>
                  <a:pt x="10830" y="7778"/>
                </a:lnTo>
                <a:lnTo>
                  <a:pt x="10721" y="7816"/>
                </a:lnTo>
                <a:lnTo>
                  <a:pt x="10609" y="7805"/>
                </a:lnTo>
                <a:lnTo>
                  <a:pt x="10507" y="7950"/>
                </a:lnTo>
                <a:lnTo>
                  <a:pt x="10403" y="7933"/>
                </a:lnTo>
                <a:lnTo>
                  <a:pt x="10256" y="7999"/>
                </a:lnTo>
                <a:lnTo>
                  <a:pt x="10040" y="8201"/>
                </a:lnTo>
                <a:lnTo>
                  <a:pt x="9899" y="8319"/>
                </a:lnTo>
                <a:lnTo>
                  <a:pt x="9651" y="8632"/>
                </a:lnTo>
                <a:lnTo>
                  <a:pt x="9449" y="8851"/>
                </a:lnTo>
                <a:lnTo>
                  <a:pt x="9241" y="8996"/>
                </a:lnTo>
                <a:lnTo>
                  <a:pt x="8983" y="9083"/>
                </a:lnTo>
                <a:lnTo>
                  <a:pt x="8870" y="9172"/>
                </a:lnTo>
                <a:lnTo>
                  <a:pt x="8756" y="9591"/>
                </a:lnTo>
                <a:lnTo>
                  <a:pt x="8726" y="9793"/>
                </a:lnTo>
                <a:lnTo>
                  <a:pt x="8824" y="9923"/>
                </a:lnTo>
                <a:lnTo>
                  <a:pt x="8960" y="9916"/>
                </a:lnTo>
                <a:lnTo>
                  <a:pt x="9198" y="9755"/>
                </a:lnTo>
                <a:lnTo>
                  <a:pt x="9233" y="9881"/>
                </a:lnTo>
                <a:lnTo>
                  <a:pt x="9244" y="10157"/>
                </a:lnTo>
                <a:lnTo>
                  <a:pt x="9281" y="10383"/>
                </a:lnTo>
                <a:lnTo>
                  <a:pt x="9278" y="10564"/>
                </a:lnTo>
                <a:lnTo>
                  <a:pt x="9400" y="10579"/>
                </a:lnTo>
                <a:lnTo>
                  <a:pt x="9484" y="10443"/>
                </a:lnTo>
                <a:lnTo>
                  <a:pt x="9606" y="10482"/>
                </a:lnTo>
                <a:lnTo>
                  <a:pt x="9690" y="10317"/>
                </a:lnTo>
                <a:lnTo>
                  <a:pt x="9775" y="10012"/>
                </a:lnTo>
                <a:lnTo>
                  <a:pt x="9881" y="9982"/>
                </a:lnTo>
                <a:lnTo>
                  <a:pt x="9994" y="9783"/>
                </a:lnTo>
                <a:lnTo>
                  <a:pt x="9921" y="9669"/>
                </a:lnTo>
                <a:lnTo>
                  <a:pt x="9876" y="9531"/>
                </a:lnTo>
                <a:lnTo>
                  <a:pt x="9978" y="9278"/>
                </a:lnTo>
                <a:lnTo>
                  <a:pt x="10160" y="9139"/>
                </a:lnTo>
                <a:lnTo>
                  <a:pt x="10304" y="9002"/>
                </a:lnTo>
                <a:lnTo>
                  <a:pt x="10302" y="8888"/>
                </a:lnTo>
                <a:lnTo>
                  <a:pt x="10388" y="8765"/>
                </a:lnTo>
                <a:lnTo>
                  <a:pt x="10523" y="8721"/>
                </a:lnTo>
                <a:lnTo>
                  <a:pt x="10627" y="8812"/>
                </a:lnTo>
                <a:lnTo>
                  <a:pt x="10632" y="8889"/>
                </a:lnTo>
                <a:lnTo>
                  <a:pt x="10579" y="8926"/>
                </a:lnTo>
                <a:lnTo>
                  <a:pt x="10383" y="9118"/>
                </a:lnTo>
                <a:lnTo>
                  <a:pt x="10297" y="9229"/>
                </a:lnTo>
                <a:lnTo>
                  <a:pt x="10247" y="9336"/>
                </a:lnTo>
                <a:lnTo>
                  <a:pt x="10276" y="9506"/>
                </a:lnTo>
                <a:lnTo>
                  <a:pt x="10240" y="9687"/>
                </a:lnTo>
                <a:lnTo>
                  <a:pt x="10324" y="9756"/>
                </a:lnTo>
                <a:lnTo>
                  <a:pt x="10371" y="9861"/>
                </a:lnTo>
                <a:lnTo>
                  <a:pt x="10525" y="9829"/>
                </a:lnTo>
                <a:lnTo>
                  <a:pt x="10691" y="9765"/>
                </a:lnTo>
                <a:lnTo>
                  <a:pt x="10858" y="9748"/>
                </a:lnTo>
                <a:lnTo>
                  <a:pt x="10957" y="9835"/>
                </a:lnTo>
                <a:lnTo>
                  <a:pt x="10851" y="9942"/>
                </a:lnTo>
                <a:lnTo>
                  <a:pt x="10754" y="9948"/>
                </a:lnTo>
                <a:lnTo>
                  <a:pt x="10651" y="9916"/>
                </a:lnTo>
                <a:lnTo>
                  <a:pt x="10532" y="9940"/>
                </a:lnTo>
                <a:lnTo>
                  <a:pt x="10408" y="9987"/>
                </a:lnTo>
                <a:lnTo>
                  <a:pt x="10411" y="10095"/>
                </a:lnTo>
                <a:lnTo>
                  <a:pt x="10470" y="10164"/>
                </a:lnTo>
                <a:lnTo>
                  <a:pt x="10507" y="10142"/>
                </a:lnTo>
                <a:lnTo>
                  <a:pt x="10492" y="10251"/>
                </a:lnTo>
                <a:lnTo>
                  <a:pt x="10465" y="10396"/>
                </a:lnTo>
                <a:lnTo>
                  <a:pt x="10384" y="10394"/>
                </a:lnTo>
                <a:lnTo>
                  <a:pt x="10312" y="10250"/>
                </a:lnTo>
                <a:lnTo>
                  <a:pt x="10214" y="10307"/>
                </a:lnTo>
                <a:lnTo>
                  <a:pt x="10153" y="10421"/>
                </a:lnTo>
                <a:lnTo>
                  <a:pt x="10138" y="10561"/>
                </a:lnTo>
                <a:lnTo>
                  <a:pt x="10147" y="10721"/>
                </a:lnTo>
                <a:lnTo>
                  <a:pt x="9994" y="10768"/>
                </a:lnTo>
                <a:lnTo>
                  <a:pt x="9963" y="10847"/>
                </a:lnTo>
                <a:lnTo>
                  <a:pt x="9859" y="10834"/>
                </a:lnTo>
                <a:lnTo>
                  <a:pt x="9855" y="10787"/>
                </a:lnTo>
                <a:lnTo>
                  <a:pt x="9753" y="10741"/>
                </a:lnTo>
                <a:lnTo>
                  <a:pt x="9609" y="10785"/>
                </a:lnTo>
                <a:lnTo>
                  <a:pt x="9429" y="10842"/>
                </a:lnTo>
                <a:lnTo>
                  <a:pt x="9345" y="10884"/>
                </a:lnTo>
                <a:lnTo>
                  <a:pt x="9306" y="10815"/>
                </a:lnTo>
                <a:lnTo>
                  <a:pt x="9201" y="10718"/>
                </a:lnTo>
                <a:lnTo>
                  <a:pt x="9131" y="10755"/>
                </a:lnTo>
                <a:lnTo>
                  <a:pt x="9015" y="10765"/>
                </a:lnTo>
                <a:lnTo>
                  <a:pt x="9032" y="10701"/>
                </a:lnTo>
                <a:lnTo>
                  <a:pt x="8936" y="10632"/>
                </a:lnTo>
                <a:lnTo>
                  <a:pt x="8952" y="10561"/>
                </a:lnTo>
                <a:lnTo>
                  <a:pt x="8947" y="10465"/>
                </a:lnTo>
                <a:lnTo>
                  <a:pt x="9050" y="10352"/>
                </a:lnTo>
                <a:lnTo>
                  <a:pt x="9075" y="10379"/>
                </a:lnTo>
                <a:lnTo>
                  <a:pt x="9117" y="10317"/>
                </a:lnTo>
                <a:lnTo>
                  <a:pt x="9070" y="10276"/>
                </a:lnTo>
                <a:lnTo>
                  <a:pt x="9070" y="10223"/>
                </a:lnTo>
                <a:lnTo>
                  <a:pt x="9114" y="10170"/>
                </a:lnTo>
                <a:lnTo>
                  <a:pt x="9141" y="10076"/>
                </a:lnTo>
                <a:lnTo>
                  <a:pt x="9050" y="10108"/>
                </a:lnTo>
                <a:lnTo>
                  <a:pt x="9003" y="10150"/>
                </a:lnTo>
                <a:lnTo>
                  <a:pt x="8915" y="10138"/>
                </a:lnTo>
                <a:lnTo>
                  <a:pt x="8873" y="10186"/>
                </a:lnTo>
                <a:lnTo>
                  <a:pt x="8843" y="10229"/>
                </a:lnTo>
                <a:lnTo>
                  <a:pt x="8794" y="10416"/>
                </a:lnTo>
                <a:lnTo>
                  <a:pt x="8808" y="10527"/>
                </a:lnTo>
                <a:lnTo>
                  <a:pt x="8786" y="10632"/>
                </a:lnTo>
                <a:lnTo>
                  <a:pt x="8791" y="10706"/>
                </a:lnTo>
                <a:lnTo>
                  <a:pt x="8697" y="10776"/>
                </a:lnTo>
                <a:lnTo>
                  <a:pt x="8687" y="10731"/>
                </a:lnTo>
                <a:lnTo>
                  <a:pt x="8598" y="10714"/>
                </a:lnTo>
                <a:lnTo>
                  <a:pt x="8567" y="10746"/>
                </a:lnTo>
                <a:lnTo>
                  <a:pt x="8481" y="10714"/>
                </a:lnTo>
                <a:lnTo>
                  <a:pt x="8315" y="10743"/>
                </a:lnTo>
                <a:lnTo>
                  <a:pt x="8140" y="10973"/>
                </a:lnTo>
                <a:lnTo>
                  <a:pt x="8069" y="11002"/>
                </a:lnTo>
                <a:lnTo>
                  <a:pt x="7971" y="11005"/>
                </a:lnTo>
                <a:lnTo>
                  <a:pt x="7865" y="11005"/>
                </a:lnTo>
                <a:lnTo>
                  <a:pt x="7783" y="11137"/>
                </a:lnTo>
                <a:lnTo>
                  <a:pt x="7482" y="11169"/>
                </a:lnTo>
                <a:lnTo>
                  <a:pt x="7410" y="11049"/>
                </a:lnTo>
                <a:lnTo>
                  <a:pt x="7366" y="11260"/>
                </a:lnTo>
                <a:lnTo>
                  <a:pt x="7204" y="11132"/>
                </a:lnTo>
                <a:lnTo>
                  <a:pt x="7052" y="11101"/>
                </a:lnTo>
                <a:lnTo>
                  <a:pt x="7008" y="11229"/>
                </a:lnTo>
                <a:lnTo>
                  <a:pt x="7147" y="11376"/>
                </a:lnTo>
                <a:lnTo>
                  <a:pt x="7194" y="11500"/>
                </a:lnTo>
                <a:lnTo>
                  <a:pt x="7242" y="11733"/>
                </a:lnTo>
                <a:lnTo>
                  <a:pt x="7095" y="12066"/>
                </a:lnTo>
                <a:lnTo>
                  <a:pt x="6996" y="12140"/>
                </a:lnTo>
                <a:lnTo>
                  <a:pt x="6809" y="12046"/>
                </a:lnTo>
                <a:lnTo>
                  <a:pt x="6708" y="12007"/>
                </a:lnTo>
                <a:lnTo>
                  <a:pt x="6598" y="11914"/>
                </a:lnTo>
                <a:lnTo>
                  <a:pt x="6444" y="11834"/>
                </a:lnTo>
                <a:lnTo>
                  <a:pt x="6320" y="11727"/>
                </a:lnTo>
                <a:lnTo>
                  <a:pt x="6111" y="11753"/>
                </a:lnTo>
                <a:lnTo>
                  <a:pt x="6124" y="11850"/>
                </a:lnTo>
                <a:lnTo>
                  <a:pt x="6066" y="11963"/>
                </a:lnTo>
                <a:lnTo>
                  <a:pt x="6046" y="12022"/>
                </a:lnTo>
                <a:lnTo>
                  <a:pt x="6042" y="12094"/>
                </a:lnTo>
                <a:lnTo>
                  <a:pt x="6015" y="12163"/>
                </a:lnTo>
                <a:lnTo>
                  <a:pt x="5948" y="12248"/>
                </a:lnTo>
                <a:lnTo>
                  <a:pt x="5912" y="12308"/>
                </a:lnTo>
                <a:lnTo>
                  <a:pt x="5840" y="12339"/>
                </a:lnTo>
                <a:lnTo>
                  <a:pt x="5784" y="12438"/>
                </a:lnTo>
                <a:lnTo>
                  <a:pt x="5786" y="12517"/>
                </a:lnTo>
                <a:lnTo>
                  <a:pt x="5833" y="12562"/>
                </a:lnTo>
                <a:lnTo>
                  <a:pt x="5804" y="12668"/>
                </a:lnTo>
                <a:lnTo>
                  <a:pt x="5734" y="12785"/>
                </a:lnTo>
                <a:lnTo>
                  <a:pt x="5803" y="12803"/>
                </a:lnTo>
                <a:lnTo>
                  <a:pt x="5860" y="12864"/>
                </a:lnTo>
                <a:lnTo>
                  <a:pt x="5925" y="12849"/>
                </a:lnTo>
                <a:lnTo>
                  <a:pt x="6030" y="12939"/>
                </a:lnTo>
                <a:lnTo>
                  <a:pt x="6030" y="13052"/>
                </a:lnTo>
                <a:lnTo>
                  <a:pt x="6057" y="13131"/>
                </a:lnTo>
                <a:lnTo>
                  <a:pt x="6116" y="13178"/>
                </a:lnTo>
                <a:lnTo>
                  <a:pt x="6186" y="13141"/>
                </a:lnTo>
                <a:lnTo>
                  <a:pt x="6287" y="13125"/>
                </a:lnTo>
                <a:lnTo>
                  <a:pt x="6409" y="13189"/>
                </a:lnTo>
                <a:lnTo>
                  <a:pt x="6574" y="13263"/>
                </a:lnTo>
                <a:lnTo>
                  <a:pt x="6708" y="13177"/>
                </a:lnTo>
                <a:lnTo>
                  <a:pt x="6817" y="13187"/>
                </a:lnTo>
                <a:lnTo>
                  <a:pt x="6881" y="13089"/>
                </a:lnTo>
                <a:lnTo>
                  <a:pt x="6980" y="13046"/>
                </a:lnTo>
                <a:lnTo>
                  <a:pt x="6959" y="12928"/>
                </a:lnTo>
                <a:lnTo>
                  <a:pt x="7053" y="12810"/>
                </a:lnTo>
                <a:lnTo>
                  <a:pt x="7160" y="12748"/>
                </a:lnTo>
                <a:lnTo>
                  <a:pt x="7191" y="12695"/>
                </a:lnTo>
                <a:lnTo>
                  <a:pt x="7365" y="12722"/>
                </a:lnTo>
                <a:lnTo>
                  <a:pt x="7519" y="12653"/>
                </a:lnTo>
                <a:lnTo>
                  <a:pt x="7542" y="12549"/>
                </a:lnTo>
                <a:lnTo>
                  <a:pt x="7587" y="12450"/>
                </a:lnTo>
                <a:lnTo>
                  <a:pt x="7786" y="12458"/>
                </a:lnTo>
                <a:lnTo>
                  <a:pt x="8024" y="12586"/>
                </a:lnTo>
                <a:lnTo>
                  <a:pt x="8163" y="12520"/>
                </a:lnTo>
                <a:lnTo>
                  <a:pt x="8220" y="12522"/>
                </a:lnTo>
                <a:lnTo>
                  <a:pt x="8314" y="12461"/>
                </a:lnTo>
                <a:lnTo>
                  <a:pt x="8377" y="12453"/>
                </a:lnTo>
                <a:lnTo>
                  <a:pt x="8468" y="12539"/>
                </a:lnTo>
                <a:lnTo>
                  <a:pt x="8528" y="12576"/>
                </a:lnTo>
                <a:lnTo>
                  <a:pt x="8531" y="12763"/>
                </a:lnTo>
                <a:lnTo>
                  <a:pt x="8602" y="12887"/>
                </a:lnTo>
                <a:lnTo>
                  <a:pt x="8702" y="13032"/>
                </a:lnTo>
                <a:lnTo>
                  <a:pt x="8794" y="13135"/>
                </a:lnTo>
                <a:lnTo>
                  <a:pt x="8893" y="13167"/>
                </a:lnTo>
                <a:lnTo>
                  <a:pt x="8941" y="13251"/>
                </a:lnTo>
                <a:lnTo>
                  <a:pt x="9027" y="13300"/>
                </a:lnTo>
                <a:lnTo>
                  <a:pt x="9057" y="13384"/>
                </a:lnTo>
                <a:lnTo>
                  <a:pt x="9112" y="13416"/>
                </a:lnTo>
                <a:lnTo>
                  <a:pt x="9142" y="13513"/>
                </a:lnTo>
                <a:lnTo>
                  <a:pt x="9184" y="13626"/>
                </a:lnTo>
                <a:lnTo>
                  <a:pt x="9149" y="13660"/>
                </a:lnTo>
                <a:lnTo>
                  <a:pt x="9107" y="13749"/>
                </a:lnTo>
                <a:lnTo>
                  <a:pt x="9101" y="13805"/>
                </a:lnTo>
                <a:lnTo>
                  <a:pt x="9162" y="13800"/>
                </a:lnTo>
                <a:lnTo>
                  <a:pt x="9258" y="13660"/>
                </a:lnTo>
                <a:lnTo>
                  <a:pt x="9318" y="13658"/>
                </a:lnTo>
                <a:lnTo>
                  <a:pt x="9347" y="13567"/>
                </a:lnTo>
                <a:lnTo>
                  <a:pt x="9251" y="13485"/>
                </a:lnTo>
                <a:lnTo>
                  <a:pt x="9325" y="13379"/>
                </a:lnTo>
                <a:lnTo>
                  <a:pt x="9444" y="13424"/>
                </a:lnTo>
                <a:lnTo>
                  <a:pt x="9512" y="13519"/>
                </a:lnTo>
                <a:lnTo>
                  <a:pt x="9546" y="13458"/>
                </a:lnTo>
                <a:lnTo>
                  <a:pt x="9534" y="13423"/>
                </a:lnTo>
                <a:lnTo>
                  <a:pt x="9424" y="13313"/>
                </a:lnTo>
                <a:lnTo>
                  <a:pt x="9328" y="13244"/>
                </a:lnTo>
                <a:lnTo>
                  <a:pt x="9213" y="13160"/>
                </a:lnTo>
                <a:lnTo>
                  <a:pt x="9256" y="13130"/>
                </a:lnTo>
                <a:lnTo>
                  <a:pt x="9228" y="13084"/>
                </a:lnTo>
                <a:lnTo>
                  <a:pt x="9121" y="13067"/>
                </a:lnTo>
                <a:lnTo>
                  <a:pt x="8993" y="12896"/>
                </a:lnTo>
                <a:lnTo>
                  <a:pt x="8950" y="12732"/>
                </a:lnTo>
                <a:lnTo>
                  <a:pt x="8843" y="12616"/>
                </a:lnTo>
                <a:lnTo>
                  <a:pt x="8818" y="12515"/>
                </a:lnTo>
                <a:lnTo>
                  <a:pt x="8843" y="12466"/>
                </a:lnTo>
                <a:lnTo>
                  <a:pt x="8853" y="12376"/>
                </a:lnTo>
                <a:lnTo>
                  <a:pt x="8967" y="12333"/>
                </a:lnTo>
                <a:lnTo>
                  <a:pt x="9064" y="12379"/>
                </a:lnTo>
                <a:lnTo>
                  <a:pt x="9032" y="12391"/>
                </a:lnTo>
                <a:lnTo>
                  <a:pt x="9027" y="12392"/>
                </a:lnTo>
                <a:lnTo>
                  <a:pt x="9013" y="12455"/>
                </a:lnTo>
                <a:lnTo>
                  <a:pt x="9042" y="12524"/>
                </a:lnTo>
                <a:lnTo>
                  <a:pt x="9094" y="12451"/>
                </a:lnTo>
                <a:lnTo>
                  <a:pt x="9172" y="12495"/>
                </a:lnTo>
                <a:lnTo>
                  <a:pt x="9166" y="12557"/>
                </a:lnTo>
                <a:lnTo>
                  <a:pt x="9214" y="12645"/>
                </a:lnTo>
                <a:lnTo>
                  <a:pt x="9186" y="12653"/>
                </a:lnTo>
                <a:lnTo>
                  <a:pt x="9278" y="12806"/>
                </a:lnTo>
                <a:lnTo>
                  <a:pt x="9393" y="12879"/>
                </a:lnTo>
                <a:lnTo>
                  <a:pt x="9464" y="12955"/>
                </a:lnTo>
                <a:lnTo>
                  <a:pt x="9584" y="13039"/>
                </a:lnTo>
                <a:lnTo>
                  <a:pt x="9640" y="13083"/>
                </a:lnTo>
                <a:lnTo>
                  <a:pt x="9671" y="13147"/>
                </a:lnTo>
                <a:lnTo>
                  <a:pt x="9700" y="13163"/>
                </a:lnTo>
                <a:lnTo>
                  <a:pt x="9720" y="13195"/>
                </a:lnTo>
                <a:lnTo>
                  <a:pt x="9696" y="13249"/>
                </a:lnTo>
                <a:lnTo>
                  <a:pt x="9673" y="13370"/>
                </a:lnTo>
                <a:lnTo>
                  <a:pt x="9678" y="13458"/>
                </a:lnTo>
                <a:lnTo>
                  <a:pt x="9752" y="13527"/>
                </a:lnTo>
                <a:lnTo>
                  <a:pt x="9752" y="13567"/>
                </a:lnTo>
                <a:lnTo>
                  <a:pt x="9775" y="13582"/>
                </a:lnTo>
                <a:lnTo>
                  <a:pt x="9780" y="13635"/>
                </a:lnTo>
                <a:lnTo>
                  <a:pt x="9847" y="13744"/>
                </a:lnTo>
                <a:lnTo>
                  <a:pt x="9897" y="13832"/>
                </a:lnTo>
                <a:lnTo>
                  <a:pt x="9916" y="13951"/>
                </a:lnTo>
                <a:lnTo>
                  <a:pt x="9963" y="14099"/>
                </a:lnTo>
                <a:lnTo>
                  <a:pt x="10081" y="14183"/>
                </a:lnTo>
                <a:lnTo>
                  <a:pt x="10180" y="14188"/>
                </a:lnTo>
                <a:lnTo>
                  <a:pt x="10132" y="14029"/>
                </a:lnTo>
                <a:lnTo>
                  <a:pt x="10225" y="14015"/>
                </a:lnTo>
                <a:lnTo>
                  <a:pt x="10185" y="13921"/>
                </a:lnTo>
                <a:lnTo>
                  <a:pt x="10321" y="13975"/>
                </a:lnTo>
                <a:lnTo>
                  <a:pt x="10323" y="13874"/>
                </a:lnTo>
                <a:lnTo>
                  <a:pt x="10251" y="13818"/>
                </a:lnTo>
                <a:lnTo>
                  <a:pt x="10174" y="13732"/>
                </a:lnTo>
                <a:lnTo>
                  <a:pt x="10230" y="13695"/>
                </a:lnTo>
                <a:lnTo>
                  <a:pt x="10162" y="13606"/>
                </a:lnTo>
                <a:lnTo>
                  <a:pt x="10135" y="13497"/>
                </a:lnTo>
                <a:lnTo>
                  <a:pt x="10163" y="13458"/>
                </a:lnTo>
                <a:lnTo>
                  <a:pt x="10235" y="13556"/>
                </a:lnTo>
                <a:lnTo>
                  <a:pt x="10314" y="13561"/>
                </a:lnTo>
                <a:lnTo>
                  <a:pt x="10388" y="13534"/>
                </a:lnTo>
                <a:lnTo>
                  <a:pt x="10292" y="13428"/>
                </a:lnTo>
                <a:lnTo>
                  <a:pt x="10466" y="13387"/>
                </a:lnTo>
                <a:lnTo>
                  <a:pt x="10538" y="13406"/>
                </a:lnTo>
                <a:lnTo>
                  <a:pt x="10626" y="13412"/>
                </a:lnTo>
                <a:lnTo>
                  <a:pt x="10622" y="13450"/>
                </a:lnTo>
                <a:lnTo>
                  <a:pt x="10667" y="13535"/>
                </a:lnTo>
                <a:lnTo>
                  <a:pt x="10786" y="13438"/>
                </a:lnTo>
                <a:lnTo>
                  <a:pt x="10846" y="13380"/>
                </a:lnTo>
                <a:lnTo>
                  <a:pt x="11014" y="13369"/>
                </a:lnTo>
                <a:lnTo>
                  <a:pt x="11037" y="13323"/>
                </a:lnTo>
                <a:lnTo>
                  <a:pt x="10915" y="13268"/>
                </a:lnTo>
                <a:lnTo>
                  <a:pt x="10897" y="13197"/>
                </a:lnTo>
                <a:lnTo>
                  <a:pt x="10851" y="13093"/>
                </a:lnTo>
                <a:lnTo>
                  <a:pt x="10900" y="12961"/>
                </a:lnTo>
                <a:lnTo>
                  <a:pt x="10969" y="12884"/>
                </a:lnTo>
                <a:lnTo>
                  <a:pt x="11002" y="12662"/>
                </a:lnTo>
                <a:lnTo>
                  <a:pt x="11042" y="12677"/>
                </a:lnTo>
                <a:lnTo>
                  <a:pt x="11106" y="12635"/>
                </a:lnTo>
                <a:lnTo>
                  <a:pt x="11101" y="12588"/>
                </a:lnTo>
                <a:lnTo>
                  <a:pt x="11196" y="12446"/>
                </a:lnTo>
                <a:lnTo>
                  <a:pt x="11240" y="12342"/>
                </a:lnTo>
                <a:lnTo>
                  <a:pt x="11357" y="12313"/>
                </a:lnTo>
                <a:lnTo>
                  <a:pt x="11370" y="12381"/>
                </a:lnTo>
                <a:lnTo>
                  <a:pt x="11575" y="12411"/>
                </a:lnTo>
                <a:lnTo>
                  <a:pt x="11615" y="12451"/>
                </a:lnTo>
                <a:lnTo>
                  <a:pt x="11496" y="12522"/>
                </a:lnTo>
                <a:lnTo>
                  <a:pt x="11474" y="12561"/>
                </a:lnTo>
                <a:lnTo>
                  <a:pt x="11622" y="12601"/>
                </a:lnTo>
                <a:lnTo>
                  <a:pt x="11600" y="12690"/>
                </a:lnTo>
                <a:lnTo>
                  <a:pt x="11677" y="12721"/>
                </a:lnTo>
                <a:lnTo>
                  <a:pt x="11846" y="12594"/>
                </a:lnTo>
                <a:lnTo>
                  <a:pt x="11985" y="12546"/>
                </a:lnTo>
                <a:lnTo>
                  <a:pt x="12003" y="12477"/>
                </a:lnTo>
                <a:lnTo>
                  <a:pt x="11873" y="12505"/>
                </a:lnTo>
                <a:lnTo>
                  <a:pt x="11804" y="12468"/>
                </a:lnTo>
                <a:lnTo>
                  <a:pt x="11786" y="12354"/>
                </a:lnTo>
                <a:lnTo>
                  <a:pt x="11888" y="12273"/>
                </a:lnTo>
                <a:lnTo>
                  <a:pt x="12005" y="12246"/>
                </a:lnTo>
                <a:lnTo>
                  <a:pt x="12080" y="12175"/>
                </a:lnTo>
                <a:lnTo>
                  <a:pt x="12179" y="12145"/>
                </a:lnTo>
                <a:lnTo>
                  <a:pt x="12286" y="12096"/>
                </a:lnTo>
                <a:lnTo>
                  <a:pt x="12296" y="12135"/>
                </a:lnTo>
                <a:lnTo>
                  <a:pt x="12122" y="12241"/>
                </a:lnTo>
                <a:lnTo>
                  <a:pt x="12202" y="12301"/>
                </a:lnTo>
                <a:lnTo>
                  <a:pt x="12117" y="12472"/>
                </a:lnTo>
                <a:lnTo>
                  <a:pt x="12027" y="12515"/>
                </a:lnTo>
                <a:lnTo>
                  <a:pt x="12154" y="12606"/>
                </a:lnTo>
                <a:lnTo>
                  <a:pt x="12311" y="12650"/>
                </a:lnTo>
                <a:lnTo>
                  <a:pt x="12504" y="12773"/>
                </a:lnTo>
                <a:lnTo>
                  <a:pt x="12561" y="12820"/>
                </a:lnTo>
                <a:lnTo>
                  <a:pt x="12638" y="12825"/>
                </a:lnTo>
                <a:lnTo>
                  <a:pt x="12726" y="12875"/>
                </a:lnTo>
                <a:lnTo>
                  <a:pt x="12782" y="12992"/>
                </a:lnTo>
                <a:lnTo>
                  <a:pt x="12775" y="13072"/>
                </a:lnTo>
                <a:lnTo>
                  <a:pt x="12629" y="13199"/>
                </a:lnTo>
                <a:lnTo>
                  <a:pt x="12509" y="13205"/>
                </a:lnTo>
                <a:lnTo>
                  <a:pt x="12351" y="13261"/>
                </a:lnTo>
                <a:lnTo>
                  <a:pt x="12144" y="13222"/>
                </a:lnTo>
                <a:lnTo>
                  <a:pt x="11889" y="13126"/>
                </a:lnTo>
                <a:lnTo>
                  <a:pt x="11662" y="13153"/>
                </a:lnTo>
                <a:lnTo>
                  <a:pt x="11504" y="13219"/>
                </a:lnTo>
                <a:lnTo>
                  <a:pt x="11342" y="13349"/>
                </a:lnTo>
                <a:lnTo>
                  <a:pt x="11074" y="13337"/>
                </a:lnTo>
                <a:lnTo>
                  <a:pt x="11017" y="13476"/>
                </a:lnTo>
                <a:lnTo>
                  <a:pt x="10798" y="13487"/>
                </a:lnTo>
                <a:lnTo>
                  <a:pt x="10639" y="13660"/>
                </a:lnTo>
                <a:lnTo>
                  <a:pt x="10731" y="13746"/>
                </a:lnTo>
                <a:lnTo>
                  <a:pt x="10659" y="13885"/>
                </a:lnTo>
                <a:lnTo>
                  <a:pt x="10766" y="13985"/>
                </a:lnTo>
                <a:lnTo>
                  <a:pt x="10855" y="14162"/>
                </a:lnTo>
                <a:lnTo>
                  <a:pt x="11019" y="14156"/>
                </a:lnTo>
                <a:lnTo>
                  <a:pt x="11166" y="14246"/>
                </a:lnTo>
                <a:lnTo>
                  <a:pt x="11270" y="14220"/>
                </a:lnTo>
                <a:lnTo>
                  <a:pt x="11302" y="14145"/>
                </a:lnTo>
                <a:lnTo>
                  <a:pt x="11462" y="14141"/>
                </a:lnTo>
                <a:lnTo>
                  <a:pt x="11590" y="14227"/>
                </a:lnTo>
                <a:lnTo>
                  <a:pt x="11816" y="14187"/>
                </a:lnTo>
                <a:lnTo>
                  <a:pt x="11909" y="14074"/>
                </a:lnTo>
                <a:lnTo>
                  <a:pt x="12038" y="14099"/>
                </a:lnTo>
                <a:lnTo>
                  <a:pt x="12127" y="14074"/>
                </a:lnTo>
                <a:lnTo>
                  <a:pt x="12077" y="14146"/>
                </a:lnTo>
                <a:lnTo>
                  <a:pt x="12140" y="14219"/>
                </a:lnTo>
                <a:lnTo>
                  <a:pt x="12110" y="14296"/>
                </a:lnTo>
                <a:lnTo>
                  <a:pt x="12137" y="14429"/>
                </a:lnTo>
                <a:lnTo>
                  <a:pt x="12135" y="14434"/>
                </a:lnTo>
                <a:lnTo>
                  <a:pt x="12070" y="14567"/>
                </a:lnTo>
                <a:lnTo>
                  <a:pt x="12027" y="14715"/>
                </a:lnTo>
                <a:lnTo>
                  <a:pt x="12023" y="14717"/>
                </a:lnTo>
                <a:lnTo>
                  <a:pt x="12005" y="14762"/>
                </a:lnTo>
                <a:lnTo>
                  <a:pt x="11983" y="14897"/>
                </a:lnTo>
                <a:lnTo>
                  <a:pt x="11948" y="14981"/>
                </a:lnTo>
                <a:lnTo>
                  <a:pt x="11960" y="14990"/>
                </a:lnTo>
                <a:lnTo>
                  <a:pt x="11916" y="15050"/>
                </a:lnTo>
                <a:lnTo>
                  <a:pt x="11842" y="15102"/>
                </a:lnTo>
                <a:lnTo>
                  <a:pt x="11717" y="15104"/>
                </a:lnTo>
                <a:lnTo>
                  <a:pt x="11586" y="15074"/>
                </a:lnTo>
                <a:lnTo>
                  <a:pt x="11553" y="15131"/>
                </a:lnTo>
                <a:lnTo>
                  <a:pt x="11506" y="15050"/>
                </a:lnTo>
                <a:lnTo>
                  <a:pt x="11392" y="15035"/>
                </a:lnTo>
                <a:lnTo>
                  <a:pt x="11252" y="15057"/>
                </a:lnTo>
                <a:lnTo>
                  <a:pt x="11188" y="15109"/>
                </a:lnTo>
                <a:lnTo>
                  <a:pt x="11094" y="15153"/>
                </a:lnTo>
                <a:lnTo>
                  <a:pt x="11118" y="15111"/>
                </a:lnTo>
                <a:lnTo>
                  <a:pt x="11121" y="15101"/>
                </a:lnTo>
                <a:lnTo>
                  <a:pt x="11153" y="15059"/>
                </a:lnTo>
                <a:lnTo>
                  <a:pt x="11143" y="14991"/>
                </a:lnTo>
                <a:lnTo>
                  <a:pt x="11069" y="15008"/>
                </a:lnTo>
                <a:lnTo>
                  <a:pt x="11024" y="15059"/>
                </a:lnTo>
                <a:lnTo>
                  <a:pt x="10989" y="15116"/>
                </a:lnTo>
                <a:lnTo>
                  <a:pt x="10982" y="15141"/>
                </a:lnTo>
                <a:lnTo>
                  <a:pt x="10831" y="15094"/>
                </a:lnTo>
                <a:lnTo>
                  <a:pt x="10679" y="15049"/>
                </a:lnTo>
                <a:lnTo>
                  <a:pt x="10466" y="15047"/>
                </a:lnTo>
                <a:lnTo>
                  <a:pt x="10430" y="14990"/>
                </a:lnTo>
                <a:lnTo>
                  <a:pt x="10272" y="14964"/>
                </a:lnTo>
                <a:lnTo>
                  <a:pt x="10222" y="14932"/>
                </a:lnTo>
                <a:lnTo>
                  <a:pt x="10163" y="14929"/>
                </a:lnTo>
                <a:lnTo>
                  <a:pt x="10113" y="14848"/>
                </a:lnTo>
                <a:lnTo>
                  <a:pt x="9902" y="14798"/>
                </a:lnTo>
                <a:lnTo>
                  <a:pt x="9794" y="14813"/>
                </a:lnTo>
                <a:lnTo>
                  <a:pt x="9676" y="14884"/>
                </a:lnTo>
                <a:lnTo>
                  <a:pt x="9621" y="14961"/>
                </a:lnTo>
                <a:lnTo>
                  <a:pt x="9648" y="15096"/>
                </a:lnTo>
                <a:lnTo>
                  <a:pt x="9566" y="15166"/>
                </a:lnTo>
                <a:lnTo>
                  <a:pt x="9486" y="15202"/>
                </a:lnTo>
                <a:lnTo>
                  <a:pt x="9323" y="15096"/>
                </a:lnTo>
                <a:lnTo>
                  <a:pt x="9107" y="14995"/>
                </a:lnTo>
                <a:lnTo>
                  <a:pt x="8970" y="14939"/>
                </a:lnTo>
                <a:lnTo>
                  <a:pt x="8915" y="14776"/>
                </a:lnTo>
                <a:lnTo>
                  <a:pt x="8719" y="14661"/>
                </a:lnTo>
                <a:lnTo>
                  <a:pt x="8595" y="14608"/>
                </a:lnTo>
                <a:lnTo>
                  <a:pt x="8530" y="14609"/>
                </a:lnTo>
                <a:lnTo>
                  <a:pt x="8361" y="14512"/>
                </a:lnTo>
                <a:lnTo>
                  <a:pt x="8307" y="14471"/>
                </a:lnTo>
                <a:lnTo>
                  <a:pt x="8284" y="14382"/>
                </a:lnTo>
                <a:lnTo>
                  <a:pt x="8207" y="14360"/>
                </a:lnTo>
                <a:lnTo>
                  <a:pt x="8195" y="14259"/>
                </a:lnTo>
                <a:lnTo>
                  <a:pt x="8307" y="14197"/>
                </a:lnTo>
                <a:lnTo>
                  <a:pt x="8352" y="14052"/>
                </a:lnTo>
                <a:lnTo>
                  <a:pt x="8309" y="13997"/>
                </a:lnTo>
                <a:lnTo>
                  <a:pt x="8325" y="13917"/>
                </a:lnTo>
                <a:lnTo>
                  <a:pt x="8413" y="13848"/>
                </a:lnTo>
                <a:lnTo>
                  <a:pt x="8407" y="13813"/>
                </a:lnTo>
                <a:lnTo>
                  <a:pt x="8274" y="13848"/>
                </a:lnTo>
                <a:lnTo>
                  <a:pt x="8295" y="13761"/>
                </a:lnTo>
                <a:lnTo>
                  <a:pt x="8200" y="13715"/>
                </a:lnTo>
                <a:lnTo>
                  <a:pt x="8031" y="13744"/>
                </a:lnTo>
                <a:lnTo>
                  <a:pt x="7932" y="13727"/>
                </a:lnTo>
                <a:lnTo>
                  <a:pt x="7884" y="13670"/>
                </a:lnTo>
                <a:lnTo>
                  <a:pt x="7733" y="13626"/>
                </a:lnTo>
                <a:lnTo>
                  <a:pt x="7587" y="13651"/>
                </a:lnTo>
                <a:lnTo>
                  <a:pt x="7522" y="13603"/>
                </a:lnTo>
                <a:lnTo>
                  <a:pt x="7291" y="13537"/>
                </a:lnTo>
                <a:lnTo>
                  <a:pt x="7052" y="13480"/>
                </a:lnTo>
                <a:lnTo>
                  <a:pt x="6908" y="13478"/>
                </a:lnTo>
                <a:lnTo>
                  <a:pt x="6802" y="13512"/>
                </a:lnTo>
                <a:lnTo>
                  <a:pt x="6648" y="13478"/>
                </a:lnTo>
                <a:lnTo>
                  <a:pt x="6491" y="13512"/>
                </a:lnTo>
                <a:lnTo>
                  <a:pt x="6434" y="13483"/>
                </a:lnTo>
                <a:lnTo>
                  <a:pt x="6308" y="13380"/>
                </a:lnTo>
                <a:lnTo>
                  <a:pt x="6181" y="13330"/>
                </a:lnTo>
                <a:lnTo>
                  <a:pt x="6128" y="13221"/>
                </a:lnTo>
                <a:lnTo>
                  <a:pt x="6034" y="13172"/>
                </a:lnTo>
                <a:lnTo>
                  <a:pt x="5957" y="13249"/>
                </a:lnTo>
                <a:lnTo>
                  <a:pt x="5811" y="13369"/>
                </a:lnTo>
                <a:lnTo>
                  <a:pt x="5692" y="13380"/>
                </a:lnTo>
                <a:lnTo>
                  <a:pt x="5537" y="13379"/>
                </a:lnTo>
                <a:lnTo>
                  <a:pt x="5414" y="13438"/>
                </a:lnTo>
                <a:lnTo>
                  <a:pt x="5368" y="13508"/>
                </a:lnTo>
                <a:lnTo>
                  <a:pt x="5269" y="13613"/>
                </a:lnTo>
                <a:lnTo>
                  <a:pt x="5230" y="13827"/>
                </a:lnTo>
                <a:lnTo>
                  <a:pt x="5076" y="13887"/>
                </a:lnTo>
                <a:lnTo>
                  <a:pt x="4996" y="13885"/>
                </a:lnTo>
                <a:lnTo>
                  <a:pt x="4857" y="13924"/>
                </a:lnTo>
                <a:lnTo>
                  <a:pt x="4731" y="13860"/>
                </a:lnTo>
                <a:lnTo>
                  <a:pt x="4644" y="13875"/>
                </a:lnTo>
                <a:lnTo>
                  <a:pt x="4507" y="13970"/>
                </a:lnTo>
                <a:lnTo>
                  <a:pt x="4403" y="13963"/>
                </a:lnTo>
                <a:lnTo>
                  <a:pt x="4325" y="14020"/>
                </a:lnTo>
                <a:lnTo>
                  <a:pt x="4295" y="14096"/>
                </a:lnTo>
                <a:lnTo>
                  <a:pt x="4229" y="14156"/>
                </a:lnTo>
                <a:lnTo>
                  <a:pt x="4179" y="14148"/>
                </a:lnTo>
                <a:lnTo>
                  <a:pt x="4077" y="14187"/>
                </a:lnTo>
                <a:lnTo>
                  <a:pt x="3998" y="14254"/>
                </a:lnTo>
                <a:lnTo>
                  <a:pt x="3990" y="14308"/>
                </a:lnTo>
                <a:lnTo>
                  <a:pt x="3923" y="14350"/>
                </a:lnTo>
                <a:lnTo>
                  <a:pt x="3863" y="14350"/>
                </a:lnTo>
                <a:lnTo>
                  <a:pt x="3834" y="14411"/>
                </a:lnTo>
                <a:lnTo>
                  <a:pt x="3809" y="14465"/>
                </a:lnTo>
                <a:lnTo>
                  <a:pt x="3856" y="14577"/>
                </a:lnTo>
                <a:lnTo>
                  <a:pt x="3868" y="14670"/>
                </a:lnTo>
                <a:lnTo>
                  <a:pt x="3833" y="14729"/>
                </a:lnTo>
                <a:lnTo>
                  <a:pt x="3827" y="14810"/>
                </a:lnTo>
                <a:lnTo>
                  <a:pt x="3802" y="14956"/>
                </a:lnTo>
                <a:lnTo>
                  <a:pt x="3749" y="15071"/>
                </a:lnTo>
                <a:lnTo>
                  <a:pt x="3695" y="15109"/>
                </a:lnTo>
                <a:lnTo>
                  <a:pt x="3687" y="15190"/>
                </a:lnTo>
                <a:lnTo>
                  <a:pt x="3638" y="15234"/>
                </a:lnTo>
                <a:lnTo>
                  <a:pt x="3551" y="15278"/>
                </a:lnTo>
                <a:lnTo>
                  <a:pt x="3488" y="15257"/>
                </a:lnTo>
                <a:lnTo>
                  <a:pt x="3541" y="15355"/>
                </a:lnTo>
                <a:lnTo>
                  <a:pt x="3571" y="15500"/>
                </a:lnTo>
                <a:lnTo>
                  <a:pt x="3541" y="15544"/>
                </a:lnTo>
                <a:lnTo>
                  <a:pt x="3541" y="15660"/>
                </a:lnTo>
                <a:lnTo>
                  <a:pt x="3543" y="15693"/>
                </a:lnTo>
                <a:lnTo>
                  <a:pt x="3578" y="15752"/>
                </a:lnTo>
                <a:lnTo>
                  <a:pt x="3573" y="15771"/>
                </a:lnTo>
                <a:lnTo>
                  <a:pt x="3596" y="15831"/>
                </a:lnTo>
                <a:lnTo>
                  <a:pt x="3652" y="15882"/>
                </a:lnTo>
                <a:lnTo>
                  <a:pt x="3714" y="15990"/>
                </a:lnTo>
                <a:lnTo>
                  <a:pt x="3749" y="16040"/>
                </a:lnTo>
                <a:lnTo>
                  <a:pt x="3764" y="16082"/>
                </a:lnTo>
                <a:lnTo>
                  <a:pt x="3769" y="16150"/>
                </a:lnTo>
                <a:lnTo>
                  <a:pt x="3799" y="16200"/>
                </a:lnTo>
                <a:lnTo>
                  <a:pt x="3833" y="16240"/>
                </a:lnTo>
                <a:lnTo>
                  <a:pt x="3879" y="16328"/>
                </a:lnTo>
                <a:lnTo>
                  <a:pt x="3930" y="16446"/>
                </a:lnTo>
                <a:lnTo>
                  <a:pt x="3933" y="16548"/>
                </a:lnTo>
                <a:lnTo>
                  <a:pt x="3951" y="16611"/>
                </a:lnTo>
                <a:lnTo>
                  <a:pt x="4018" y="16725"/>
                </a:lnTo>
                <a:lnTo>
                  <a:pt x="4115" y="16843"/>
                </a:lnTo>
                <a:lnTo>
                  <a:pt x="4154" y="16878"/>
                </a:lnTo>
                <a:lnTo>
                  <a:pt x="4243" y="17020"/>
                </a:lnTo>
                <a:lnTo>
                  <a:pt x="4363" y="17163"/>
                </a:lnTo>
                <a:lnTo>
                  <a:pt x="4492" y="17336"/>
                </a:lnTo>
                <a:lnTo>
                  <a:pt x="4643" y="17483"/>
                </a:lnTo>
                <a:lnTo>
                  <a:pt x="4683" y="17505"/>
                </a:lnTo>
                <a:lnTo>
                  <a:pt x="4713" y="17525"/>
                </a:lnTo>
                <a:lnTo>
                  <a:pt x="4869" y="17567"/>
                </a:lnTo>
                <a:lnTo>
                  <a:pt x="4979" y="17592"/>
                </a:lnTo>
                <a:lnTo>
                  <a:pt x="5167" y="17668"/>
                </a:lnTo>
                <a:lnTo>
                  <a:pt x="5269" y="17717"/>
                </a:lnTo>
                <a:lnTo>
                  <a:pt x="5379" y="17794"/>
                </a:lnTo>
                <a:lnTo>
                  <a:pt x="5453" y="17829"/>
                </a:lnTo>
                <a:lnTo>
                  <a:pt x="5595" y="17929"/>
                </a:lnTo>
                <a:lnTo>
                  <a:pt x="5744" y="17961"/>
                </a:lnTo>
                <a:lnTo>
                  <a:pt x="5838" y="17961"/>
                </a:lnTo>
                <a:lnTo>
                  <a:pt x="6104" y="17998"/>
                </a:lnTo>
                <a:lnTo>
                  <a:pt x="6240" y="18025"/>
                </a:lnTo>
                <a:lnTo>
                  <a:pt x="6380" y="18063"/>
                </a:lnTo>
                <a:lnTo>
                  <a:pt x="6531" y="18119"/>
                </a:lnTo>
                <a:lnTo>
                  <a:pt x="6658" y="18161"/>
                </a:lnTo>
                <a:lnTo>
                  <a:pt x="6775" y="18282"/>
                </a:lnTo>
                <a:lnTo>
                  <a:pt x="6827" y="18388"/>
                </a:lnTo>
                <a:lnTo>
                  <a:pt x="6918" y="18491"/>
                </a:lnTo>
                <a:lnTo>
                  <a:pt x="7057" y="18538"/>
                </a:lnTo>
                <a:lnTo>
                  <a:pt x="7125" y="18531"/>
                </a:lnTo>
                <a:lnTo>
                  <a:pt x="7191" y="18558"/>
                </a:lnTo>
                <a:lnTo>
                  <a:pt x="7376" y="18567"/>
                </a:lnTo>
                <a:lnTo>
                  <a:pt x="7373" y="18599"/>
                </a:lnTo>
                <a:lnTo>
                  <a:pt x="7416" y="18629"/>
                </a:lnTo>
                <a:lnTo>
                  <a:pt x="7452" y="18691"/>
                </a:lnTo>
                <a:lnTo>
                  <a:pt x="7532" y="18732"/>
                </a:lnTo>
                <a:lnTo>
                  <a:pt x="7599" y="18826"/>
                </a:lnTo>
                <a:lnTo>
                  <a:pt x="7570" y="18908"/>
                </a:lnTo>
                <a:lnTo>
                  <a:pt x="7507" y="19018"/>
                </a:lnTo>
                <a:lnTo>
                  <a:pt x="7540" y="19043"/>
                </a:lnTo>
                <a:lnTo>
                  <a:pt x="7504" y="19114"/>
                </a:lnTo>
                <a:lnTo>
                  <a:pt x="7462" y="19181"/>
                </a:lnTo>
                <a:lnTo>
                  <a:pt x="7423" y="19205"/>
                </a:lnTo>
                <a:lnTo>
                  <a:pt x="7416" y="19237"/>
                </a:lnTo>
                <a:lnTo>
                  <a:pt x="7527" y="19373"/>
                </a:lnTo>
                <a:lnTo>
                  <a:pt x="7646" y="19486"/>
                </a:lnTo>
                <a:lnTo>
                  <a:pt x="7833" y="19629"/>
                </a:lnTo>
                <a:lnTo>
                  <a:pt x="7986" y="19764"/>
                </a:lnTo>
                <a:lnTo>
                  <a:pt x="8036" y="19843"/>
                </a:lnTo>
                <a:lnTo>
                  <a:pt x="8063" y="19876"/>
                </a:lnTo>
                <a:lnTo>
                  <a:pt x="8048" y="19891"/>
                </a:lnTo>
                <a:lnTo>
                  <a:pt x="8140" y="19966"/>
                </a:lnTo>
                <a:lnTo>
                  <a:pt x="8181" y="20033"/>
                </a:lnTo>
                <a:lnTo>
                  <a:pt x="8242" y="20125"/>
                </a:lnTo>
                <a:lnTo>
                  <a:pt x="8190" y="20147"/>
                </a:lnTo>
                <a:lnTo>
                  <a:pt x="8181" y="20162"/>
                </a:lnTo>
                <a:lnTo>
                  <a:pt x="8230" y="20220"/>
                </a:lnTo>
                <a:lnTo>
                  <a:pt x="8282" y="20279"/>
                </a:lnTo>
                <a:lnTo>
                  <a:pt x="8337" y="20317"/>
                </a:lnTo>
                <a:lnTo>
                  <a:pt x="8352" y="20361"/>
                </a:lnTo>
                <a:lnTo>
                  <a:pt x="8339" y="20413"/>
                </a:lnTo>
                <a:lnTo>
                  <a:pt x="8287" y="20435"/>
                </a:lnTo>
                <a:lnTo>
                  <a:pt x="8192" y="20460"/>
                </a:lnTo>
                <a:lnTo>
                  <a:pt x="8155" y="20481"/>
                </a:lnTo>
                <a:lnTo>
                  <a:pt x="8108" y="20529"/>
                </a:lnTo>
                <a:lnTo>
                  <a:pt x="8103" y="20556"/>
                </a:lnTo>
                <a:lnTo>
                  <a:pt x="8054" y="20602"/>
                </a:lnTo>
                <a:lnTo>
                  <a:pt x="8043" y="20651"/>
                </a:lnTo>
                <a:lnTo>
                  <a:pt x="8068" y="20691"/>
                </a:lnTo>
                <a:lnTo>
                  <a:pt x="8089" y="20738"/>
                </a:lnTo>
                <a:lnTo>
                  <a:pt x="8243" y="20821"/>
                </a:lnTo>
                <a:lnTo>
                  <a:pt x="8290" y="20861"/>
                </a:lnTo>
                <a:lnTo>
                  <a:pt x="8399" y="20938"/>
                </a:lnTo>
                <a:lnTo>
                  <a:pt x="8500" y="20994"/>
                </a:lnTo>
                <a:lnTo>
                  <a:pt x="8572" y="21024"/>
                </a:lnTo>
                <a:lnTo>
                  <a:pt x="8602" y="21051"/>
                </a:lnTo>
                <a:lnTo>
                  <a:pt x="8625" y="21098"/>
                </a:lnTo>
                <a:lnTo>
                  <a:pt x="8705" y="21162"/>
                </a:lnTo>
                <a:lnTo>
                  <a:pt x="8759" y="21193"/>
                </a:lnTo>
                <a:lnTo>
                  <a:pt x="8811" y="21228"/>
                </a:lnTo>
                <a:lnTo>
                  <a:pt x="8888" y="21257"/>
                </a:lnTo>
                <a:lnTo>
                  <a:pt x="9020" y="21294"/>
                </a:lnTo>
                <a:lnTo>
                  <a:pt x="9157" y="21337"/>
                </a:lnTo>
                <a:lnTo>
                  <a:pt x="9249" y="21363"/>
                </a:lnTo>
                <a:lnTo>
                  <a:pt x="9368" y="21390"/>
                </a:lnTo>
                <a:lnTo>
                  <a:pt x="9383" y="21398"/>
                </a:lnTo>
                <a:lnTo>
                  <a:pt x="9337" y="21393"/>
                </a:lnTo>
                <a:lnTo>
                  <a:pt x="9397" y="21405"/>
                </a:lnTo>
                <a:lnTo>
                  <a:pt x="9405" y="21408"/>
                </a:lnTo>
                <a:lnTo>
                  <a:pt x="9430" y="21411"/>
                </a:lnTo>
                <a:lnTo>
                  <a:pt x="9435" y="21411"/>
                </a:lnTo>
                <a:lnTo>
                  <a:pt x="9507" y="21422"/>
                </a:lnTo>
                <a:lnTo>
                  <a:pt x="9559" y="21427"/>
                </a:lnTo>
                <a:lnTo>
                  <a:pt x="9629" y="21435"/>
                </a:lnTo>
                <a:lnTo>
                  <a:pt x="9698" y="21442"/>
                </a:lnTo>
                <a:lnTo>
                  <a:pt x="9787" y="21450"/>
                </a:lnTo>
                <a:lnTo>
                  <a:pt x="9917" y="21460"/>
                </a:lnTo>
                <a:lnTo>
                  <a:pt x="10073" y="21470"/>
                </a:lnTo>
                <a:lnTo>
                  <a:pt x="10137" y="21475"/>
                </a:lnTo>
                <a:lnTo>
                  <a:pt x="10230" y="21479"/>
                </a:lnTo>
                <a:lnTo>
                  <a:pt x="10400" y="21487"/>
                </a:lnTo>
                <a:lnTo>
                  <a:pt x="10475" y="21489"/>
                </a:lnTo>
                <a:lnTo>
                  <a:pt x="10570" y="21492"/>
                </a:lnTo>
                <a:lnTo>
                  <a:pt x="10589" y="21491"/>
                </a:lnTo>
                <a:lnTo>
                  <a:pt x="10669" y="21491"/>
                </a:lnTo>
                <a:lnTo>
                  <a:pt x="10831" y="21489"/>
                </a:lnTo>
                <a:lnTo>
                  <a:pt x="10950" y="21486"/>
                </a:lnTo>
                <a:lnTo>
                  <a:pt x="11064" y="21477"/>
                </a:lnTo>
                <a:lnTo>
                  <a:pt x="11248" y="21460"/>
                </a:lnTo>
                <a:lnTo>
                  <a:pt x="11342" y="21445"/>
                </a:lnTo>
                <a:lnTo>
                  <a:pt x="11391" y="21435"/>
                </a:lnTo>
                <a:lnTo>
                  <a:pt x="11462" y="21422"/>
                </a:lnTo>
                <a:lnTo>
                  <a:pt x="11496" y="21417"/>
                </a:lnTo>
                <a:lnTo>
                  <a:pt x="11610" y="21400"/>
                </a:lnTo>
                <a:lnTo>
                  <a:pt x="11657" y="21386"/>
                </a:lnTo>
                <a:lnTo>
                  <a:pt x="11682" y="21366"/>
                </a:lnTo>
                <a:lnTo>
                  <a:pt x="11730" y="21342"/>
                </a:lnTo>
                <a:lnTo>
                  <a:pt x="11749" y="21327"/>
                </a:lnTo>
                <a:lnTo>
                  <a:pt x="11707" y="21329"/>
                </a:lnTo>
                <a:lnTo>
                  <a:pt x="11695" y="21317"/>
                </a:lnTo>
                <a:lnTo>
                  <a:pt x="11772" y="21300"/>
                </a:lnTo>
                <a:lnTo>
                  <a:pt x="11980" y="21263"/>
                </a:lnTo>
                <a:lnTo>
                  <a:pt x="12122" y="21236"/>
                </a:lnTo>
                <a:lnTo>
                  <a:pt x="12196" y="21215"/>
                </a:lnTo>
                <a:lnTo>
                  <a:pt x="12226" y="21196"/>
                </a:lnTo>
                <a:lnTo>
                  <a:pt x="12187" y="21194"/>
                </a:lnTo>
                <a:lnTo>
                  <a:pt x="12221" y="21174"/>
                </a:lnTo>
                <a:lnTo>
                  <a:pt x="12236" y="21134"/>
                </a:lnTo>
                <a:lnTo>
                  <a:pt x="12204" y="21139"/>
                </a:lnTo>
                <a:lnTo>
                  <a:pt x="12206" y="21127"/>
                </a:lnTo>
                <a:lnTo>
                  <a:pt x="12177" y="21105"/>
                </a:lnTo>
                <a:lnTo>
                  <a:pt x="12102" y="21080"/>
                </a:lnTo>
                <a:lnTo>
                  <a:pt x="12124" y="21043"/>
                </a:lnTo>
                <a:lnTo>
                  <a:pt x="12197" y="21023"/>
                </a:lnTo>
                <a:lnTo>
                  <a:pt x="12325" y="20972"/>
                </a:lnTo>
                <a:lnTo>
                  <a:pt x="12395" y="20954"/>
                </a:lnTo>
                <a:lnTo>
                  <a:pt x="12602" y="20866"/>
                </a:lnTo>
                <a:lnTo>
                  <a:pt x="12805" y="20807"/>
                </a:lnTo>
                <a:lnTo>
                  <a:pt x="12969" y="20757"/>
                </a:lnTo>
                <a:lnTo>
                  <a:pt x="13088" y="20698"/>
                </a:lnTo>
                <a:lnTo>
                  <a:pt x="13163" y="20641"/>
                </a:lnTo>
                <a:lnTo>
                  <a:pt x="13224" y="20585"/>
                </a:lnTo>
                <a:lnTo>
                  <a:pt x="13198" y="20558"/>
                </a:lnTo>
                <a:lnTo>
                  <a:pt x="13207" y="20450"/>
                </a:lnTo>
                <a:lnTo>
                  <a:pt x="13193" y="20390"/>
                </a:lnTo>
                <a:lnTo>
                  <a:pt x="13208" y="20314"/>
                </a:lnTo>
                <a:lnTo>
                  <a:pt x="13183" y="20284"/>
                </a:lnTo>
                <a:lnTo>
                  <a:pt x="13120" y="20280"/>
                </a:lnTo>
                <a:lnTo>
                  <a:pt x="13051" y="20215"/>
                </a:lnTo>
                <a:lnTo>
                  <a:pt x="12993" y="20173"/>
                </a:lnTo>
                <a:lnTo>
                  <a:pt x="13008" y="20130"/>
                </a:lnTo>
                <a:lnTo>
                  <a:pt x="12999" y="20107"/>
                </a:lnTo>
                <a:lnTo>
                  <a:pt x="13051" y="20045"/>
                </a:lnTo>
                <a:lnTo>
                  <a:pt x="13048" y="20023"/>
                </a:lnTo>
                <a:lnTo>
                  <a:pt x="12932" y="20011"/>
                </a:lnTo>
                <a:lnTo>
                  <a:pt x="12924" y="19962"/>
                </a:lnTo>
                <a:lnTo>
                  <a:pt x="13013" y="19833"/>
                </a:lnTo>
                <a:lnTo>
                  <a:pt x="13086" y="19789"/>
                </a:lnTo>
                <a:lnTo>
                  <a:pt x="13125" y="19718"/>
                </a:lnTo>
                <a:lnTo>
                  <a:pt x="13183" y="19668"/>
                </a:lnTo>
                <a:lnTo>
                  <a:pt x="13210" y="19592"/>
                </a:lnTo>
                <a:lnTo>
                  <a:pt x="13279" y="19572"/>
                </a:lnTo>
                <a:lnTo>
                  <a:pt x="13324" y="19521"/>
                </a:lnTo>
                <a:lnTo>
                  <a:pt x="13451" y="19454"/>
                </a:lnTo>
                <a:lnTo>
                  <a:pt x="13493" y="19420"/>
                </a:lnTo>
                <a:lnTo>
                  <a:pt x="13535" y="19356"/>
                </a:lnTo>
                <a:lnTo>
                  <a:pt x="13732" y="19183"/>
                </a:lnTo>
                <a:lnTo>
                  <a:pt x="13898" y="19058"/>
                </a:lnTo>
                <a:lnTo>
                  <a:pt x="14163" y="18878"/>
                </a:lnTo>
                <a:lnTo>
                  <a:pt x="14337" y="18737"/>
                </a:lnTo>
                <a:lnTo>
                  <a:pt x="14538" y="18516"/>
                </a:lnTo>
                <a:lnTo>
                  <a:pt x="14680" y="18336"/>
                </a:lnTo>
                <a:lnTo>
                  <a:pt x="14817" y="18109"/>
                </a:lnTo>
                <a:lnTo>
                  <a:pt x="14909" y="17914"/>
                </a:lnTo>
                <a:lnTo>
                  <a:pt x="14980" y="17744"/>
                </a:lnTo>
                <a:lnTo>
                  <a:pt x="15013" y="17587"/>
                </a:lnTo>
                <a:lnTo>
                  <a:pt x="15043" y="17526"/>
                </a:lnTo>
                <a:lnTo>
                  <a:pt x="15035" y="17457"/>
                </a:lnTo>
                <a:lnTo>
                  <a:pt x="15041" y="17375"/>
                </a:lnTo>
                <a:lnTo>
                  <a:pt x="15035" y="17340"/>
                </a:lnTo>
                <a:lnTo>
                  <a:pt x="14971" y="17363"/>
                </a:lnTo>
                <a:lnTo>
                  <a:pt x="14897" y="17437"/>
                </a:lnTo>
                <a:lnTo>
                  <a:pt x="14809" y="17483"/>
                </a:lnTo>
                <a:lnTo>
                  <a:pt x="14733" y="17528"/>
                </a:lnTo>
                <a:lnTo>
                  <a:pt x="14680" y="17548"/>
                </a:lnTo>
                <a:lnTo>
                  <a:pt x="14583" y="17585"/>
                </a:lnTo>
                <a:lnTo>
                  <a:pt x="14524" y="17629"/>
                </a:lnTo>
                <a:lnTo>
                  <a:pt x="14440" y="17664"/>
                </a:lnTo>
                <a:lnTo>
                  <a:pt x="14292" y="17752"/>
                </a:lnTo>
                <a:lnTo>
                  <a:pt x="14104" y="17821"/>
                </a:lnTo>
                <a:lnTo>
                  <a:pt x="13943" y="17898"/>
                </a:lnTo>
                <a:lnTo>
                  <a:pt x="13856" y="17920"/>
                </a:lnTo>
                <a:lnTo>
                  <a:pt x="13773" y="17885"/>
                </a:lnTo>
                <a:lnTo>
                  <a:pt x="13734" y="17838"/>
                </a:lnTo>
                <a:lnTo>
                  <a:pt x="13675" y="17828"/>
                </a:lnTo>
                <a:lnTo>
                  <a:pt x="13597" y="17809"/>
                </a:lnTo>
                <a:lnTo>
                  <a:pt x="13694" y="17752"/>
                </a:lnTo>
                <a:lnTo>
                  <a:pt x="13696" y="17695"/>
                </a:lnTo>
                <a:lnTo>
                  <a:pt x="13650" y="17663"/>
                </a:lnTo>
                <a:lnTo>
                  <a:pt x="13560" y="17641"/>
                </a:lnTo>
                <a:lnTo>
                  <a:pt x="13501" y="17607"/>
                </a:lnTo>
                <a:lnTo>
                  <a:pt x="13401" y="17548"/>
                </a:lnTo>
                <a:lnTo>
                  <a:pt x="13297" y="17488"/>
                </a:lnTo>
                <a:lnTo>
                  <a:pt x="13046" y="17402"/>
                </a:lnTo>
                <a:lnTo>
                  <a:pt x="12946" y="17350"/>
                </a:lnTo>
                <a:lnTo>
                  <a:pt x="12887" y="17225"/>
                </a:lnTo>
                <a:lnTo>
                  <a:pt x="12772" y="17072"/>
                </a:lnTo>
                <a:lnTo>
                  <a:pt x="12673" y="17033"/>
                </a:lnTo>
                <a:lnTo>
                  <a:pt x="12604" y="17006"/>
                </a:lnTo>
                <a:lnTo>
                  <a:pt x="12527" y="16836"/>
                </a:lnTo>
                <a:lnTo>
                  <a:pt x="12490" y="16683"/>
                </a:lnTo>
                <a:lnTo>
                  <a:pt x="12525" y="16649"/>
                </a:lnTo>
                <a:lnTo>
                  <a:pt x="12459" y="16505"/>
                </a:lnTo>
                <a:lnTo>
                  <a:pt x="12427" y="16478"/>
                </a:lnTo>
                <a:lnTo>
                  <a:pt x="12219" y="16363"/>
                </a:lnTo>
                <a:lnTo>
                  <a:pt x="12206" y="16261"/>
                </a:lnTo>
                <a:lnTo>
                  <a:pt x="12238" y="16229"/>
                </a:lnTo>
                <a:lnTo>
                  <a:pt x="12073" y="16069"/>
                </a:lnTo>
                <a:lnTo>
                  <a:pt x="12015" y="15983"/>
                </a:lnTo>
                <a:lnTo>
                  <a:pt x="11948" y="15902"/>
                </a:lnTo>
                <a:lnTo>
                  <a:pt x="11807" y="15658"/>
                </a:lnTo>
                <a:lnTo>
                  <a:pt x="11697" y="15498"/>
                </a:lnTo>
                <a:lnTo>
                  <a:pt x="11620" y="15326"/>
                </a:lnTo>
                <a:lnTo>
                  <a:pt x="11637" y="15310"/>
                </a:lnTo>
                <a:lnTo>
                  <a:pt x="11765" y="15542"/>
                </a:lnTo>
                <a:lnTo>
                  <a:pt x="11844" y="15609"/>
                </a:lnTo>
                <a:lnTo>
                  <a:pt x="11901" y="15656"/>
                </a:lnTo>
                <a:lnTo>
                  <a:pt x="11938" y="15624"/>
                </a:lnTo>
                <a:lnTo>
                  <a:pt x="11976" y="15533"/>
                </a:lnTo>
                <a:lnTo>
                  <a:pt x="12003" y="15402"/>
                </a:lnTo>
                <a:lnTo>
                  <a:pt x="12043" y="15330"/>
                </a:lnTo>
                <a:lnTo>
                  <a:pt x="12050" y="15353"/>
                </a:lnTo>
                <a:lnTo>
                  <a:pt x="12035" y="15424"/>
                </a:lnTo>
                <a:lnTo>
                  <a:pt x="12032" y="15483"/>
                </a:lnTo>
                <a:lnTo>
                  <a:pt x="12013" y="15577"/>
                </a:lnTo>
                <a:lnTo>
                  <a:pt x="12095" y="15567"/>
                </a:lnTo>
                <a:lnTo>
                  <a:pt x="12187" y="15670"/>
                </a:lnTo>
                <a:lnTo>
                  <a:pt x="12298" y="15789"/>
                </a:lnTo>
                <a:lnTo>
                  <a:pt x="12373" y="15902"/>
                </a:lnTo>
                <a:lnTo>
                  <a:pt x="12423" y="15931"/>
                </a:lnTo>
                <a:lnTo>
                  <a:pt x="12477" y="16008"/>
                </a:lnTo>
                <a:lnTo>
                  <a:pt x="12472" y="16045"/>
                </a:lnTo>
                <a:lnTo>
                  <a:pt x="12534" y="16129"/>
                </a:lnTo>
                <a:lnTo>
                  <a:pt x="12628" y="16148"/>
                </a:lnTo>
                <a:lnTo>
                  <a:pt x="12711" y="16197"/>
                </a:lnTo>
                <a:lnTo>
                  <a:pt x="12825" y="16355"/>
                </a:lnTo>
                <a:lnTo>
                  <a:pt x="12827" y="16449"/>
                </a:lnTo>
                <a:lnTo>
                  <a:pt x="12855" y="16553"/>
                </a:lnTo>
                <a:lnTo>
                  <a:pt x="12982" y="16678"/>
                </a:lnTo>
                <a:lnTo>
                  <a:pt x="13061" y="16688"/>
                </a:lnTo>
                <a:lnTo>
                  <a:pt x="13190" y="16769"/>
                </a:lnTo>
                <a:lnTo>
                  <a:pt x="13250" y="16882"/>
                </a:lnTo>
                <a:lnTo>
                  <a:pt x="13354" y="16986"/>
                </a:lnTo>
                <a:lnTo>
                  <a:pt x="13448" y="17018"/>
                </a:lnTo>
                <a:lnTo>
                  <a:pt x="13466" y="17074"/>
                </a:lnTo>
                <a:lnTo>
                  <a:pt x="13523" y="17106"/>
                </a:lnTo>
                <a:lnTo>
                  <a:pt x="13552" y="17163"/>
                </a:lnTo>
                <a:lnTo>
                  <a:pt x="13565" y="17223"/>
                </a:lnTo>
                <a:lnTo>
                  <a:pt x="13547" y="17255"/>
                </a:lnTo>
                <a:lnTo>
                  <a:pt x="13570" y="17316"/>
                </a:lnTo>
                <a:lnTo>
                  <a:pt x="13537" y="17331"/>
                </a:lnTo>
                <a:lnTo>
                  <a:pt x="13592" y="17378"/>
                </a:lnTo>
                <a:lnTo>
                  <a:pt x="13635" y="17474"/>
                </a:lnTo>
                <a:lnTo>
                  <a:pt x="13667" y="17508"/>
                </a:lnTo>
                <a:lnTo>
                  <a:pt x="13669" y="17585"/>
                </a:lnTo>
                <a:lnTo>
                  <a:pt x="13721" y="17654"/>
                </a:lnTo>
                <a:lnTo>
                  <a:pt x="13843" y="17631"/>
                </a:lnTo>
                <a:lnTo>
                  <a:pt x="13896" y="17599"/>
                </a:lnTo>
                <a:lnTo>
                  <a:pt x="13983" y="17579"/>
                </a:lnTo>
                <a:lnTo>
                  <a:pt x="14007" y="17537"/>
                </a:lnTo>
                <a:lnTo>
                  <a:pt x="14050" y="17515"/>
                </a:lnTo>
                <a:lnTo>
                  <a:pt x="14086" y="17468"/>
                </a:lnTo>
                <a:lnTo>
                  <a:pt x="14127" y="17447"/>
                </a:lnTo>
                <a:lnTo>
                  <a:pt x="14271" y="17399"/>
                </a:lnTo>
                <a:lnTo>
                  <a:pt x="14377" y="17340"/>
                </a:lnTo>
                <a:lnTo>
                  <a:pt x="14469" y="17252"/>
                </a:lnTo>
                <a:lnTo>
                  <a:pt x="14521" y="17244"/>
                </a:lnTo>
                <a:lnTo>
                  <a:pt x="14595" y="17212"/>
                </a:lnTo>
                <a:lnTo>
                  <a:pt x="14732" y="17064"/>
                </a:lnTo>
                <a:lnTo>
                  <a:pt x="14988" y="16905"/>
                </a:lnTo>
                <a:lnTo>
                  <a:pt x="15142" y="16784"/>
                </a:lnTo>
                <a:lnTo>
                  <a:pt x="15139" y="16735"/>
                </a:lnTo>
                <a:lnTo>
                  <a:pt x="15160" y="16660"/>
                </a:lnTo>
                <a:lnTo>
                  <a:pt x="15271" y="16575"/>
                </a:lnTo>
                <a:lnTo>
                  <a:pt x="15344" y="16537"/>
                </a:lnTo>
                <a:lnTo>
                  <a:pt x="15442" y="16444"/>
                </a:lnTo>
                <a:lnTo>
                  <a:pt x="15532" y="16421"/>
                </a:lnTo>
                <a:lnTo>
                  <a:pt x="15601" y="16348"/>
                </a:lnTo>
                <a:lnTo>
                  <a:pt x="15589" y="16291"/>
                </a:lnTo>
                <a:lnTo>
                  <a:pt x="15644" y="16227"/>
                </a:lnTo>
                <a:lnTo>
                  <a:pt x="15741" y="16183"/>
                </a:lnTo>
                <a:lnTo>
                  <a:pt x="15771" y="16138"/>
                </a:lnTo>
                <a:lnTo>
                  <a:pt x="15771" y="16060"/>
                </a:lnTo>
                <a:lnTo>
                  <a:pt x="15857" y="15961"/>
                </a:lnTo>
                <a:lnTo>
                  <a:pt x="15927" y="15927"/>
                </a:lnTo>
                <a:lnTo>
                  <a:pt x="15937" y="15904"/>
                </a:lnTo>
                <a:lnTo>
                  <a:pt x="15897" y="15816"/>
                </a:lnTo>
                <a:lnTo>
                  <a:pt x="15905" y="15730"/>
                </a:lnTo>
                <a:lnTo>
                  <a:pt x="15929" y="15680"/>
                </a:lnTo>
                <a:lnTo>
                  <a:pt x="15997" y="15653"/>
                </a:lnTo>
                <a:lnTo>
                  <a:pt x="16029" y="15525"/>
                </a:lnTo>
                <a:lnTo>
                  <a:pt x="16081" y="15446"/>
                </a:lnTo>
                <a:lnTo>
                  <a:pt x="16093" y="15392"/>
                </a:lnTo>
                <a:lnTo>
                  <a:pt x="16125" y="15276"/>
                </a:lnTo>
                <a:lnTo>
                  <a:pt x="16116" y="15244"/>
                </a:lnTo>
                <a:lnTo>
                  <a:pt x="16059" y="15252"/>
                </a:lnTo>
                <a:lnTo>
                  <a:pt x="16007" y="15222"/>
                </a:lnTo>
                <a:lnTo>
                  <a:pt x="15919" y="15170"/>
                </a:lnTo>
                <a:lnTo>
                  <a:pt x="15825" y="15187"/>
                </a:lnTo>
                <a:lnTo>
                  <a:pt x="15713" y="15220"/>
                </a:lnTo>
                <a:lnTo>
                  <a:pt x="15617" y="15203"/>
                </a:lnTo>
                <a:lnTo>
                  <a:pt x="15524" y="15131"/>
                </a:lnTo>
                <a:lnTo>
                  <a:pt x="15473" y="15018"/>
                </a:lnTo>
                <a:lnTo>
                  <a:pt x="15485" y="14981"/>
                </a:lnTo>
                <a:lnTo>
                  <a:pt x="15483" y="14911"/>
                </a:lnTo>
                <a:lnTo>
                  <a:pt x="15462" y="14906"/>
                </a:lnTo>
                <a:lnTo>
                  <a:pt x="15431" y="14978"/>
                </a:lnTo>
                <a:lnTo>
                  <a:pt x="15363" y="15116"/>
                </a:lnTo>
                <a:lnTo>
                  <a:pt x="15276" y="15264"/>
                </a:lnTo>
                <a:lnTo>
                  <a:pt x="15195" y="15412"/>
                </a:lnTo>
                <a:lnTo>
                  <a:pt x="15103" y="15446"/>
                </a:lnTo>
                <a:lnTo>
                  <a:pt x="14974" y="15493"/>
                </a:lnTo>
                <a:lnTo>
                  <a:pt x="14859" y="15564"/>
                </a:lnTo>
                <a:lnTo>
                  <a:pt x="14846" y="15523"/>
                </a:lnTo>
                <a:lnTo>
                  <a:pt x="14819" y="15542"/>
                </a:lnTo>
                <a:lnTo>
                  <a:pt x="14777" y="15493"/>
                </a:lnTo>
                <a:lnTo>
                  <a:pt x="14792" y="15389"/>
                </a:lnTo>
                <a:lnTo>
                  <a:pt x="14770" y="15298"/>
                </a:lnTo>
                <a:lnTo>
                  <a:pt x="14713" y="15266"/>
                </a:lnTo>
                <a:lnTo>
                  <a:pt x="14675" y="15298"/>
                </a:lnTo>
                <a:lnTo>
                  <a:pt x="14650" y="15395"/>
                </a:lnTo>
                <a:lnTo>
                  <a:pt x="14683" y="15506"/>
                </a:lnTo>
                <a:lnTo>
                  <a:pt x="14653" y="15476"/>
                </a:lnTo>
                <a:lnTo>
                  <a:pt x="14621" y="15432"/>
                </a:lnTo>
                <a:lnTo>
                  <a:pt x="14568" y="15404"/>
                </a:lnTo>
                <a:lnTo>
                  <a:pt x="14538" y="15358"/>
                </a:lnTo>
                <a:lnTo>
                  <a:pt x="14543" y="15299"/>
                </a:lnTo>
                <a:lnTo>
                  <a:pt x="14519" y="15237"/>
                </a:lnTo>
                <a:lnTo>
                  <a:pt x="14402" y="15207"/>
                </a:lnTo>
                <a:lnTo>
                  <a:pt x="14363" y="15160"/>
                </a:lnTo>
                <a:lnTo>
                  <a:pt x="14281" y="15148"/>
                </a:lnTo>
                <a:lnTo>
                  <a:pt x="14193" y="15028"/>
                </a:lnTo>
                <a:lnTo>
                  <a:pt x="14119" y="14921"/>
                </a:lnTo>
                <a:lnTo>
                  <a:pt x="14126" y="14880"/>
                </a:lnTo>
                <a:lnTo>
                  <a:pt x="14079" y="14816"/>
                </a:lnTo>
                <a:lnTo>
                  <a:pt x="14169" y="14796"/>
                </a:lnTo>
                <a:lnTo>
                  <a:pt x="14213" y="14714"/>
                </a:lnTo>
                <a:lnTo>
                  <a:pt x="14320" y="14736"/>
                </a:lnTo>
                <a:lnTo>
                  <a:pt x="14394" y="14682"/>
                </a:lnTo>
                <a:lnTo>
                  <a:pt x="14553" y="14858"/>
                </a:lnTo>
                <a:lnTo>
                  <a:pt x="14687" y="14975"/>
                </a:lnTo>
                <a:lnTo>
                  <a:pt x="14842" y="14964"/>
                </a:lnTo>
                <a:lnTo>
                  <a:pt x="15021" y="15025"/>
                </a:lnTo>
                <a:lnTo>
                  <a:pt x="15216" y="15001"/>
                </a:lnTo>
                <a:lnTo>
                  <a:pt x="15344" y="14860"/>
                </a:lnTo>
                <a:lnTo>
                  <a:pt x="15450" y="14781"/>
                </a:lnTo>
                <a:lnTo>
                  <a:pt x="15525" y="14776"/>
                </a:lnTo>
                <a:lnTo>
                  <a:pt x="15639" y="14936"/>
                </a:lnTo>
                <a:lnTo>
                  <a:pt x="15806" y="14875"/>
                </a:lnTo>
                <a:lnTo>
                  <a:pt x="15972" y="14830"/>
                </a:lnTo>
                <a:lnTo>
                  <a:pt x="16250" y="14730"/>
                </a:lnTo>
                <a:lnTo>
                  <a:pt x="16439" y="14598"/>
                </a:lnTo>
                <a:lnTo>
                  <a:pt x="16659" y="14459"/>
                </a:lnTo>
                <a:lnTo>
                  <a:pt x="16893" y="14271"/>
                </a:lnTo>
                <a:lnTo>
                  <a:pt x="17032" y="14315"/>
                </a:lnTo>
                <a:lnTo>
                  <a:pt x="17105" y="14392"/>
                </a:lnTo>
                <a:lnTo>
                  <a:pt x="17213" y="14362"/>
                </a:lnTo>
                <a:lnTo>
                  <a:pt x="17405" y="14372"/>
                </a:lnTo>
                <a:lnTo>
                  <a:pt x="17460" y="14401"/>
                </a:lnTo>
                <a:lnTo>
                  <a:pt x="17417" y="14498"/>
                </a:lnTo>
                <a:lnTo>
                  <a:pt x="17639" y="14542"/>
                </a:lnTo>
                <a:lnTo>
                  <a:pt x="17733" y="14488"/>
                </a:lnTo>
                <a:lnTo>
                  <a:pt x="17886" y="14257"/>
                </a:lnTo>
                <a:lnTo>
                  <a:pt x="17952" y="14367"/>
                </a:lnTo>
                <a:lnTo>
                  <a:pt x="18008" y="14534"/>
                </a:lnTo>
                <a:lnTo>
                  <a:pt x="18098" y="14675"/>
                </a:lnTo>
                <a:lnTo>
                  <a:pt x="18225" y="14889"/>
                </a:lnTo>
                <a:lnTo>
                  <a:pt x="18386" y="14970"/>
                </a:lnTo>
                <a:lnTo>
                  <a:pt x="18430" y="15032"/>
                </a:lnTo>
                <a:lnTo>
                  <a:pt x="18498" y="15163"/>
                </a:lnTo>
                <a:lnTo>
                  <a:pt x="18592" y="15225"/>
                </a:lnTo>
                <a:lnTo>
                  <a:pt x="18647" y="15246"/>
                </a:lnTo>
                <a:lnTo>
                  <a:pt x="18721" y="15326"/>
                </a:lnTo>
                <a:lnTo>
                  <a:pt x="18808" y="15444"/>
                </a:lnTo>
                <a:lnTo>
                  <a:pt x="18940" y="15446"/>
                </a:lnTo>
                <a:lnTo>
                  <a:pt x="18982" y="15365"/>
                </a:lnTo>
                <a:lnTo>
                  <a:pt x="19005" y="15242"/>
                </a:lnTo>
                <a:lnTo>
                  <a:pt x="19103" y="15099"/>
                </a:lnTo>
                <a:lnTo>
                  <a:pt x="19061" y="15096"/>
                </a:lnTo>
                <a:lnTo>
                  <a:pt x="19092" y="14949"/>
                </a:lnTo>
                <a:lnTo>
                  <a:pt x="19149" y="14880"/>
                </a:lnTo>
                <a:lnTo>
                  <a:pt x="19101" y="14672"/>
                </a:lnTo>
                <a:lnTo>
                  <a:pt x="19118" y="14503"/>
                </a:lnTo>
                <a:lnTo>
                  <a:pt x="19082" y="14406"/>
                </a:lnTo>
                <a:lnTo>
                  <a:pt x="19012" y="14266"/>
                </a:lnTo>
                <a:lnTo>
                  <a:pt x="19014" y="14133"/>
                </a:lnTo>
                <a:lnTo>
                  <a:pt x="19062" y="14069"/>
                </a:lnTo>
                <a:lnTo>
                  <a:pt x="19141" y="13916"/>
                </a:lnTo>
                <a:lnTo>
                  <a:pt x="19181" y="13825"/>
                </a:lnTo>
                <a:lnTo>
                  <a:pt x="19161" y="13766"/>
                </a:lnTo>
                <a:lnTo>
                  <a:pt x="19231" y="13561"/>
                </a:lnTo>
                <a:lnTo>
                  <a:pt x="19275" y="13389"/>
                </a:lnTo>
                <a:lnTo>
                  <a:pt x="19322" y="13101"/>
                </a:lnTo>
                <a:lnTo>
                  <a:pt x="19417" y="12837"/>
                </a:lnTo>
                <a:lnTo>
                  <a:pt x="19431" y="12695"/>
                </a:lnTo>
                <a:lnTo>
                  <a:pt x="19382" y="12606"/>
                </a:lnTo>
                <a:lnTo>
                  <a:pt x="19474" y="12426"/>
                </a:lnTo>
                <a:lnTo>
                  <a:pt x="19531" y="12342"/>
                </a:lnTo>
                <a:lnTo>
                  <a:pt x="19521" y="12278"/>
                </a:lnTo>
                <a:lnTo>
                  <a:pt x="19558" y="12241"/>
                </a:lnTo>
                <a:lnTo>
                  <a:pt x="19588" y="12217"/>
                </a:lnTo>
                <a:lnTo>
                  <a:pt x="19588" y="12177"/>
                </a:lnTo>
                <a:lnTo>
                  <a:pt x="19633" y="12148"/>
                </a:lnTo>
                <a:lnTo>
                  <a:pt x="19623" y="12039"/>
                </a:lnTo>
                <a:lnTo>
                  <a:pt x="19590" y="11999"/>
                </a:lnTo>
                <a:lnTo>
                  <a:pt x="19662" y="11886"/>
                </a:lnTo>
                <a:lnTo>
                  <a:pt x="19730" y="11904"/>
                </a:lnTo>
                <a:lnTo>
                  <a:pt x="19774" y="11940"/>
                </a:lnTo>
                <a:lnTo>
                  <a:pt x="19811" y="11995"/>
                </a:lnTo>
                <a:lnTo>
                  <a:pt x="19863" y="12022"/>
                </a:lnTo>
                <a:lnTo>
                  <a:pt x="19961" y="12027"/>
                </a:lnTo>
                <a:lnTo>
                  <a:pt x="20010" y="11967"/>
                </a:lnTo>
                <a:lnTo>
                  <a:pt x="20022" y="12025"/>
                </a:lnTo>
                <a:lnTo>
                  <a:pt x="20140" y="12059"/>
                </a:lnTo>
                <a:lnTo>
                  <a:pt x="20202" y="12143"/>
                </a:lnTo>
                <a:lnTo>
                  <a:pt x="20239" y="12339"/>
                </a:lnTo>
                <a:lnTo>
                  <a:pt x="20293" y="12281"/>
                </a:lnTo>
                <a:lnTo>
                  <a:pt x="20335" y="12216"/>
                </a:lnTo>
                <a:lnTo>
                  <a:pt x="20375" y="11975"/>
                </a:lnTo>
                <a:lnTo>
                  <a:pt x="20390" y="11825"/>
                </a:lnTo>
                <a:lnTo>
                  <a:pt x="20457" y="11860"/>
                </a:lnTo>
                <a:lnTo>
                  <a:pt x="20527" y="11983"/>
                </a:lnTo>
                <a:lnTo>
                  <a:pt x="20597" y="12076"/>
                </a:lnTo>
                <a:lnTo>
                  <a:pt x="20643" y="12079"/>
                </a:lnTo>
                <a:lnTo>
                  <a:pt x="20679" y="12216"/>
                </a:lnTo>
                <a:lnTo>
                  <a:pt x="20720" y="12236"/>
                </a:lnTo>
                <a:lnTo>
                  <a:pt x="20728" y="12367"/>
                </a:lnTo>
                <a:lnTo>
                  <a:pt x="20758" y="12438"/>
                </a:lnTo>
                <a:lnTo>
                  <a:pt x="20768" y="12589"/>
                </a:lnTo>
                <a:lnTo>
                  <a:pt x="20778" y="12675"/>
                </a:lnTo>
                <a:lnTo>
                  <a:pt x="20803" y="12711"/>
                </a:lnTo>
                <a:lnTo>
                  <a:pt x="20798" y="12621"/>
                </a:lnTo>
                <a:lnTo>
                  <a:pt x="20838" y="12604"/>
                </a:lnTo>
                <a:lnTo>
                  <a:pt x="20880" y="12589"/>
                </a:lnTo>
                <a:lnTo>
                  <a:pt x="20902" y="12621"/>
                </a:lnTo>
                <a:lnTo>
                  <a:pt x="20930" y="12606"/>
                </a:lnTo>
                <a:lnTo>
                  <a:pt x="20951" y="12621"/>
                </a:lnTo>
                <a:lnTo>
                  <a:pt x="20957" y="12717"/>
                </a:lnTo>
                <a:lnTo>
                  <a:pt x="20986" y="12724"/>
                </a:lnTo>
                <a:lnTo>
                  <a:pt x="21004" y="12795"/>
                </a:lnTo>
                <a:lnTo>
                  <a:pt x="21041" y="12783"/>
                </a:lnTo>
                <a:lnTo>
                  <a:pt x="21051" y="12822"/>
                </a:lnTo>
                <a:lnTo>
                  <a:pt x="21115" y="12732"/>
                </a:lnTo>
                <a:lnTo>
                  <a:pt x="21162" y="12670"/>
                </a:lnTo>
                <a:lnTo>
                  <a:pt x="21190" y="12557"/>
                </a:lnTo>
                <a:lnTo>
                  <a:pt x="21190" y="12519"/>
                </a:lnTo>
                <a:lnTo>
                  <a:pt x="21168" y="12482"/>
                </a:lnTo>
                <a:lnTo>
                  <a:pt x="21150" y="12503"/>
                </a:lnTo>
                <a:lnTo>
                  <a:pt x="21141" y="12451"/>
                </a:lnTo>
                <a:lnTo>
                  <a:pt x="21133" y="12428"/>
                </a:lnTo>
                <a:lnTo>
                  <a:pt x="21133" y="12362"/>
                </a:lnTo>
                <a:lnTo>
                  <a:pt x="21120" y="12296"/>
                </a:lnTo>
                <a:lnTo>
                  <a:pt x="21091" y="12286"/>
                </a:lnTo>
                <a:lnTo>
                  <a:pt x="21053" y="12307"/>
                </a:lnTo>
                <a:lnTo>
                  <a:pt x="21039" y="12330"/>
                </a:lnTo>
                <a:lnTo>
                  <a:pt x="21004" y="12349"/>
                </a:lnTo>
                <a:lnTo>
                  <a:pt x="20971" y="12426"/>
                </a:lnTo>
                <a:lnTo>
                  <a:pt x="20930" y="12443"/>
                </a:lnTo>
                <a:lnTo>
                  <a:pt x="20899" y="12372"/>
                </a:lnTo>
                <a:lnTo>
                  <a:pt x="20853" y="12328"/>
                </a:lnTo>
                <a:lnTo>
                  <a:pt x="20817" y="12419"/>
                </a:lnTo>
                <a:lnTo>
                  <a:pt x="20790" y="12347"/>
                </a:lnTo>
                <a:lnTo>
                  <a:pt x="20780" y="12200"/>
                </a:lnTo>
                <a:lnTo>
                  <a:pt x="20758" y="11956"/>
                </a:lnTo>
                <a:lnTo>
                  <a:pt x="20718" y="11820"/>
                </a:lnTo>
                <a:lnTo>
                  <a:pt x="20763" y="11692"/>
                </a:lnTo>
                <a:lnTo>
                  <a:pt x="20788" y="11803"/>
                </a:lnTo>
                <a:lnTo>
                  <a:pt x="20830" y="11677"/>
                </a:lnTo>
                <a:lnTo>
                  <a:pt x="20889" y="11598"/>
                </a:lnTo>
                <a:lnTo>
                  <a:pt x="20949" y="11642"/>
                </a:lnTo>
                <a:lnTo>
                  <a:pt x="20984" y="11640"/>
                </a:lnTo>
                <a:lnTo>
                  <a:pt x="21024" y="11532"/>
                </a:lnTo>
                <a:lnTo>
                  <a:pt x="21071" y="11485"/>
                </a:lnTo>
                <a:lnTo>
                  <a:pt x="21081" y="11603"/>
                </a:lnTo>
                <a:lnTo>
                  <a:pt x="21113" y="11620"/>
                </a:lnTo>
                <a:lnTo>
                  <a:pt x="21131" y="11332"/>
                </a:lnTo>
                <a:lnTo>
                  <a:pt x="21131" y="11118"/>
                </a:lnTo>
                <a:lnTo>
                  <a:pt x="21143" y="10876"/>
                </a:lnTo>
                <a:lnTo>
                  <a:pt x="21141" y="10680"/>
                </a:lnTo>
                <a:lnTo>
                  <a:pt x="21074" y="10468"/>
                </a:lnTo>
                <a:lnTo>
                  <a:pt x="20979" y="10334"/>
                </a:lnTo>
                <a:lnTo>
                  <a:pt x="20924" y="10335"/>
                </a:lnTo>
                <a:lnTo>
                  <a:pt x="20865" y="10399"/>
                </a:lnTo>
                <a:lnTo>
                  <a:pt x="20765" y="10391"/>
                </a:lnTo>
                <a:lnTo>
                  <a:pt x="20678" y="10384"/>
                </a:lnTo>
                <a:lnTo>
                  <a:pt x="20644" y="10276"/>
                </a:lnTo>
                <a:lnTo>
                  <a:pt x="20611" y="10053"/>
                </a:lnTo>
                <a:lnTo>
                  <a:pt x="20594" y="9772"/>
                </a:lnTo>
                <a:lnTo>
                  <a:pt x="20594" y="9686"/>
                </a:lnTo>
                <a:lnTo>
                  <a:pt x="20648" y="9531"/>
                </a:lnTo>
                <a:lnTo>
                  <a:pt x="20669" y="9605"/>
                </a:lnTo>
                <a:lnTo>
                  <a:pt x="20721" y="9645"/>
                </a:lnTo>
                <a:lnTo>
                  <a:pt x="20730" y="9559"/>
                </a:lnTo>
                <a:lnTo>
                  <a:pt x="20666" y="9400"/>
                </a:lnTo>
                <a:lnTo>
                  <a:pt x="20674" y="9233"/>
                </a:lnTo>
                <a:lnTo>
                  <a:pt x="20659" y="8982"/>
                </a:lnTo>
                <a:lnTo>
                  <a:pt x="20629" y="8849"/>
                </a:lnTo>
                <a:lnTo>
                  <a:pt x="20656" y="8834"/>
                </a:lnTo>
                <a:lnTo>
                  <a:pt x="20629" y="8703"/>
                </a:lnTo>
                <a:lnTo>
                  <a:pt x="20626" y="8531"/>
                </a:lnTo>
                <a:lnTo>
                  <a:pt x="20609" y="8450"/>
                </a:lnTo>
                <a:lnTo>
                  <a:pt x="20666" y="8575"/>
                </a:lnTo>
                <a:lnTo>
                  <a:pt x="20658" y="8422"/>
                </a:lnTo>
                <a:lnTo>
                  <a:pt x="20621" y="8300"/>
                </a:lnTo>
                <a:lnTo>
                  <a:pt x="20661" y="8214"/>
                </a:lnTo>
                <a:lnTo>
                  <a:pt x="20708" y="8189"/>
                </a:lnTo>
                <a:lnTo>
                  <a:pt x="20843" y="8374"/>
                </a:lnTo>
                <a:lnTo>
                  <a:pt x="20894" y="8485"/>
                </a:lnTo>
                <a:lnTo>
                  <a:pt x="20989" y="8603"/>
                </a:lnTo>
                <a:lnTo>
                  <a:pt x="20999" y="8701"/>
                </a:lnTo>
                <a:lnTo>
                  <a:pt x="21018" y="8767"/>
                </a:lnTo>
                <a:lnTo>
                  <a:pt x="21034" y="8760"/>
                </a:lnTo>
                <a:lnTo>
                  <a:pt x="21039" y="8713"/>
                </a:lnTo>
                <a:lnTo>
                  <a:pt x="21081" y="8773"/>
                </a:lnTo>
                <a:lnTo>
                  <a:pt x="21056" y="8672"/>
                </a:lnTo>
                <a:lnTo>
                  <a:pt x="21063" y="8686"/>
                </a:lnTo>
                <a:lnTo>
                  <a:pt x="21083" y="8708"/>
                </a:lnTo>
                <a:lnTo>
                  <a:pt x="21105" y="8693"/>
                </a:lnTo>
                <a:lnTo>
                  <a:pt x="21096" y="8666"/>
                </a:lnTo>
                <a:lnTo>
                  <a:pt x="21098" y="8666"/>
                </a:lnTo>
                <a:lnTo>
                  <a:pt x="21140" y="8778"/>
                </a:lnTo>
                <a:lnTo>
                  <a:pt x="21145" y="8782"/>
                </a:lnTo>
                <a:lnTo>
                  <a:pt x="21148" y="8824"/>
                </a:lnTo>
                <a:lnTo>
                  <a:pt x="21175" y="8824"/>
                </a:lnTo>
                <a:lnTo>
                  <a:pt x="21188" y="8812"/>
                </a:lnTo>
                <a:lnTo>
                  <a:pt x="21150" y="8684"/>
                </a:lnTo>
                <a:lnTo>
                  <a:pt x="21140" y="8699"/>
                </a:lnTo>
                <a:lnTo>
                  <a:pt x="21141" y="8718"/>
                </a:lnTo>
                <a:lnTo>
                  <a:pt x="21130" y="8676"/>
                </a:lnTo>
                <a:lnTo>
                  <a:pt x="21111" y="8536"/>
                </a:lnTo>
                <a:lnTo>
                  <a:pt x="21126" y="8501"/>
                </a:lnTo>
                <a:lnTo>
                  <a:pt x="21106" y="8427"/>
                </a:lnTo>
                <a:lnTo>
                  <a:pt x="21121" y="8423"/>
                </a:lnTo>
                <a:lnTo>
                  <a:pt x="21125" y="8358"/>
                </a:lnTo>
                <a:lnTo>
                  <a:pt x="21105" y="8295"/>
                </a:lnTo>
                <a:lnTo>
                  <a:pt x="21101" y="8319"/>
                </a:lnTo>
                <a:lnTo>
                  <a:pt x="21076" y="8251"/>
                </a:lnTo>
                <a:lnTo>
                  <a:pt x="21076" y="8381"/>
                </a:lnTo>
                <a:lnTo>
                  <a:pt x="21090" y="8459"/>
                </a:lnTo>
                <a:lnTo>
                  <a:pt x="21093" y="8526"/>
                </a:lnTo>
                <a:lnTo>
                  <a:pt x="21091" y="8524"/>
                </a:lnTo>
                <a:lnTo>
                  <a:pt x="21074" y="8450"/>
                </a:lnTo>
                <a:lnTo>
                  <a:pt x="20991" y="8257"/>
                </a:lnTo>
                <a:lnTo>
                  <a:pt x="20989" y="8257"/>
                </a:lnTo>
                <a:lnTo>
                  <a:pt x="20941" y="8135"/>
                </a:lnTo>
                <a:lnTo>
                  <a:pt x="20907" y="8115"/>
                </a:lnTo>
                <a:lnTo>
                  <a:pt x="20880" y="8051"/>
                </a:lnTo>
                <a:lnTo>
                  <a:pt x="20867" y="8039"/>
                </a:lnTo>
                <a:lnTo>
                  <a:pt x="20887" y="8110"/>
                </a:lnTo>
                <a:lnTo>
                  <a:pt x="20880" y="8172"/>
                </a:lnTo>
                <a:lnTo>
                  <a:pt x="20887" y="8260"/>
                </a:lnTo>
                <a:lnTo>
                  <a:pt x="20937" y="8384"/>
                </a:lnTo>
                <a:lnTo>
                  <a:pt x="20890" y="8322"/>
                </a:lnTo>
                <a:lnTo>
                  <a:pt x="20848" y="8085"/>
                </a:lnTo>
                <a:lnTo>
                  <a:pt x="20780" y="7853"/>
                </a:lnTo>
                <a:lnTo>
                  <a:pt x="20721" y="7726"/>
                </a:lnTo>
                <a:lnTo>
                  <a:pt x="20659" y="7642"/>
                </a:lnTo>
                <a:lnTo>
                  <a:pt x="20604" y="7575"/>
                </a:lnTo>
                <a:lnTo>
                  <a:pt x="20524" y="7445"/>
                </a:lnTo>
                <a:lnTo>
                  <a:pt x="20381" y="7279"/>
                </a:lnTo>
                <a:lnTo>
                  <a:pt x="20221" y="7088"/>
                </a:lnTo>
                <a:lnTo>
                  <a:pt x="20154" y="7053"/>
                </a:lnTo>
                <a:lnTo>
                  <a:pt x="20099" y="7034"/>
                </a:lnTo>
                <a:lnTo>
                  <a:pt x="20075" y="7080"/>
                </a:lnTo>
                <a:lnTo>
                  <a:pt x="20025" y="7034"/>
                </a:lnTo>
                <a:lnTo>
                  <a:pt x="20011" y="7018"/>
                </a:lnTo>
                <a:lnTo>
                  <a:pt x="20010" y="7021"/>
                </a:lnTo>
                <a:lnTo>
                  <a:pt x="19913" y="6930"/>
                </a:lnTo>
                <a:lnTo>
                  <a:pt x="19901" y="6940"/>
                </a:lnTo>
                <a:lnTo>
                  <a:pt x="19837" y="6883"/>
                </a:lnTo>
                <a:lnTo>
                  <a:pt x="19770" y="6907"/>
                </a:lnTo>
                <a:lnTo>
                  <a:pt x="19685" y="6907"/>
                </a:lnTo>
                <a:lnTo>
                  <a:pt x="19586" y="6875"/>
                </a:lnTo>
                <a:lnTo>
                  <a:pt x="19536" y="6964"/>
                </a:lnTo>
                <a:lnTo>
                  <a:pt x="19457" y="6841"/>
                </a:lnTo>
                <a:lnTo>
                  <a:pt x="19395" y="6679"/>
                </a:lnTo>
                <a:lnTo>
                  <a:pt x="19330" y="6578"/>
                </a:lnTo>
                <a:lnTo>
                  <a:pt x="19282" y="6381"/>
                </a:lnTo>
                <a:lnTo>
                  <a:pt x="19226" y="6361"/>
                </a:lnTo>
                <a:lnTo>
                  <a:pt x="19231" y="6439"/>
                </a:lnTo>
                <a:lnTo>
                  <a:pt x="19196" y="6516"/>
                </a:lnTo>
                <a:lnTo>
                  <a:pt x="19287" y="6710"/>
                </a:lnTo>
                <a:lnTo>
                  <a:pt x="19258" y="6782"/>
                </a:lnTo>
                <a:lnTo>
                  <a:pt x="19208" y="6750"/>
                </a:lnTo>
                <a:lnTo>
                  <a:pt x="19193" y="6836"/>
                </a:lnTo>
                <a:lnTo>
                  <a:pt x="19116" y="6843"/>
                </a:lnTo>
                <a:lnTo>
                  <a:pt x="19059" y="6743"/>
                </a:lnTo>
                <a:lnTo>
                  <a:pt x="19051" y="6622"/>
                </a:lnTo>
                <a:lnTo>
                  <a:pt x="18970" y="6499"/>
                </a:lnTo>
                <a:lnTo>
                  <a:pt x="18877" y="6312"/>
                </a:lnTo>
                <a:lnTo>
                  <a:pt x="18825" y="6186"/>
                </a:lnTo>
                <a:lnTo>
                  <a:pt x="18882" y="6163"/>
                </a:lnTo>
                <a:lnTo>
                  <a:pt x="18972" y="6306"/>
                </a:lnTo>
                <a:lnTo>
                  <a:pt x="19015" y="6309"/>
                </a:lnTo>
                <a:lnTo>
                  <a:pt x="19076" y="6408"/>
                </a:lnTo>
                <a:lnTo>
                  <a:pt x="19032" y="6258"/>
                </a:lnTo>
                <a:lnTo>
                  <a:pt x="18967" y="6137"/>
                </a:lnTo>
                <a:lnTo>
                  <a:pt x="18908" y="5952"/>
                </a:lnTo>
                <a:lnTo>
                  <a:pt x="18932" y="5915"/>
                </a:lnTo>
                <a:lnTo>
                  <a:pt x="18932" y="5903"/>
                </a:lnTo>
                <a:lnTo>
                  <a:pt x="18959" y="5903"/>
                </a:lnTo>
                <a:lnTo>
                  <a:pt x="18955" y="5878"/>
                </a:lnTo>
                <a:lnTo>
                  <a:pt x="18933" y="5873"/>
                </a:lnTo>
                <a:lnTo>
                  <a:pt x="18933" y="5854"/>
                </a:lnTo>
                <a:lnTo>
                  <a:pt x="18950" y="5858"/>
                </a:lnTo>
                <a:lnTo>
                  <a:pt x="19019" y="5925"/>
                </a:lnTo>
                <a:lnTo>
                  <a:pt x="19037" y="5927"/>
                </a:lnTo>
                <a:lnTo>
                  <a:pt x="19044" y="5942"/>
                </a:lnTo>
                <a:lnTo>
                  <a:pt x="19017" y="5934"/>
                </a:lnTo>
                <a:lnTo>
                  <a:pt x="19029" y="5982"/>
                </a:lnTo>
                <a:lnTo>
                  <a:pt x="19061" y="6028"/>
                </a:lnTo>
                <a:lnTo>
                  <a:pt x="19116" y="6035"/>
                </a:lnTo>
                <a:lnTo>
                  <a:pt x="19176" y="6013"/>
                </a:lnTo>
                <a:lnTo>
                  <a:pt x="19211" y="5952"/>
                </a:lnTo>
                <a:lnTo>
                  <a:pt x="19198" y="5924"/>
                </a:lnTo>
                <a:lnTo>
                  <a:pt x="19181" y="5945"/>
                </a:lnTo>
                <a:lnTo>
                  <a:pt x="19143" y="5934"/>
                </a:lnTo>
                <a:lnTo>
                  <a:pt x="19124" y="5939"/>
                </a:lnTo>
                <a:lnTo>
                  <a:pt x="19111" y="5924"/>
                </a:lnTo>
                <a:lnTo>
                  <a:pt x="19121" y="5878"/>
                </a:lnTo>
                <a:lnTo>
                  <a:pt x="19200" y="5854"/>
                </a:lnTo>
                <a:lnTo>
                  <a:pt x="19236" y="5957"/>
                </a:lnTo>
                <a:lnTo>
                  <a:pt x="19339" y="5977"/>
                </a:lnTo>
                <a:lnTo>
                  <a:pt x="19384" y="6019"/>
                </a:lnTo>
                <a:lnTo>
                  <a:pt x="19372" y="6046"/>
                </a:lnTo>
                <a:lnTo>
                  <a:pt x="19404" y="6115"/>
                </a:lnTo>
                <a:lnTo>
                  <a:pt x="19431" y="6072"/>
                </a:lnTo>
                <a:lnTo>
                  <a:pt x="19444" y="6065"/>
                </a:lnTo>
                <a:lnTo>
                  <a:pt x="19476" y="6082"/>
                </a:lnTo>
                <a:lnTo>
                  <a:pt x="19471" y="6062"/>
                </a:lnTo>
                <a:lnTo>
                  <a:pt x="19513" y="6078"/>
                </a:lnTo>
                <a:lnTo>
                  <a:pt x="19576" y="6102"/>
                </a:lnTo>
                <a:lnTo>
                  <a:pt x="19653" y="6161"/>
                </a:lnTo>
                <a:lnTo>
                  <a:pt x="19626" y="6099"/>
                </a:lnTo>
                <a:lnTo>
                  <a:pt x="19568" y="6062"/>
                </a:lnTo>
                <a:lnTo>
                  <a:pt x="19531" y="6043"/>
                </a:lnTo>
                <a:lnTo>
                  <a:pt x="19484" y="6018"/>
                </a:lnTo>
                <a:lnTo>
                  <a:pt x="19459" y="6016"/>
                </a:lnTo>
                <a:lnTo>
                  <a:pt x="19444" y="5962"/>
                </a:lnTo>
                <a:lnTo>
                  <a:pt x="19377" y="5834"/>
                </a:lnTo>
                <a:lnTo>
                  <a:pt x="19330" y="5708"/>
                </a:lnTo>
                <a:lnTo>
                  <a:pt x="19260" y="5624"/>
                </a:lnTo>
                <a:lnTo>
                  <a:pt x="19136" y="5548"/>
                </a:lnTo>
                <a:lnTo>
                  <a:pt x="19072" y="5535"/>
                </a:lnTo>
                <a:lnTo>
                  <a:pt x="18967" y="5560"/>
                </a:lnTo>
                <a:lnTo>
                  <a:pt x="18932" y="5599"/>
                </a:lnTo>
                <a:lnTo>
                  <a:pt x="18923" y="5634"/>
                </a:lnTo>
                <a:lnTo>
                  <a:pt x="18908" y="5614"/>
                </a:lnTo>
                <a:lnTo>
                  <a:pt x="18856" y="5582"/>
                </a:lnTo>
                <a:lnTo>
                  <a:pt x="18813" y="5514"/>
                </a:lnTo>
                <a:lnTo>
                  <a:pt x="18776" y="5427"/>
                </a:lnTo>
                <a:lnTo>
                  <a:pt x="18729" y="5366"/>
                </a:lnTo>
                <a:lnTo>
                  <a:pt x="18704" y="5334"/>
                </a:lnTo>
                <a:lnTo>
                  <a:pt x="18661" y="5262"/>
                </a:lnTo>
                <a:lnTo>
                  <a:pt x="18577" y="5225"/>
                </a:lnTo>
                <a:lnTo>
                  <a:pt x="18527" y="5171"/>
                </a:lnTo>
                <a:lnTo>
                  <a:pt x="18471" y="5104"/>
                </a:lnTo>
                <a:lnTo>
                  <a:pt x="18466" y="5065"/>
                </a:lnTo>
                <a:lnTo>
                  <a:pt x="18420" y="5030"/>
                </a:lnTo>
                <a:lnTo>
                  <a:pt x="18284" y="4845"/>
                </a:lnTo>
                <a:lnTo>
                  <a:pt x="18321" y="4801"/>
                </a:lnTo>
                <a:lnTo>
                  <a:pt x="18294" y="4732"/>
                </a:lnTo>
                <a:lnTo>
                  <a:pt x="18170" y="4562"/>
                </a:lnTo>
                <a:lnTo>
                  <a:pt x="18070" y="4467"/>
                </a:lnTo>
                <a:lnTo>
                  <a:pt x="17869" y="4279"/>
                </a:lnTo>
                <a:lnTo>
                  <a:pt x="17661" y="4100"/>
                </a:lnTo>
                <a:lnTo>
                  <a:pt x="17557" y="4045"/>
                </a:lnTo>
                <a:lnTo>
                  <a:pt x="17301" y="3858"/>
                </a:lnTo>
                <a:lnTo>
                  <a:pt x="17072" y="3777"/>
                </a:lnTo>
                <a:lnTo>
                  <a:pt x="16910" y="3745"/>
                </a:lnTo>
                <a:lnTo>
                  <a:pt x="16739" y="3659"/>
                </a:lnTo>
                <a:lnTo>
                  <a:pt x="16625" y="3649"/>
                </a:lnTo>
                <a:lnTo>
                  <a:pt x="16538" y="3755"/>
                </a:lnTo>
                <a:lnTo>
                  <a:pt x="16575" y="3845"/>
                </a:lnTo>
                <a:lnTo>
                  <a:pt x="16670" y="3909"/>
                </a:lnTo>
                <a:lnTo>
                  <a:pt x="16677" y="3986"/>
                </a:lnTo>
                <a:lnTo>
                  <a:pt x="16607" y="4015"/>
                </a:lnTo>
                <a:lnTo>
                  <a:pt x="16643" y="4146"/>
                </a:lnTo>
                <a:lnTo>
                  <a:pt x="16163" y="3794"/>
                </a:lnTo>
                <a:lnTo>
                  <a:pt x="15751" y="3543"/>
                </a:lnTo>
                <a:lnTo>
                  <a:pt x="15567" y="3313"/>
                </a:lnTo>
                <a:lnTo>
                  <a:pt x="15445" y="3102"/>
                </a:lnTo>
                <a:lnTo>
                  <a:pt x="15314" y="3028"/>
                </a:lnTo>
                <a:lnTo>
                  <a:pt x="15254" y="2924"/>
                </a:lnTo>
                <a:lnTo>
                  <a:pt x="15353" y="2914"/>
                </a:lnTo>
                <a:lnTo>
                  <a:pt x="15254" y="2816"/>
                </a:lnTo>
                <a:lnTo>
                  <a:pt x="15092" y="2680"/>
                </a:lnTo>
                <a:lnTo>
                  <a:pt x="15062" y="2747"/>
                </a:lnTo>
                <a:lnTo>
                  <a:pt x="14705" y="2650"/>
                </a:lnTo>
                <a:lnTo>
                  <a:pt x="14511" y="2520"/>
                </a:lnTo>
                <a:lnTo>
                  <a:pt x="14610" y="2427"/>
                </a:lnTo>
                <a:lnTo>
                  <a:pt x="14320" y="2338"/>
                </a:lnTo>
                <a:lnTo>
                  <a:pt x="14188" y="2347"/>
                </a:lnTo>
                <a:lnTo>
                  <a:pt x="14101" y="2291"/>
                </a:lnTo>
                <a:lnTo>
                  <a:pt x="14312" y="2262"/>
                </a:lnTo>
                <a:lnTo>
                  <a:pt x="14521" y="2323"/>
                </a:lnTo>
                <a:lnTo>
                  <a:pt x="14752" y="2380"/>
                </a:lnTo>
                <a:lnTo>
                  <a:pt x="15018" y="2444"/>
                </a:lnTo>
                <a:lnTo>
                  <a:pt x="15145" y="2535"/>
                </a:lnTo>
                <a:lnTo>
                  <a:pt x="15206" y="2527"/>
                </a:lnTo>
                <a:lnTo>
                  <a:pt x="15333" y="2567"/>
                </a:lnTo>
                <a:lnTo>
                  <a:pt x="15532" y="2572"/>
                </a:lnTo>
                <a:lnTo>
                  <a:pt x="15756" y="2500"/>
                </a:lnTo>
                <a:lnTo>
                  <a:pt x="15892" y="2451"/>
                </a:lnTo>
                <a:lnTo>
                  <a:pt x="15942" y="2417"/>
                </a:lnTo>
                <a:lnTo>
                  <a:pt x="15729" y="2323"/>
                </a:lnTo>
                <a:lnTo>
                  <a:pt x="15594" y="2316"/>
                </a:lnTo>
                <a:lnTo>
                  <a:pt x="15455" y="2219"/>
                </a:lnTo>
                <a:lnTo>
                  <a:pt x="15303" y="2220"/>
                </a:lnTo>
                <a:lnTo>
                  <a:pt x="15115" y="2121"/>
                </a:lnTo>
                <a:lnTo>
                  <a:pt x="15100" y="2160"/>
                </a:lnTo>
                <a:lnTo>
                  <a:pt x="14976" y="2156"/>
                </a:lnTo>
                <a:lnTo>
                  <a:pt x="14903" y="2102"/>
                </a:lnTo>
                <a:lnTo>
                  <a:pt x="14735" y="2145"/>
                </a:lnTo>
                <a:lnTo>
                  <a:pt x="14792" y="2217"/>
                </a:lnTo>
                <a:lnTo>
                  <a:pt x="14749" y="2234"/>
                </a:lnTo>
                <a:lnTo>
                  <a:pt x="14558" y="2203"/>
                </a:lnTo>
                <a:lnTo>
                  <a:pt x="14462" y="2214"/>
                </a:lnTo>
                <a:lnTo>
                  <a:pt x="14385" y="2138"/>
                </a:lnTo>
                <a:lnTo>
                  <a:pt x="14271" y="2107"/>
                </a:lnTo>
                <a:lnTo>
                  <a:pt x="14278" y="2067"/>
                </a:lnTo>
                <a:lnTo>
                  <a:pt x="14010" y="1980"/>
                </a:lnTo>
                <a:lnTo>
                  <a:pt x="13973" y="1877"/>
                </a:lnTo>
                <a:lnTo>
                  <a:pt x="13901" y="1884"/>
                </a:lnTo>
                <a:lnTo>
                  <a:pt x="13736" y="1855"/>
                </a:lnTo>
                <a:lnTo>
                  <a:pt x="13557" y="1833"/>
                </a:lnTo>
                <a:lnTo>
                  <a:pt x="13480" y="1804"/>
                </a:lnTo>
                <a:lnTo>
                  <a:pt x="13207" y="1751"/>
                </a:lnTo>
                <a:lnTo>
                  <a:pt x="13081" y="1672"/>
                </a:lnTo>
                <a:lnTo>
                  <a:pt x="13041" y="1682"/>
                </a:lnTo>
                <a:lnTo>
                  <a:pt x="13019" y="1715"/>
                </a:lnTo>
                <a:lnTo>
                  <a:pt x="13033" y="1751"/>
                </a:lnTo>
                <a:lnTo>
                  <a:pt x="13011" y="1831"/>
                </a:lnTo>
                <a:lnTo>
                  <a:pt x="13031" y="1900"/>
                </a:lnTo>
                <a:lnTo>
                  <a:pt x="12946" y="1853"/>
                </a:lnTo>
                <a:lnTo>
                  <a:pt x="12820" y="1847"/>
                </a:lnTo>
                <a:lnTo>
                  <a:pt x="12818" y="1848"/>
                </a:lnTo>
                <a:lnTo>
                  <a:pt x="12746" y="1865"/>
                </a:lnTo>
                <a:lnTo>
                  <a:pt x="12741" y="1916"/>
                </a:lnTo>
                <a:lnTo>
                  <a:pt x="12643" y="1902"/>
                </a:lnTo>
                <a:lnTo>
                  <a:pt x="12684" y="1877"/>
                </a:lnTo>
                <a:lnTo>
                  <a:pt x="12673" y="1833"/>
                </a:lnTo>
                <a:lnTo>
                  <a:pt x="12582" y="1815"/>
                </a:lnTo>
                <a:lnTo>
                  <a:pt x="12522" y="1774"/>
                </a:lnTo>
                <a:lnTo>
                  <a:pt x="12534" y="1732"/>
                </a:lnTo>
                <a:lnTo>
                  <a:pt x="12455" y="1675"/>
                </a:lnTo>
                <a:lnTo>
                  <a:pt x="12418" y="1628"/>
                </a:lnTo>
                <a:lnTo>
                  <a:pt x="12350" y="1602"/>
                </a:lnTo>
                <a:close/>
                <a:moveTo>
                  <a:pt x="12207" y="2331"/>
                </a:moveTo>
                <a:lnTo>
                  <a:pt x="12192" y="2343"/>
                </a:lnTo>
                <a:lnTo>
                  <a:pt x="12248" y="2402"/>
                </a:lnTo>
                <a:lnTo>
                  <a:pt x="12293" y="2421"/>
                </a:lnTo>
                <a:lnTo>
                  <a:pt x="12303" y="2419"/>
                </a:lnTo>
                <a:lnTo>
                  <a:pt x="12405" y="2409"/>
                </a:lnTo>
                <a:lnTo>
                  <a:pt x="12422" y="2375"/>
                </a:lnTo>
                <a:lnTo>
                  <a:pt x="12358" y="2355"/>
                </a:lnTo>
                <a:lnTo>
                  <a:pt x="12281" y="2331"/>
                </a:lnTo>
                <a:lnTo>
                  <a:pt x="12207" y="2331"/>
                </a:lnTo>
                <a:close/>
                <a:moveTo>
                  <a:pt x="9008" y="2431"/>
                </a:moveTo>
                <a:lnTo>
                  <a:pt x="8918" y="2543"/>
                </a:lnTo>
                <a:lnTo>
                  <a:pt x="8958" y="2580"/>
                </a:lnTo>
                <a:lnTo>
                  <a:pt x="8967" y="2676"/>
                </a:lnTo>
                <a:lnTo>
                  <a:pt x="8928" y="2803"/>
                </a:lnTo>
                <a:lnTo>
                  <a:pt x="8901" y="2858"/>
                </a:lnTo>
                <a:lnTo>
                  <a:pt x="8992" y="2867"/>
                </a:lnTo>
                <a:lnTo>
                  <a:pt x="9062" y="2868"/>
                </a:lnTo>
                <a:lnTo>
                  <a:pt x="9176" y="2814"/>
                </a:lnTo>
                <a:lnTo>
                  <a:pt x="9256" y="2803"/>
                </a:lnTo>
                <a:lnTo>
                  <a:pt x="9390" y="2717"/>
                </a:lnTo>
                <a:lnTo>
                  <a:pt x="9295" y="2675"/>
                </a:lnTo>
                <a:lnTo>
                  <a:pt x="9278" y="2592"/>
                </a:lnTo>
                <a:lnTo>
                  <a:pt x="9248" y="2495"/>
                </a:lnTo>
                <a:lnTo>
                  <a:pt x="9239" y="2456"/>
                </a:lnTo>
                <a:lnTo>
                  <a:pt x="9074" y="2458"/>
                </a:lnTo>
                <a:lnTo>
                  <a:pt x="9008" y="2431"/>
                </a:lnTo>
                <a:close/>
                <a:moveTo>
                  <a:pt x="8468" y="2488"/>
                </a:moveTo>
                <a:lnTo>
                  <a:pt x="8433" y="2527"/>
                </a:lnTo>
                <a:lnTo>
                  <a:pt x="8332" y="2552"/>
                </a:lnTo>
                <a:lnTo>
                  <a:pt x="8252" y="2537"/>
                </a:lnTo>
                <a:lnTo>
                  <a:pt x="8188" y="2592"/>
                </a:lnTo>
                <a:lnTo>
                  <a:pt x="8061" y="2715"/>
                </a:lnTo>
                <a:lnTo>
                  <a:pt x="8012" y="2811"/>
                </a:lnTo>
                <a:lnTo>
                  <a:pt x="7967" y="2860"/>
                </a:lnTo>
                <a:lnTo>
                  <a:pt x="7855" y="2915"/>
                </a:lnTo>
                <a:lnTo>
                  <a:pt x="7755" y="2983"/>
                </a:lnTo>
                <a:lnTo>
                  <a:pt x="7790" y="3016"/>
                </a:lnTo>
                <a:lnTo>
                  <a:pt x="7868" y="3011"/>
                </a:lnTo>
                <a:lnTo>
                  <a:pt x="7813" y="3084"/>
                </a:lnTo>
                <a:lnTo>
                  <a:pt x="7868" y="3111"/>
                </a:lnTo>
                <a:lnTo>
                  <a:pt x="8006" y="3064"/>
                </a:lnTo>
                <a:lnTo>
                  <a:pt x="8140" y="3028"/>
                </a:lnTo>
                <a:lnTo>
                  <a:pt x="8245" y="3062"/>
                </a:lnTo>
                <a:lnTo>
                  <a:pt x="8399" y="3102"/>
                </a:lnTo>
                <a:lnTo>
                  <a:pt x="8493" y="3094"/>
                </a:lnTo>
                <a:lnTo>
                  <a:pt x="8551" y="3072"/>
                </a:lnTo>
                <a:lnTo>
                  <a:pt x="8567" y="3035"/>
                </a:lnTo>
                <a:lnTo>
                  <a:pt x="8409" y="2984"/>
                </a:lnTo>
                <a:lnTo>
                  <a:pt x="8377" y="2937"/>
                </a:lnTo>
                <a:lnTo>
                  <a:pt x="8533" y="2981"/>
                </a:lnTo>
                <a:lnTo>
                  <a:pt x="8610" y="2978"/>
                </a:lnTo>
                <a:lnTo>
                  <a:pt x="8595" y="2904"/>
                </a:lnTo>
                <a:lnTo>
                  <a:pt x="8714" y="2900"/>
                </a:lnTo>
                <a:lnTo>
                  <a:pt x="8774" y="2811"/>
                </a:lnTo>
                <a:lnTo>
                  <a:pt x="8804" y="2865"/>
                </a:lnTo>
                <a:lnTo>
                  <a:pt x="8870" y="2853"/>
                </a:lnTo>
                <a:lnTo>
                  <a:pt x="8923" y="2729"/>
                </a:lnTo>
                <a:lnTo>
                  <a:pt x="8915" y="2675"/>
                </a:lnTo>
                <a:lnTo>
                  <a:pt x="8880" y="2586"/>
                </a:lnTo>
                <a:lnTo>
                  <a:pt x="8767" y="2612"/>
                </a:lnTo>
                <a:lnTo>
                  <a:pt x="8694" y="2658"/>
                </a:lnTo>
                <a:lnTo>
                  <a:pt x="8767" y="2557"/>
                </a:lnTo>
                <a:lnTo>
                  <a:pt x="8704" y="2542"/>
                </a:lnTo>
                <a:lnTo>
                  <a:pt x="8630" y="2582"/>
                </a:lnTo>
                <a:lnTo>
                  <a:pt x="8533" y="2656"/>
                </a:lnTo>
                <a:lnTo>
                  <a:pt x="8413" y="2702"/>
                </a:lnTo>
                <a:lnTo>
                  <a:pt x="8456" y="2644"/>
                </a:lnTo>
                <a:lnTo>
                  <a:pt x="8531" y="2602"/>
                </a:lnTo>
                <a:lnTo>
                  <a:pt x="8592" y="2540"/>
                </a:lnTo>
                <a:lnTo>
                  <a:pt x="8615" y="2511"/>
                </a:lnTo>
                <a:lnTo>
                  <a:pt x="8468" y="2488"/>
                </a:lnTo>
                <a:close/>
                <a:moveTo>
                  <a:pt x="9465" y="2944"/>
                </a:moveTo>
                <a:lnTo>
                  <a:pt x="9392" y="2947"/>
                </a:lnTo>
                <a:lnTo>
                  <a:pt x="9347" y="2995"/>
                </a:lnTo>
                <a:lnTo>
                  <a:pt x="9321" y="3075"/>
                </a:lnTo>
                <a:lnTo>
                  <a:pt x="9293" y="3099"/>
                </a:lnTo>
                <a:lnTo>
                  <a:pt x="9303" y="3149"/>
                </a:lnTo>
                <a:lnTo>
                  <a:pt x="9383" y="3225"/>
                </a:lnTo>
                <a:lnTo>
                  <a:pt x="9412" y="3185"/>
                </a:lnTo>
                <a:lnTo>
                  <a:pt x="9464" y="3156"/>
                </a:lnTo>
                <a:lnTo>
                  <a:pt x="9472" y="3052"/>
                </a:lnTo>
                <a:lnTo>
                  <a:pt x="9465" y="2944"/>
                </a:lnTo>
                <a:close/>
                <a:moveTo>
                  <a:pt x="9178" y="2961"/>
                </a:moveTo>
                <a:lnTo>
                  <a:pt x="9104" y="2978"/>
                </a:lnTo>
                <a:lnTo>
                  <a:pt x="8948" y="3101"/>
                </a:lnTo>
                <a:lnTo>
                  <a:pt x="8973" y="3008"/>
                </a:lnTo>
                <a:lnTo>
                  <a:pt x="8931" y="2984"/>
                </a:lnTo>
                <a:lnTo>
                  <a:pt x="8876" y="3027"/>
                </a:lnTo>
                <a:lnTo>
                  <a:pt x="8834" y="3131"/>
                </a:lnTo>
                <a:lnTo>
                  <a:pt x="8739" y="3239"/>
                </a:lnTo>
                <a:lnTo>
                  <a:pt x="8781" y="3293"/>
                </a:lnTo>
                <a:lnTo>
                  <a:pt x="8853" y="3323"/>
                </a:lnTo>
                <a:lnTo>
                  <a:pt x="8890" y="3298"/>
                </a:lnTo>
                <a:lnTo>
                  <a:pt x="8896" y="3261"/>
                </a:lnTo>
                <a:lnTo>
                  <a:pt x="8955" y="3279"/>
                </a:lnTo>
                <a:lnTo>
                  <a:pt x="9027" y="3309"/>
                </a:lnTo>
                <a:lnTo>
                  <a:pt x="9074" y="3294"/>
                </a:lnTo>
                <a:lnTo>
                  <a:pt x="9057" y="3240"/>
                </a:lnTo>
                <a:lnTo>
                  <a:pt x="8891" y="3198"/>
                </a:lnTo>
                <a:lnTo>
                  <a:pt x="8960" y="3158"/>
                </a:lnTo>
                <a:lnTo>
                  <a:pt x="9092" y="3165"/>
                </a:lnTo>
                <a:lnTo>
                  <a:pt x="9228" y="3131"/>
                </a:lnTo>
                <a:lnTo>
                  <a:pt x="9229" y="3084"/>
                </a:lnTo>
                <a:lnTo>
                  <a:pt x="9178" y="2961"/>
                </a:lnTo>
                <a:close/>
                <a:moveTo>
                  <a:pt x="8558" y="3107"/>
                </a:moveTo>
                <a:lnTo>
                  <a:pt x="8409" y="3109"/>
                </a:lnTo>
                <a:lnTo>
                  <a:pt x="8464" y="3183"/>
                </a:lnTo>
                <a:lnTo>
                  <a:pt x="8521" y="3173"/>
                </a:lnTo>
                <a:lnTo>
                  <a:pt x="8565" y="3128"/>
                </a:lnTo>
                <a:lnTo>
                  <a:pt x="8558" y="3107"/>
                </a:lnTo>
                <a:close/>
                <a:moveTo>
                  <a:pt x="7735" y="3131"/>
                </a:moveTo>
                <a:lnTo>
                  <a:pt x="7619" y="3170"/>
                </a:lnTo>
                <a:lnTo>
                  <a:pt x="7602" y="3212"/>
                </a:lnTo>
                <a:lnTo>
                  <a:pt x="7509" y="3261"/>
                </a:lnTo>
                <a:lnTo>
                  <a:pt x="7537" y="3304"/>
                </a:lnTo>
                <a:lnTo>
                  <a:pt x="7614" y="3291"/>
                </a:lnTo>
                <a:lnTo>
                  <a:pt x="7653" y="3286"/>
                </a:lnTo>
                <a:lnTo>
                  <a:pt x="7701" y="3267"/>
                </a:lnTo>
                <a:lnTo>
                  <a:pt x="7781" y="3234"/>
                </a:lnTo>
                <a:lnTo>
                  <a:pt x="7745" y="3183"/>
                </a:lnTo>
                <a:lnTo>
                  <a:pt x="7735" y="3131"/>
                </a:lnTo>
                <a:close/>
                <a:moveTo>
                  <a:pt x="8270" y="3193"/>
                </a:moveTo>
                <a:lnTo>
                  <a:pt x="8073" y="3242"/>
                </a:lnTo>
                <a:lnTo>
                  <a:pt x="7994" y="3249"/>
                </a:lnTo>
                <a:lnTo>
                  <a:pt x="7949" y="3282"/>
                </a:lnTo>
                <a:lnTo>
                  <a:pt x="7950" y="3368"/>
                </a:lnTo>
                <a:lnTo>
                  <a:pt x="8078" y="3419"/>
                </a:lnTo>
                <a:lnTo>
                  <a:pt x="8188" y="3383"/>
                </a:lnTo>
                <a:lnTo>
                  <a:pt x="8230" y="3442"/>
                </a:lnTo>
                <a:lnTo>
                  <a:pt x="8282" y="3449"/>
                </a:lnTo>
                <a:lnTo>
                  <a:pt x="8317" y="3378"/>
                </a:lnTo>
                <a:lnTo>
                  <a:pt x="8384" y="3350"/>
                </a:lnTo>
                <a:lnTo>
                  <a:pt x="8356" y="3279"/>
                </a:lnTo>
                <a:lnTo>
                  <a:pt x="8225" y="3279"/>
                </a:lnTo>
                <a:lnTo>
                  <a:pt x="8314" y="3213"/>
                </a:lnTo>
                <a:lnTo>
                  <a:pt x="8270" y="3193"/>
                </a:lnTo>
                <a:close/>
                <a:moveTo>
                  <a:pt x="9310" y="3289"/>
                </a:moveTo>
                <a:lnTo>
                  <a:pt x="9226" y="3291"/>
                </a:lnTo>
                <a:lnTo>
                  <a:pt x="9204" y="3358"/>
                </a:lnTo>
                <a:lnTo>
                  <a:pt x="9233" y="3392"/>
                </a:lnTo>
                <a:lnTo>
                  <a:pt x="9291" y="3375"/>
                </a:lnTo>
                <a:lnTo>
                  <a:pt x="9321" y="3335"/>
                </a:lnTo>
                <a:lnTo>
                  <a:pt x="9310" y="3289"/>
                </a:lnTo>
                <a:close/>
                <a:moveTo>
                  <a:pt x="9358" y="3372"/>
                </a:moveTo>
                <a:lnTo>
                  <a:pt x="9311" y="3405"/>
                </a:lnTo>
                <a:lnTo>
                  <a:pt x="9303" y="3449"/>
                </a:lnTo>
                <a:lnTo>
                  <a:pt x="9363" y="3441"/>
                </a:lnTo>
                <a:lnTo>
                  <a:pt x="9383" y="3434"/>
                </a:lnTo>
                <a:lnTo>
                  <a:pt x="9375" y="3385"/>
                </a:lnTo>
                <a:lnTo>
                  <a:pt x="9358" y="3372"/>
                </a:lnTo>
                <a:close/>
                <a:moveTo>
                  <a:pt x="8694" y="3390"/>
                </a:moveTo>
                <a:lnTo>
                  <a:pt x="8657" y="3446"/>
                </a:lnTo>
                <a:lnTo>
                  <a:pt x="8575" y="3407"/>
                </a:lnTo>
                <a:lnTo>
                  <a:pt x="8520" y="3431"/>
                </a:lnTo>
                <a:lnTo>
                  <a:pt x="8488" y="3491"/>
                </a:lnTo>
                <a:lnTo>
                  <a:pt x="8585" y="3548"/>
                </a:lnTo>
                <a:lnTo>
                  <a:pt x="8664" y="3577"/>
                </a:lnTo>
                <a:lnTo>
                  <a:pt x="8751" y="3584"/>
                </a:lnTo>
                <a:lnTo>
                  <a:pt x="8734" y="3574"/>
                </a:lnTo>
                <a:lnTo>
                  <a:pt x="8779" y="3537"/>
                </a:lnTo>
                <a:lnTo>
                  <a:pt x="8769" y="3471"/>
                </a:lnTo>
                <a:lnTo>
                  <a:pt x="8804" y="3442"/>
                </a:lnTo>
                <a:lnTo>
                  <a:pt x="8694" y="3390"/>
                </a:lnTo>
                <a:close/>
                <a:moveTo>
                  <a:pt x="16992" y="3424"/>
                </a:moveTo>
                <a:lnTo>
                  <a:pt x="16821" y="3486"/>
                </a:lnTo>
                <a:lnTo>
                  <a:pt x="16712" y="3506"/>
                </a:lnTo>
                <a:lnTo>
                  <a:pt x="16580" y="3493"/>
                </a:lnTo>
                <a:lnTo>
                  <a:pt x="16468" y="3511"/>
                </a:lnTo>
                <a:lnTo>
                  <a:pt x="16391" y="3526"/>
                </a:lnTo>
                <a:lnTo>
                  <a:pt x="16431" y="3564"/>
                </a:lnTo>
                <a:lnTo>
                  <a:pt x="16474" y="3537"/>
                </a:lnTo>
                <a:lnTo>
                  <a:pt x="16582" y="3617"/>
                </a:lnTo>
                <a:lnTo>
                  <a:pt x="16769" y="3646"/>
                </a:lnTo>
                <a:lnTo>
                  <a:pt x="16871" y="3611"/>
                </a:lnTo>
                <a:lnTo>
                  <a:pt x="17047" y="3639"/>
                </a:lnTo>
                <a:lnTo>
                  <a:pt x="17156" y="3676"/>
                </a:lnTo>
                <a:lnTo>
                  <a:pt x="17286" y="3691"/>
                </a:lnTo>
                <a:lnTo>
                  <a:pt x="17413" y="3725"/>
                </a:lnTo>
                <a:lnTo>
                  <a:pt x="17506" y="3730"/>
                </a:lnTo>
                <a:lnTo>
                  <a:pt x="17375" y="3648"/>
                </a:lnTo>
                <a:lnTo>
                  <a:pt x="17405" y="3590"/>
                </a:lnTo>
                <a:lnTo>
                  <a:pt x="17318" y="3570"/>
                </a:lnTo>
                <a:lnTo>
                  <a:pt x="17246" y="3638"/>
                </a:lnTo>
                <a:lnTo>
                  <a:pt x="17032" y="3552"/>
                </a:lnTo>
                <a:lnTo>
                  <a:pt x="16992" y="3424"/>
                </a:lnTo>
                <a:close/>
                <a:moveTo>
                  <a:pt x="7969" y="3439"/>
                </a:moveTo>
                <a:lnTo>
                  <a:pt x="7927" y="3483"/>
                </a:lnTo>
                <a:lnTo>
                  <a:pt x="8011" y="3558"/>
                </a:lnTo>
                <a:lnTo>
                  <a:pt x="8009" y="3614"/>
                </a:lnTo>
                <a:lnTo>
                  <a:pt x="8113" y="3707"/>
                </a:lnTo>
                <a:lnTo>
                  <a:pt x="8198" y="3644"/>
                </a:lnTo>
                <a:lnTo>
                  <a:pt x="8257" y="3570"/>
                </a:lnTo>
                <a:lnTo>
                  <a:pt x="8243" y="3521"/>
                </a:lnTo>
                <a:lnTo>
                  <a:pt x="8193" y="3481"/>
                </a:lnTo>
                <a:lnTo>
                  <a:pt x="8120" y="3456"/>
                </a:lnTo>
                <a:lnTo>
                  <a:pt x="7969" y="3439"/>
                </a:lnTo>
                <a:close/>
                <a:moveTo>
                  <a:pt x="17501" y="3461"/>
                </a:moveTo>
                <a:lnTo>
                  <a:pt x="17594" y="3540"/>
                </a:lnTo>
                <a:lnTo>
                  <a:pt x="17613" y="3604"/>
                </a:lnTo>
                <a:lnTo>
                  <a:pt x="17619" y="3670"/>
                </a:lnTo>
                <a:lnTo>
                  <a:pt x="17562" y="3755"/>
                </a:lnTo>
                <a:lnTo>
                  <a:pt x="17673" y="3808"/>
                </a:lnTo>
                <a:lnTo>
                  <a:pt x="17852" y="3882"/>
                </a:lnTo>
                <a:lnTo>
                  <a:pt x="17917" y="3994"/>
                </a:lnTo>
                <a:lnTo>
                  <a:pt x="18033" y="4074"/>
                </a:lnTo>
                <a:lnTo>
                  <a:pt x="18140" y="4099"/>
                </a:lnTo>
                <a:lnTo>
                  <a:pt x="18076" y="3981"/>
                </a:lnTo>
                <a:lnTo>
                  <a:pt x="17921" y="3883"/>
                </a:lnTo>
                <a:lnTo>
                  <a:pt x="17906" y="3745"/>
                </a:lnTo>
                <a:lnTo>
                  <a:pt x="17740" y="3624"/>
                </a:lnTo>
                <a:lnTo>
                  <a:pt x="17614" y="3469"/>
                </a:lnTo>
                <a:lnTo>
                  <a:pt x="17501" y="3461"/>
                </a:lnTo>
                <a:close/>
                <a:moveTo>
                  <a:pt x="9156" y="3528"/>
                </a:moveTo>
                <a:lnTo>
                  <a:pt x="9095" y="3579"/>
                </a:lnTo>
                <a:lnTo>
                  <a:pt x="9010" y="3594"/>
                </a:lnTo>
                <a:lnTo>
                  <a:pt x="8955" y="3629"/>
                </a:lnTo>
                <a:lnTo>
                  <a:pt x="9025" y="3648"/>
                </a:lnTo>
                <a:lnTo>
                  <a:pt x="9112" y="3663"/>
                </a:lnTo>
                <a:lnTo>
                  <a:pt x="9224" y="3627"/>
                </a:lnTo>
                <a:lnTo>
                  <a:pt x="9290" y="3596"/>
                </a:lnTo>
                <a:lnTo>
                  <a:pt x="9236" y="3567"/>
                </a:lnTo>
                <a:lnTo>
                  <a:pt x="9174" y="3574"/>
                </a:lnTo>
                <a:lnTo>
                  <a:pt x="9156" y="3528"/>
                </a:lnTo>
                <a:close/>
                <a:moveTo>
                  <a:pt x="8439" y="3530"/>
                </a:moveTo>
                <a:lnTo>
                  <a:pt x="8367" y="3558"/>
                </a:lnTo>
                <a:lnTo>
                  <a:pt x="8319" y="3604"/>
                </a:lnTo>
                <a:lnTo>
                  <a:pt x="8366" y="3643"/>
                </a:lnTo>
                <a:lnTo>
                  <a:pt x="8423" y="3644"/>
                </a:lnTo>
                <a:lnTo>
                  <a:pt x="8498" y="3634"/>
                </a:lnTo>
                <a:lnTo>
                  <a:pt x="8495" y="3574"/>
                </a:lnTo>
                <a:lnTo>
                  <a:pt x="8439" y="3530"/>
                </a:lnTo>
                <a:close/>
                <a:moveTo>
                  <a:pt x="13056" y="3542"/>
                </a:moveTo>
                <a:lnTo>
                  <a:pt x="13081" y="3639"/>
                </a:lnTo>
                <a:lnTo>
                  <a:pt x="13101" y="3708"/>
                </a:lnTo>
                <a:lnTo>
                  <a:pt x="13158" y="3703"/>
                </a:lnTo>
                <a:lnTo>
                  <a:pt x="13175" y="3619"/>
                </a:lnTo>
                <a:lnTo>
                  <a:pt x="13147" y="3560"/>
                </a:lnTo>
                <a:lnTo>
                  <a:pt x="13056" y="3542"/>
                </a:lnTo>
                <a:close/>
                <a:moveTo>
                  <a:pt x="8722" y="3626"/>
                </a:moveTo>
                <a:lnTo>
                  <a:pt x="8647" y="3643"/>
                </a:lnTo>
                <a:lnTo>
                  <a:pt x="8580" y="3700"/>
                </a:lnTo>
                <a:lnTo>
                  <a:pt x="8490" y="3710"/>
                </a:lnTo>
                <a:lnTo>
                  <a:pt x="8407" y="3690"/>
                </a:lnTo>
                <a:lnTo>
                  <a:pt x="8314" y="3676"/>
                </a:lnTo>
                <a:lnTo>
                  <a:pt x="8200" y="3759"/>
                </a:lnTo>
                <a:lnTo>
                  <a:pt x="8145" y="3814"/>
                </a:lnTo>
                <a:lnTo>
                  <a:pt x="8106" y="3893"/>
                </a:lnTo>
                <a:lnTo>
                  <a:pt x="8078" y="4006"/>
                </a:lnTo>
                <a:lnTo>
                  <a:pt x="8036" y="4053"/>
                </a:lnTo>
                <a:lnTo>
                  <a:pt x="8049" y="4116"/>
                </a:lnTo>
                <a:lnTo>
                  <a:pt x="8086" y="4144"/>
                </a:lnTo>
                <a:lnTo>
                  <a:pt x="8161" y="4143"/>
                </a:lnTo>
                <a:lnTo>
                  <a:pt x="8242" y="4111"/>
                </a:lnTo>
                <a:lnTo>
                  <a:pt x="8279" y="4053"/>
                </a:lnTo>
                <a:lnTo>
                  <a:pt x="8297" y="3979"/>
                </a:lnTo>
                <a:lnTo>
                  <a:pt x="8289" y="3915"/>
                </a:lnTo>
                <a:lnTo>
                  <a:pt x="8330" y="3867"/>
                </a:lnTo>
                <a:lnTo>
                  <a:pt x="8366" y="3823"/>
                </a:lnTo>
                <a:lnTo>
                  <a:pt x="8418" y="3809"/>
                </a:lnTo>
                <a:lnTo>
                  <a:pt x="8478" y="3781"/>
                </a:lnTo>
                <a:lnTo>
                  <a:pt x="8533" y="3806"/>
                </a:lnTo>
                <a:lnTo>
                  <a:pt x="8603" y="3792"/>
                </a:lnTo>
                <a:lnTo>
                  <a:pt x="8645" y="3734"/>
                </a:lnTo>
                <a:lnTo>
                  <a:pt x="8719" y="3717"/>
                </a:lnTo>
                <a:lnTo>
                  <a:pt x="8776" y="3661"/>
                </a:lnTo>
                <a:lnTo>
                  <a:pt x="8722" y="3626"/>
                </a:lnTo>
                <a:close/>
                <a:moveTo>
                  <a:pt x="6400" y="3629"/>
                </a:moveTo>
                <a:lnTo>
                  <a:pt x="6369" y="3715"/>
                </a:lnTo>
                <a:lnTo>
                  <a:pt x="6268" y="3735"/>
                </a:lnTo>
                <a:lnTo>
                  <a:pt x="6303" y="3828"/>
                </a:lnTo>
                <a:lnTo>
                  <a:pt x="6359" y="3892"/>
                </a:lnTo>
                <a:lnTo>
                  <a:pt x="6271" y="3927"/>
                </a:lnTo>
                <a:lnTo>
                  <a:pt x="6191" y="4030"/>
                </a:lnTo>
                <a:lnTo>
                  <a:pt x="6220" y="4085"/>
                </a:lnTo>
                <a:lnTo>
                  <a:pt x="6290" y="4038"/>
                </a:lnTo>
                <a:lnTo>
                  <a:pt x="6297" y="3991"/>
                </a:lnTo>
                <a:lnTo>
                  <a:pt x="6375" y="3984"/>
                </a:lnTo>
                <a:lnTo>
                  <a:pt x="6456" y="3912"/>
                </a:lnTo>
                <a:lnTo>
                  <a:pt x="6539" y="3846"/>
                </a:lnTo>
                <a:lnTo>
                  <a:pt x="6598" y="3813"/>
                </a:lnTo>
                <a:lnTo>
                  <a:pt x="6588" y="3781"/>
                </a:lnTo>
                <a:lnTo>
                  <a:pt x="6663" y="3774"/>
                </a:lnTo>
                <a:lnTo>
                  <a:pt x="6697" y="3732"/>
                </a:lnTo>
                <a:lnTo>
                  <a:pt x="6564" y="3703"/>
                </a:lnTo>
                <a:lnTo>
                  <a:pt x="6447" y="3688"/>
                </a:lnTo>
                <a:lnTo>
                  <a:pt x="6400" y="3629"/>
                </a:lnTo>
                <a:close/>
                <a:moveTo>
                  <a:pt x="7678" y="3639"/>
                </a:moveTo>
                <a:lnTo>
                  <a:pt x="7639" y="3703"/>
                </a:lnTo>
                <a:lnTo>
                  <a:pt x="7594" y="3643"/>
                </a:lnTo>
                <a:lnTo>
                  <a:pt x="7517" y="3671"/>
                </a:lnTo>
                <a:lnTo>
                  <a:pt x="7448" y="3744"/>
                </a:lnTo>
                <a:lnTo>
                  <a:pt x="7350" y="3840"/>
                </a:lnTo>
                <a:lnTo>
                  <a:pt x="7231" y="4020"/>
                </a:lnTo>
                <a:lnTo>
                  <a:pt x="7217" y="4112"/>
                </a:lnTo>
                <a:lnTo>
                  <a:pt x="7257" y="4139"/>
                </a:lnTo>
                <a:lnTo>
                  <a:pt x="7187" y="4180"/>
                </a:lnTo>
                <a:lnTo>
                  <a:pt x="7162" y="4225"/>
                </a:lnTo>
                <a:lnTo>
                  <a:pt x="7040" y="4282"/>
                </a:lnTo>
                <a:lnTo>
                  <a:pt x="7008" y="4250"/>
                </a:lnTo>
                <a:lnTo>
                  <a:pt x="6919" y="4363"/>
                </a:lnTo>
                <a:lnTo>
                  <a:pt x="6816" y="4454"/>
                </a:lnTo>
                <a:lnTo>
                  <a:pt x="6752" y="4481"/>
                </a:lnTo>
                <a:lnTo>
                  <a:pt x="6673" y="4504"/>
                </a:lnTo>
                <a:lnTo>
                  <a:pt x="6526" y="4444"/>
                </a:lnTo>
                <a:lnTo>
                  <a:pt x="6447" y="4432"/>
                </a:lnTo>
                <a:lnTo>
                  <a:pt x="6384" y="4459"/>
                </a:lnTo>
                <a:lnTo>
                  <a:pt x="6395" y="4331"/>
                </a:lnTo>
                <a:lnTo>
                  <a:pt x="6427" y="4213"/>
                </a:lnTo>
                <a:lnTo>
                  <a:pt x="6322" y="4180"/>
                </a:lnTo>
                <a:lnTo>
                  <a:pt x="6248" y="4237"/>
                </a:lnTo>
                <a:lnTo>
                  <a:pt x="6220" y="4422"/>
                </a:lnTo>
                <a:lnTo>
                  <a:pt x="6268" y="4417"/>
                </a:lnTo>
                <a:lnTo>
                  <a:pt x="6164" y="4521"/>
                </a:lnTo>
                <a:lnTo>
                  <a:pt x="6059" y="4634"/>
                </a:lnTo>
                <a:lnTo>
                  <a:pt x="6017" y="4617"/>
                </a:lnTo>
                <a:lnTo>
                  <a:pt x="5922" y="4715"/>
                </a:lnTo>
                <a:lnTo>
                  <a:pt x="5803" y="4885"/>
                </a:lnTo>
                <a:lnTo>
                  <a:pt x="5719" y="5095"/>
                </a:lnTo>
                <a:lnTo>
                  <a:pt x="5778" y="5068"/>
                </a:lnTo>
                <a:lnTo>
                  <a:pt x="5883" y="4971"/>
                </a:lnTo>
                <a:lnTo>
                  <a:pt x="6037" y="4841"/>
                </a:lnTo>
                <a:lnTo>
                  <a:pt x="5886" y="5045"/>
                </a:lnTo>
                <a:lnTo>
                  <a:pt x="5838" y="5146"/>
                </a:lnTo>
                <a:lnTo>
                  <a:pt x="5957" y="5137"/>
                </a:lnTo>
                <a:lnTo>
                  <a:pt x="6124" y="5052"/>
                </a:lnTo>
                <a:lnTo>
                  <a:pt x="6169" y="5013"/>
                </a:lnTo>
                <a:lnTo>
                  <a:pt x="6255" y="4907"/>
                </a:lnTo>
                <a:lnTo>
                  <a:pt x="6360" y="4819"/>
                </a:lnTo>
                <a:lnTo>
                  <a:pt x="6456" y="4809"/>
                </a:lnTo>
                <a:lnTo>
                  <a:pt x="6471" y="4885"/>
                </a:lnTo>
                <a:lnTo>
                  <a:pt x="6300" y="5020"/>
                </a:lnTo>
                <a:lnTo>
                  <a:pt x="6225" y="5117"/>
                </a:lnTo>
                <a:lnTo>
                  <a:pt x="6422" y="5178"/>
                </a:lnTo>
                <a:lnTo>
                  <a:pt x="6543" y="5164"/>
                </a:lnTo>
                <a:lnTo>
                  <a:pt x="6554" y="5067"/>
                </a:lnTo>
                <a:lnTo>
                  <a:pt x="6715" y="4946"/>
                </a:lnTo>
                <a:lnTo>
                  <a:pt x="6759" y="4846"/>
                </a:lnTo>
                <a:lnTo>
                  <a:pt x="6884" y="4695"/>
                </a:lnTo>
                <a:lnTo>
                  <a:pt x="6954" y="4784"/>
                </a:lnTo>
                <a:lnTo>
                  <a:pt x="7124" y="4708"/>
                </a:lnTo>
                <a:lnTo>
                  <a:pt x="7199" y="4654"/>
                </a:lnTo>
                <a:lnTo>
                  <a:pt x="7286" y="4525"/>
                </a:lnTo>
                <a:lnTo>
                  <a:pt x="7408" y="4466"/>
                </a:lnTo>
                <a:lnTo>
                  <a:pt x="7388" y="4378"/>
                </a:lnTo>
                <a:lnTo>
                  <a:pt x="7465" y="4370"/>
                </a:lnTo>
                <a:lnTo>
                  <a:pt x="7565" y="4304"/>
                </a:lnTo>
                <a:lnTo>
                  <a:pt x="7683" y="4205"/>
                </a:lnTo>
                <a:lnTo>
                  <a:pt x="7627" y="4159"/>
                </a:lnTo>
                <a:lnTo>
                  <a:pt x="7611" y="4069"/>
                </a:lnTo>
                <a:lnTo>
                  <a:pt x="7719" y="4082"/>
                </a:lnTo>
                <a:lnTo>
                  <a:pt x="7925" y="4026"/>
                </a:lnTo>
                <a:lnTo>
                  <a:pt x="7904" y="3914"/>
                </a:lnTo>
                <a:lnTo>
                  <a:pt x="7788" y="3856"/>
                </a:lnTo>
                <a:lnTo>
                  <a:pt x="7909" y="3840"/>
                </a:lnTo>
                <a:lnTo>
                  <a:pt x="7999" y="3887"/>
                </a:lnTo>
                <a:lnTo>
                  <a:pt x="8011" y="3776"/>
                </a:lnTo>
                <a:lnTo>
                  <a:pt x="7971" y="3722"/>
                </a:lnTo>
                <a:lnTo>
                  <a:pt x="7847" y="3659"/>
                </a:lnTo>
                <a:lnTo>
                  <a:pt x="7678" y="3639"/>
                </a:lnTo>
                <a:close/>
                <a:moveTo>
                  <a:pt x="8947" y="3680"/>
                </a:moveTo>
                <a:lnTo>
                  <a:pt x="8893" y="3686"/>
                </a:lnTo>
                <a:lnTo>
                  <a:pt x="8893" y="3739"/>
                </a:lnTo>
                <a:lnTo>
                  <a:pt x="8943" y="3769"/>
                </a:lnTo>
                <a:lnTo>
                  <a:pt x="9020" y="3759"/>
                </a:lnTo>
                <a:lnTo>
                  <a:pt x="9042" y="3749"/>
                </a:lnTo>
                <a:lnTo>
                  <a:pt x="9075" y="3720"/>
                </a:lnTo>
                <a:lnTo>
                  <a:pt x="9012" y="3693"/>
                </a:lnTo>
                <a:lnTo>
                  <a:pt x="8947" y="3680"/>
                </a:lnTo>
                <a:close/>
                <a:moveTo>
                  <a:pt x="8823" y="3700"/>
                </a:moveTo>
                <a:lnTo>
                  <a:pt x="8772" y="3750"/>
                </a:lnTo>
                <a:lnTo>
                  <a:pt x="8767" y="3764"/>
                </a:lnTo>
                <a:lnTo>
                  <a:pt x="8782" y="3774"/>
                </a:lnTo>
                <a:lnTo>
                  <a:pt x="8826" y="3764"/>
                </a:lnTo>
                <a:lnTo>
                  <a:pt x="8871" y="3710"/>
                </a:lnTo>
                <a:lnTo>
                  <a:pt x="8823" y="3700"/>
                </a:lnTo>
                <a:close/>
                <a:moveTo>
                  <a:pt x="13530" y="3718"/>
                </a:moveTo>
                <a:lnTo>
                  <a:pt x="13491" y="3732"/>
                </a:lnTo>
                <a:lnTo>
                  <a:pt x="13461" y="3801"/>
                </a:lnTo>
                <a:lnTo>
                  <a:pt x="13503" y="3846"/>
                </a:lnTo>
                <a:lnTo>
                  <a:pt x="13588" y="3873"/>
                </a:lnTo>
                <a:lnTo>
                  <a:pt x="13593" y="3865"/>
                </a:lnTo>
                <a:lnTo>
                  <a:pt x="13567" y="3779"/>
                </a:lnTo>
                <a:lnTo>
                  <a:pt x="13530" y="3718"/>
                </a:lnTo>
                <a:close/>
                <a:moveTo>
                  <a:pt x="13255" y="3752"/>
                </a:moveTo>
                <a:lnTo>
                  <a:pt x="13120" y="3755"/>
                </a:lnTo>
                <a:lnTo>
                  <a:pt x="13106" y="3899"/>
                </a:lnTo>
                <a:lnTo>
                  <a:pt x="13147" y="3989"/>
                </a:lnTo>
                <a:lnTo>
                  <a:pt x="13200" y="4030"/>
                </a:lnTo>
                <a:lnTo>
                  <a:pt x="13326" y="4033"/>
                </a:lnTo>
                <a:lnTo>
                  <a:pt x="13401" y="3942"/>
                </a:lnTo>
                <a:lnTo>
                  <a:pt x="13329" y="3887"/>
                </a:lnTo>
                <a:lnTo>
                  <a:pt x="13255" y="3752"/>
                </a:lnTo>
                <a:close/>
                <a:moveTo>
                  <a:pt x="8963" y="3829"/>
                </a:moveTo>
                <a:lnTo>
                  <a:pt x="8878" y="3835"/>
                </a:lnTo>
                <a:lnTo>
                  <a:pt x="8819" y="3885"/>
                </a:lnTo>
                <a:lnTo>
                  <a:pt x="8801" y="3939"/>
                </a:lnTo>
                <a:lnTo>
                  <a:pt x="8896" y="4021"/>
                </a:lnTo>
                <a:lnTo>
                  <a:pt x="8928" y="4070"/>
                </a:lnTo>
                <a:lnTo>
                  <a:pt x="8998" y="4052"/>
                </a:lnTo>
                <a:lnTo>
                  <a:pt x="9121" y="4062"/>
                </a:lnTo>
                <a:lnTo>
                  <a:pt x="9174" y="4033"/>
                </a:lnTo>
                <a:lnTo>
                  <a:pt x="9233" y="4006"/>
                </a:lnTo>
                <a:lnTo>
                  <a:pt x="9337" y="4010"/>
                </a:lnTo>
                <a:lnTo>
                  <a:pt x="9363" y="3959"/>
                </a:lnTo>
                <a:lnTo>
                  <a:pt x="9320" y="3954"/>
                </a:lnTo>
                <a:lnTo>
                  <a:pt x="9325" y="3929"/>
                </a:lnTo>
                <a:lnTo>
                  <a:pt x="9290" y="3893"/>
                </a:lnTo>
                <a:lnTo>
                  <a:pt x="9233" y="3850"/>
                </a:lnTo>
                <a:lnTo>
                  <a:pt x="9151" y="3835"/>
                </a:lnTo>
                <a:lnTo>
                  <a:pt x="9079" y="3840"/>
                </a:lnTo>
                <a:lnTo>
                  <a:pt x="9049" y="3885"/>
                </a:lnTo>
                <a:lnTo>
                  <a:pt x="9020" y="3850"/>
                </a:lnTo>
                <a:lnTo>
                  <a:pt x="8963" y="3829"/>
                </a:lnTo>
                <a:close/>
                <a:moveTo>
                  <a:pt x="6128" y="3835"/>
                </a:moveTo>
                <a:lnTo>
                  <a:pt x="6077" y="3850"/>
                </a:lnTo>
                <a:lnTo>
                  <a:pt x="6052" y="3897"/>
                </a:lnTo>
                <a:lnTo>
                  <a:pt x="6106" y="3974"/>
                </a:lnTo>
                <a:lnTo>
                  <a:pt x="6136" y="3974"/>
                </a:lnTo>
                <a:lnTo>
                  <a:pt x="6176" y="3883"/>
                </a:lnTo>
                <a:lnTo>
                  <a:pt x="6128" y="3835"/>
                </a:lnTo>
                <a:close/>
                <a:moveTo>
                  <a:pt x="8511" y="3846"/>
                </a:moveTo>
                <a:lnTo>
                  <a:pt x="8468" y="3907"/>
                </a:lnTo>
                <a:lnTo>
                  <a:pt x="8421" y="3951"/>
                </a:lnTo>
                <a:lnTo>
                  <a:pt x="8399" y="4055"/>
                </a:lnTo>
                <a:lnTo>
                  <a:pt x="8314" y="4139"/>
                </a:lnTo>
                <a:lnTo>
                  <a:pt x="8386" y="4242"/>
                </a:lnTo>
                <a:lnTo>
                  <a:pt x="8429" y="4245"/>
                </a:lnTo>
                <a:lnTo>
                  <a:pt x="8443" y="4186"/>
                </a:lnTo>
                <a:lnTo>
                  <a:pt x="8483" y="4186"/>
                </a:lnTo>
                <a:lnTo>
                  <a:pt x="8520" y="4237"/>
                </a:lnTo>
                <a:lnTo>
                  <a:pt x="8585" y="4259"/>
                </a:lnTo>
                <a:lnTo>
                  <a:pt x="8620" y="4311"/>
                </a:lnTo>
                <a:lnTo>
                  <a:pt x="8674" y="4343"/>
                </a:lnTo>
                <a:lnTo>
                  <a:pt x="8769" y="4326"/>
                </a:lnTo>
                <a:lnTo>
                  <a:pt x="8794" y="4348"/>
                </a:lnTo>
                <a:lnTo>
                  <a:pt x="8828" y="4311"/>
                </a:lnTo>
                <a:lnTo>
                  <a:pt x="8824" y="4397"/>
                </a:lnTo>
                <a:lnTo>
                  <a:pt x="8858" y="4415"/>
                </a:lnTo>
                <a:lnTo>
                  <a:pt x="8878" y="4473"/>
                </a:lnTo>
                <a:lnTo>
                  <a:pt x="9020" y="4518"/>
                </a:lnTo>
                <a:lnTo>
                  <a:pt x="9067" y="4557"/>
                </a:lnTo>
                <a:lnTo>
                  <a:pt x="9174" y="4609"/>
                </a:lnTo>
                <a:lnTo>
                  <a:pt x="9178" y="4560"/>
                </a:lnTo>
                <a:lnTo>
                  <a:pt x="9218" y="4579"/>
                </a:lnTo>
                <a:lnTo>
                  <a:pt x="9251" y="4629"/>
                </a:lnTo>
                <a:lnTo>
                  <a:pt x="9332" y="4675"/>
                </a:lnTo>
                <a:lnTo>
                  <a:pt x="9382" y="4671"/>
                </a:lnTo>
                <a:lnTo>
                  <a:pt x="9432" y="4632"/>
                </a:lnTo>
                <a:lnTo>
                  <a:pt x="9457" y="4590"/>
                </a:lnTo>
                <a:lnTo>
                  <a:pt x="9475" y="4540"/>
                </a:lnTo>
                <a:lnTo>
                  <a:pt x="9494" y="4501"/>
                </a:lnTo>
                <a:lnTo>
                  <a:pt x="9512" y="4462"/>
                </a:lnTo>
                <a:lnTo>
                  <a:pt x="9494" y="4407"/>
                </a:lnTo>
                <a:lnTo>
                  <a:pt x="9516" y="4400"/>
                </a:lnTo>
                <a:lnTo>
                  <a:pt x="9526" y="4345"/>
                </a:lnTo>
                <a:lnTo>
                  <a:pt x="9519" y="4309"/>
                </a:lnTo>
                <a:lnTo>
                  <a:pt x="9501" y="4281"/>
                </a:lnTo>
                <a:lnTo>
                  <a:pt x="9412" y="4245"/>
                </a:lnTo>
                <a:lnTo>
                  <a:pt x="9470" y="4235"/>
                </a:lnTo>
                <a:lnTo>
                  <a:pt x="9491" y="4215"/>
                </a:lnTo>
                <a:lnTo>
                  <a:pt x="9440" y="4171"/>
                </a:lnTo>
                <a:lnTo>
                  <a:pt x="9435" y="4126"/>
                </a:lnTo>
                <a:lnTo>
                  <a:pt x="9442" y="4102"/>
                </a:lnTo>
                <a:lnTo>
                  <a:pt x="9430" y="4063"/>
                </a:lnTo>
                <a:lnTo>
                  <a:pt x="9372" y="4047"/>
                </a:lnTo>
                <a:lnTo>
                  <a:pt x="9308" y="4055"/>
                </a:lnTo>
                <a:lnTo>
                  <a:pt x="9229" y="4052"/>
                </a:lnTo>
                <a:lnTo>
                  <a:pt x="9151" y="4075"/>
                </a:lnTo>
                <a:lnTo>
                  <a:pt x="9119" y="4159"/>
                </a:lnTo>
                <a:lnTo>
                  <a:pt x="9075" y="4210"/>
                </a:lnTo>
                <a:lnTo>
                  <a:pt x="9029" y="4159"/>
                </a:lnTo>
                <a:lnTo>
                  <a:pt x="9057" y="4144"/>
                </a:lnTo>
                <a:lnTo>
                  <a:pt x="9097" y="4079"/>
                </a:lnTo>
                <a:lnTo>
                  <a:pt x="9005" y="4069"/>
                </a:lnTo>
                <a:lnTo>
                  <a:pt x="8920" y="4089"/>
                </a:lnTo>
                <a:lnTo>
                  <a:pt x="8864" y="4069"/>
                </a:lnTo>
                <a:lnTo>
                  <a:pt x="8849" y="4011"/>
                </a:lnTo>
                <a:lnTo>
                  <a:pt x="8798" y="3973"/>
                </a:lnTo>
                <a:lnTo>
                  <a:pt x="8741" y="4011"/>
                </a:lnTo>
                <a:lnTo>
                  <a:pt x="8612" y="4030"/>
                </a:lnTo>
                <a:lnTo>
                  <a:pt x="8726" y="3964"/>
                </a:lnTo>
                <a:lnTo>
                  <a:pt x="8724" y="3944"/>
                </a:lnTo>
                <a:lnTo>
                  <a:pt x="8597" y="3930"/>
                </a:lnTo>
                <a:lnTo>
                  <a:pt x="8592" y="3863"/>
                </a:lnTo>
                <a:lnTo>
                  <a:pt x="8511" y="3846"/>
                </a:lnTo>
                <a:close/>
                <a:moveTo>
                  <a:pt x="18204" y="3954"/>
                </a:moveTo>
                <a:lnTo>
                  <a:pt x="18083" y="3957"/>
                </a:lnTo>
                <a:lnTo>
                  <a:pt x="18163" y="4077"/>
                </a:lnTo>
                <a:lnTo>
                  <a:pt x="18257" y="4149"/>
                </a:lnTo>
                <a:lnTo>
                  <a:pt x="18373" y="4180"/>
                </a:lnTo>
                <a:lnTo>
                  <a:pt x="18540" y="4306"/>
                </a:lnTo>
                <a:lnTo>
                  <a:pt x="18612" y="4388"/>
                </a:lnTo>
                <a:lnTo>
                  <a:pt x="18796" y="4609"/>
                </a:lnTo>
                <a:lnTo>
                  <a:pt x="18779" y="4659"/>
                </a:lnTo>
                <a:lnTo>
                  <a:pt x="19017" y="4882"/>
                </a:lnTo>
                <a:lnTo>
                  <a:pt x="19047" y="4998"/>
                </a:lnTo>
                <a:lnTo>
                  <a:pt x="19164" y="5255"/>
                </a:lnTo>
                <a:lnTo>
                  <a:pt x="19265" y="5388"/>
                </a:lnTo>
                <a:lnTo>
                  <a:pt x="19355" y="5546"/>
                </a:lnTo>
                <a:lnTo>
                  <a:pt x="19437" y="5654"/>
                </a:lnTo>
                <a:lnTo>
                  <a:pt x="19501" y="5796"/>
                </a:lnTo>
                <a:lnTo>
                  <a:pt x="19556" y="5792"/>
                </a:lnTo>
                <a:lnTo>
                  <a:pt x="19561" y="5733"/>
                </a:lnTo>
                <a:lnTo>
                  <a:pt x="19657" y="5831"/>
                </a:lnTo>
                <a:lnTo>
                  <a:pt x="19675" y="5797"/>
                </a:lnTo>
                <a:lnTo>
                  <a:pt x="19610" y="5684"/>
                </a:lnTo>
                <a:lnTo>
                  <a:pt x="19421" y="5481"/>
                </a:lnTo>
                <a:lnTo>
                  <a:pt x="19387" y="5557"/>
                </a:lnTo>
                <a:lnTo>
                  <a:pt x="19339" y="5410"/>
                </a:lnTo>
                <a:lnTo>
                  <a:pt x="19241" y="5235"/>
                </a:lnTo>
                <a:lnTo>
                  <a:pt x="19141" y="5009"/>
                </a:lnTo>
                <a:lnTo>
                  <a:pt x="19213" y="5052"/>
                </a:lnTo>
                <a:lnTo>
                  <a:pt x="19216" y="4993"/>
                </a:lnTo>
                <a:lnTo>
                  <a:pt x="19032" y="4754"/>
                </a:lnTo>
                <a:lnTo>
                  <a:pt x="18928" y="4542"/>
                </a:lnTo>
                <a:lnTo>
                  <a:pt x="18806" y="4368"/>
                </a:lnTo>
                <a:lnTo>
                  <a:pt x="18706" y="4271"/>
                </a:lnTo>
                <a:lnTo>
                  <a:pt x="18666" y="4265"/>
                </a:lnTo>
                <a:lnTo>
                  <a:pt x="18562" y="4183"/>
                </a:lnTo>
                <a:lnTo>
                  <a:pt x="18455" y="4138"/>
                </a:lnTo>
                <a:lnTo>
                  <a:pt x="18292" y="3991"/>
                </a:lnTo>
                <a:lnTo>
                  <a:pt x="18204" y="3954"/>
                </a:lnTo>
                <a:close/>
                <a:moveTo>
                  <a:pt x="7830" y="4079"/>
                </a:moveTo>
                <a:lnTo>
                  <a:pt x="7721" y="4119"/>
                </a:lnTo>
                <a:lnTo>
                  <a:pt x="7706" y="4132"/>
                </a:lnTo>
                <a:lnTo>
                  <a:pt x="7713" y="4181"/>
                </a:lnTo>
                <a:lnTo>
                  <a:pt x="7693" y="4228"/>
                </a:lnTo>
                <a:lnTo>
                  <a:pt x="7674" y="4276"/>
                </a:lnTo>
                <a:lnTo>
                  <a:pt x="7723" y="4272"/>
                </a:lnTo>
                <a:lnTo>
                  <a:pt x="7842" y="4201"/>
                </a:lnTo>
                <a:lnTo>
                  <a:pt x="7894" y="4107"/>
                </a:lnTo>
                <a:lnTo>
                  <a:pt x="7890" y="4085"/>
                </a:lnTo>
                <a:lnTo>
                  <a:pt x="7830" y="4079"/>
                </a:lnTo>
                <a:close/>
                <a:moveTo>
                  <a:pt x="5955" y="4084"/>
                </a:moveTo>
                <a:lnTo>
                  <a:pt x="5902" y="4104"/>
                </a:lnTo>
                <a:lnTo>
                  <a:pt x="5876" y="4136"/>
                </a:lnTo>
                <a:lnTo>
                  <a:pt x="5950" y="4158"/>
                </a:lnTo>
                <a:lnTo>
                  <a:pt x="5989" y="4138"/>
                </a:lnTo>
                <a:lnTo>
                  <a:pt x="6002" y="4109"/>
                </a:lnTo>
                <a:lnTo>
                  <a:pt x="5963" y="4085"/>
                </a:lnTo>
                <a:lnTo>
                  <a:pt x="5955" y="4084"/>
                </a:lnTo>
                <a:close/>
                <a:moveTo>
                  <a:pt x="6794" y="4237"/>
                </a:moveTo>
                <a:lnTo>
                  <a:pt x="6707" y="4254"/>
                </a:lnTo>
                <a:lnTo>
                  <a:pt x="6697" y="4319"/>
                </a:lnTo>
                <a:lnTo>
                  <a:pt x="6737" y="4353"/>
                </a:lnTo>
                <a:lnTo>
                  <a:pt x="6757" y="4358"/>
                </a:lnTo>
                <a:lnTo>
                  <a:pt x="6831" y="4353"/>
                </a:lnTo>
                <a:lnTo>
                  <a:pt x="6889" y="4306"/>
                </a:lnTo>
                <a:lnTo>
                  <a:pt x="6881" y="4257"/>
                </a:lnTo>
                <a:lnTo>
                  <a:pt x="6794" y="4237"/>
                </a:lnTo>
                <a:close/>
                <a:moveTo>
                  <a:pt x="8572" y="4403"/>
                </a:moveTo>
                <a:lnTo>
                  <a:pt x="8483" y="4476"/>
                </a:lnTo>
                <a:lnTo>
                  <a:pt x="8418" y="4621"/>
                </a:lnTo>
                <a:lnTo>
                  <a:pt x="8416" y="4553"/>
                </a:lnTo>
                <a:lnTo>
                  <a:pt x="8372" y="4466"/>
                </a:lnTo>
                <a:lnTo>
                  <a:pt x="8248" y="4530"/>
                </a:lnTo>
                <a:lnTo>
                  <a:pt x="8185" y="4575"/>
                </a:lnTo>
                <a:lnTo>
                  <a:pt x="8190" y="4664"/>
                </a:lnTo>
                <a:lnTo>
                  <a:pt x="8193" y="4762"/>
                </a:lnTo>
                <a:lnTo>
                  <a:pt x="8181" y="4843"/>
                </a:lnTo>
                <a:lnTo>
                  <a:pt x="8083" y="4964"/>
                </a:lnTo>
                <a:lnTo>
                  <a:pt x="8007" y="4981"/>
                </a:lnTo>
                <a:lnTo>
                  <a:pt x="7942" y="5047"/>
                </a:lnTo>
                <a:lnTo>
                  <a:pt x="7760" y="5146"/>
                </a:lnTo>
                <a:lnTo>
                  <a:pt x="7642" y="5215"/>
                </a:lnTo>
                <a:lnTo>
                  <a:pt x="7581" y="5262"/>
                </a:lnTo>
                <a:lnTo>
                  <a:pt x="7406" y="5259"/>
                </a:lnTo>
                <a:lnTo>
                  <a:pt x="7370" y="5312"/>
                </a:lnTo>
                <a:lnTo>
                  <a:pt x="7403" y="5353"/>
                </a:lnTo>
                <a:lnTo>
                  <a:pt x="7353" y="5417"/>
                </a:lnTo>
                <a:lnTo>
                  <a:pt x="7262" y="5541"/>
                </a:lnTo>
                <a:lnTo>
                  <a:pt x="7284" y="5422"/>
                </a:lnTo>
                <a:lnTo>
                  <a:pt x="7273" y="5376"/>
                </a:lnTo>
                <a:lnTo>
                  <a:pt x="7177" y="5388"/>
                </a:lnTo>
                <a:lnTo>
                  <a:pt x="7060" y="5430"/>
                </a:lnTo>
                <a:lnTo>
                  <a:pt x="7015" y="5516"/>
                </a:lnTo>
                <a:lnTo>
                  <a:pt x="7050" y="5555"/>
                </a:lnTo>
                <a:lnTo>
                  <a:pt x="7082" y="5575"/>
                </a:lnTo>
                <a:lnTo>
                  <a:pt x="7159" y="5610"/>
                </a:lnTo>
                <a:lnTo>
                  <a:pt x="7021" y="5652"/>
                </a:lnTo>
                <a:lnTo>
                  <a:pt x="6944" y="5659"/>
                </a:lnTo>
                <a:lnTo>
                  <a:pt x="6861" y="5600"/>
                </a:lnTo>
                <a:lnTo>
                  <a:pt x="6650" y="5619"/>
                </a:lnTo>
                <a:lnTo>
                  <a:pt x="6598" y="5681"/>
                </a:lnTo>
                <a:lnTo>
                  <a:pt x="6469" y="5708"/>
                </a:lnTo>
                <a:lnTo>
                  <a:pt x="6333" y="5860"/>
                </a:lnTo>
                <a:lnTo>
                  <a:pt x="6186" y="5934"/>
                </a:lnTo>
                <a:lnTo>
                  <a:pt x="6087" y="6014"/>
                </a:lnTo>
                <a:lnTo>
                  <a:pt x="5915" y="6230"/>
                </a:lnTo>
                <a:lnTo>
                  <a:pt x="5773" y="6358"/>
                </a:lnTo>
                <a:lnTo>
                  <a:pt x="5707" y="6474"/>
                </a:lnTo>
                <a:lnTo>
                  <a:pt x="5756" y="6620"/>
                </a:lnTo>
                <a:lnTo>
                  <a:pt x="5671" y="6802"/>
                </a:lnTo>
                <a:lnTo>
                  <a:pt x="5722" y="6900"/>
                </a:lnTo>
                <a:lnTo>
                  <a:pt x="5888" y="6839"/>
                </a:lnTo>
                <a:lnTo>
                  <a:pt x="6029" y="6789"/>
                </a:lnTo>
                <a:lnTo>
                  <a:pt x="6138" y="6686"/>
                </a:lnTo>
                <a:lnTo>
                  <a:pt x="6312" y="6715"/>
                </a:lnTo>
                <a:lnTo>
                  <a:pt x="6429" y="6681"/>
                </a:lnTo>
                <a:lnTo>
                  <a:pt x="6539" y="6612"/>
                </a:lnTo>
                <a:lnTo>
                  <a:pt x="6662" y="6602"/>
                </a:lnTo>
                <a:lnTo>
                  <a:pt x="6744" y="6662"/>
                </a:lnTo>
                <a:lnTo>
                  <a:pt x="6826" y="6713"/>
                </a:lnTo>
                <a:lnTo>
                  <a:pt x="6856" y="6747"/>
                </a:lnTo>
                <a:lnTo>
                  <a:pt x="7036" y="6789"/>
                </a:lnTo>
                <a:lnTo>
                  <a:pt x="7244" y="6743"/>
                </a:lnTo>
                <a:lnTo>
                  <a:pt x="7339" y="6750"/>
                </a:lnTo>
                <a:lnTo>
                  <a:pt x="7380" y="6804"/>
                </a:lnTo>
                <a:lnTo>
                  <a:pt x="7544" y="6901"/>
                </a:lnTo>
                <a:lnTo>
                  <a:pt x="7763" y="6925"/>
                </a:lnTo>
                <a:lnTo>
                  <a:pt x="7991" y="6923"/>
                </a:lnTo>
                <a:lnTo>
                  <a:pt x="7942" y="6861"/>
                </a:lnTo>
                <a:lnTo>
                  <a:pt x="7845" y="6747"/>
                </a:lnTo>
                <a:lnTo>
                  <a:pt x="7964" y="6730"/>
                </a:lnTo>
                <a:lnTo>
                  <a:pt x="8046" y="6632"/>
                </a:lnTo>
                <a:lnTo>
                  <a:pt x="8012" y="6752"/>
                </a:lnTo>
                <a:lnTo>
                  <a:pt x="7989" y="6831"/>
                </a:lnTo>
                <a:lnTo>
                  <a:pt x="8088" y="6876"/>
                </a:lnTo>
                <a:lnTo>
                  <a:pt x="8180" y="6757"/>
                </a:lnTo>
                <a:lnTo>
                  <a:pt x="8213" y="6630"/>
                </a:lnTo>
                <a:lnTo>
                  <a:pt x="8198" y="6550"/>
                </a:lnTo>
                <a:lnTo>
                  <a:pt x="8255" y="6535"/>
                </a:lnTo>
                <a:lnTo>
                  <a:pt x="8270" y="6657"/>
                </a:lnTo>
                <a:lnTo>
                  <a:pt x="8329" y="6600"/>
                </a:lnTo>
                <a:lnTo>
                  <a:pt x="8377" y="6471"/>
                </a:lnTo>
                <a:lnTo>
                  <a:pt x="8426" y="6518"/>
                </a:lnTo>
                <a:lnTo>
                  <a:pt x="8498" y="6545"/>
                </a:lnTo>
                <a:lnTo>
                  <a:pt x="8556" y="6509"/>
                </a:lnTo>
                <a:lnTo>
                  <a:pt x="8570" y="6420"/>
                </a:lnTo>
                <a:lnTo>
                  <a:pt x="8655" y="6479"/>
                </a:lnTo>
                <a:lnTo>
                  <a:pt x="8726" y="6329"/>
                </a:lnTo>
                <a:lnTo>
                  <a:pt x="8772" y="6348"/>
                </a:lnTo>
                <a:lnTo>
                  <a:pt x="8878" y="6232"/>
                </a:lnTo>
                <a:lnTo>
                  <a:pt x="8895" y="6115"/>
                </a:lnTo>
                <a:lnTo>
                  <a:pt x="8985" y="6119"/>
                </a:lnTo>
                <a:lnTo>
                  <a:pt x="9035" y="6152"/>
                </a:lnTo>
                <a:lnTo>
                  <a:pt x="9087" y="6040"/>
                </a:lnTo>
                <a:lnTo>
                  <a:pt x="9234" y="5898"/>
                </a:lnTo>
                <a:lnTo>
                  <a:pt x="9342" y="5834"/>
                </a:lnTo>
                <a:lnTo>
                  <a:pt x="9464" y="5765"/>
                </a:lnTo>
                <a:lnTo>
                  <a:pt x="9419" y="5716"/>
                </a:lnTo>
                <a:lnTo>
                  <a:pt x="9512" y="5753"/>
                </a:lnTo>
                <a:lnTo>
                  <a:pt x="9554" y="5735"/>
                </a:lnTo>
                <a:lnTo>
                  <a:pt x="9732" y="5706"/>
                </a:lnTo>
                <a:lnTo>
                  <a:pt x="9770" y="5641"/>
                </a:lnTo>
                <a:lnTo>
                  <a:pt x="9733" y="5572"/>
                </a:lnTo>
                <a:lnTo>
                  <a:pt x="9589" y="5543"/>
                </a:lnTo>
                <a:lnTo>
                  <a:pt x="9491" y="5541"/>
                </a:lnTo>
                <a:lnTo>
                  <a:pt x="9593" y="5494"/>
                </a:lnTo>
                <a:lnTo>
                  <a:pt x="9629" y="5440"/>
                </a:lnTo>
                <a:lnTo>
                  <a:pt x="9552" y="5442"/>
                </a:lnTo>
                <a:lnTo>
                  <a:pt x="9558" y="5353"/>
                </a:lnTo>
                <a:lnTo>
                  <a:pt x="9489" y="5301"/>
                </a:lnTo>
                <a:lnTo>
                  <a:pt x="9511" y="5274"/>
                </a:lnTo>
                <a:lnTo>
                  <a:pt x="9603" y="5358"/>
                </a:lnTo>
                <a:lnTo>
                  <a:pt x="9668" y="5415"/>
                </a:lnTo>
                <a:lnTo>
                  <a:pt x="9752" y="5398"/>
                </a:lnTo>
                <a:lnTo>
                  <a:pt x="9777" y="5222"/>
                </a:lnTo>
                <a:lnTo>
                  <a:pt x="9708" y="5094"/>
                </a:lnTo>
                <a:lnTo>
                  <a:pt x="9660" y="5047"/>
                </a:lnTo>
                <a:lnTo>
                  <a:pt x="9586" y="5053"/>
                </a:lnTo>
                <a:lnTo>
                  <a:pt x="9566" y="4991"/>
                </a:lnTo>
                <a:lnTo>
                  <a:pt x="9437" y="4966"/>
                </a:lnTo>
                <a:lnTo>
                  <a:pt x="9358" y="4988"/>
                </a:lnTo>
                <a:lnTo>
                  <a:pt x="9281" y="5070"/>
                </a:lnTo>
                <a:lnTo>
                  <a:pt x="9323" y="5006"/>
                </a:lnTo>
                <a:lnTo>
                  <a:pt x="9326" y="4972"/>
                </a:lnTo>
                <a:lnTo>
                  <a:pt x="9380" y="4905"/>
                </a:lnTo>
                <a:lnTo>
                  <a:pt x="9266" y="4875"/>
                </a:lnTo>
                <a:lnTo>
                  <a:pt x="9320" y="4839"/>
                </a:lnTo>
                <a:lnTo>
                  <a:pt x="9308" y="4775"/>
                </a:lnTo>
                <a:lnTo>
                  <a:pt x="9273" y="4715"/>
                </a:lnTo>
                <a:lnTo>
                  <a:pt x="9223" y="4669"/>
                </a:lnTo>
                <a:lnTo>
                  <a:pt x="9139" y="4686"/>
                </a:lnTo>
                <a:lnTo>
                  <a:pt x="9119" y="4654"/>
                </a:lnTo>
                <a:lnTo>
                  <a:pt x="8995" y="4577"/>
                </a:lnTo>
                <a:lnTo>
                  <a:pt x="8923" y="4557"/>
                </a:lnTo>
                <a:lnTo>
                  <a:pt x="8851" y="4632"/>
                </a:lnTo>
                <a:lnTo>
                  <a:pt x="8786" y="4626"/>
                </a:lnTo>
                <a:lnTo>
                  <a:pt x="8707" y="4525"/>
                </a:lnTo>
                <a:lnTo>
                  <a:pt x="8640" y="4410"/>
                </a:lnTo>
                <a:lnTo>
                  <a:pt x="8572" y="4403"/>
                </a:lnTo>
                <a:close/>
                <a:moveTo>
                  <a:pt x="12817" y="5065"/>
                </a:moveTo>
                <a:lnTo>
                  <a:pt x="12695" y="5107"/>
                </a:lnTo>
                <a:lnTo>
                  <a:pt x="12676" y="5124"/>
                </a:lnTo>
                <a:lnTo>
                  <a:pt x="12690" y="5154"/>
                </a:lnTo>
                <a:lnTo>
                  <a:pt x="12900" y="5292"/>
                </a:lnTo>
                <a:lnTo>
                  <a:pt x="12887" y="5095"/>
                </a:lnTo>
                <a:lnTo>
                  <a:pt x="12817" y="5065"/>
                </a:lnTo>
                <a:close/>
                <a:moveTo>
                  <a:pt x="19206" y="5090"/>
                </a:moveTo>
                <a:lnTo>
                  <a:pt x="19218" y="5166"/>
                </a:lnTo>
                <a:lnTo>
                  <a:pt x="19278" y="5243"/>
                </a:lnTo>
                <a:lnTo>
                  <a:pt x="19292" y="5306"/>
                </a:lnTo>
                <a:lnTo>
                  <a:pt x="19374" y="5413"/>
                </a:lnTo>
                <a:lnTo>
                  <a:pt x="19421" y="5447"/>
                </a:lnTo>
                <a:lnTo>
                  <a:pt x="19421" y="5385"/>
                </a:lnTo>
                <a:lnTo>
                  <a:pt x="19352" y="5312"/>
                </a:lnTo>
                <a:lnTo>
                  <a:pt x="19307" y="5233"/>
                </a:lnTo>
                <a:lnTo>
                  <a:pt x="19320" y="5205"/>
                </a:lnTo>
                <a:lnTo>
                  <a:pt x="19233" y="5097"/>
                </a:lnTo>
                <a:lnTo>
                  <a:pt x="19206" y="5090"/>
                </a:lnTo>
                <a:close/>
                <a:moveTo>
                  <a:pt x="12390" y="5144"/>
                </a:moveTo>
                <a:lnTo>
                  <a:pt x="12283" y="5153"/>
                </a:lnTo>
                <a:lnTo>
                  <a:pt x="12298" y="5217"/>
                </a:lnTo>
                <a:lnTo>
                  <a:pt x="12380" y="5331"/>
                </a:lnTo>
                <a:lnTo>
                  <a:pt x="12432" y="5316"/>
                </a:lnTo>
                <a:lnTo>
                  <a:pt x="12562" y="5355"/>
                </a:lnTo>
                <a:lnTo>
                  <a:pt x="12649" y="5341"/>
                </a:lnTo>
                <a:lnTo>
                  <a:pt x="12735" y="5284"/>
                </a:lnTo>
                <a:lnTo>
                  <a:pt x="12738" y="5213"/>
                </a:lnTo>
                <a:lnTo>
                  <a:pt x="12582" y="5149"/>
                </a:lnTo>
                <a:lnTo>
                  <a:pt x="12390" y="5144"/>
                </a:lnTo>
                <a:close/>
                <a:moveTo>
                  <a:pt x="1548" y="5400"/>
                </a:moveTo>
                <a:lnTo>
                  <a:pt x="1514" y="5464"/>
                </a:lnTo>
                <a:lnTo>
                  <a:pt x="1491" y="5521"/>
                </a:lnTo>
                <a:lnTo>
                  <a:pt x="1497" y="5521"/>
                </a:lnTo>
                <a:lnTo>
                  <a:pt x="1472" y="5575"/>
                </a:lnTo>
                <a:lnTo>
                  <a:pt x="1466" y="5629"/>
                </a:lnTo>
                <a:lnTo>
                  <a:pt x="1405" y="5765"/>
                </a:lnTo>
                <a:lnTo>
                  <a:pt x="1410" y="5735"/>
                </a:lnTo>
                <a:lnTo>
                  <a:pt x="1377" y="5797"/>
                </a:lnTo>
                <a:lnTo>
                  <a:pt x="1296" y="5987"/>
                </a:lnTo>
                <a:lnTo>
                  <a:pt x="1266" y="6045"/>
                </a:lnTo>
                <a:lnTo>
                  <a:pt x="1203" y="6195"/>
                </a:lnTo>
                <a:lnTo>
                  <a:pt x="1178" y="6269"/>
                </a:lnTo>
                <a:lnTo>
                  <a:pt x="1131" y="6351"/>
                </a:lnTo>
                <a:lnTo>
                  <a:pt x="1096" y="6423"/>
                </a:lnTo>
                <a:lnTo>
                  <a:pt x="1062" y="6518"/>
                </a:lnTo>
                <a:lnTo>
                  <a:pt x="1029" y="6599"/>
                </a:lnTo>
                <a:lnTo>
                  <a:pt x="1024" y="6553"/>
                </a:lnTo>
                <a:lnTo>
                  <a:pt x="968" y="6745"/>
                </a:lnTo>
                <a:lnTo>
                  <a:pt x="937" y="6849"/>
                </a:lnTo>
                <a:lnTo>
                  <a:pt x="915" y="6940"/>
                </a:lnTo>
                <a:lnTo>
                  <a:pt x="898" y="7023"/>
                </a:lnTo>
                <a:lnTo>
                  <a:pt x="910" y="7019"/>
                </a:lnTo>
                <a:lnTo>
                  <a:pt x="962" y="6875"/>
                </a:lnTo>
                <a:lnTo>
                  <a:pt x="992" y="6769"/>
                </a:lnTo>
                <a:lnTo>
                  <a:pt x="1007" y="6753"/>
                </a:lnTo>
                <a:lnTo>
                  <a:pt x="1044" y="6652"/>
                </a:lnTo>
                <a:lnTo>
                  <a:pt x="1057" y="6607"/>
                </a:lnTo>
                <a:lnTo>
                  <a:pt x="1112" y="6482"/>
                </a:lnTo>
                <a:lnTo>
                  <a:pt x="1191" y="6312"/>
                </a:lnTo>
                <a:lnTo>
                  <a:pt x="1223" y="6243"/>
                </a:lnTo>
                <a:lnTo>
                  <a:pt x="1258" y="6125"/>
                </a:lnTo>
                <a:lnTo>
                  <a:pt x="1303" y="6041"/>
                </a:lnTo>
                <a:lnTo>
                  <a:pt x="1375" y="5886"/>
                </a:lnTo>
                <a:lnTo>
                  <a:pt x="1417" y="5779"/>
                </a:lnTo>
                <a:lnTo>
                  <a:pt x="1471" y="5658"/>
                </a:lnTo>
                <a:lnTo>
                  <a:pt x="1476" y="5634"/>
                </a:lnTo>
                <a:lnTo>
                  <a:pt x="1514" y="5541"/>
                </a:lnTo>
                <a:lnTo>
                  <a:pt x="1531" y="5489"/>
                </a:lnTo>
                <a:lnTo>
                  <a:pt x="1544" y="5445"/>
                </a:lnTo>
                <a:lnTo>
                  <a:pt x="1534" y="5445"/>
                </a:lnTo>
                <a:lnTo>
                  <a:pt x="1548" y="5400"/>
                </a:lnTo>
                <a:close/>
                <a:moveTo>
                  <a:pt x="1571" y="5816"/>
                </a:moveTo>
                <a:lnTo>
                  <a:pt x="1537" y="5853"/>
                </a:lnTo>
                <a:lnTo>
                  <a:pt x="1502" y="5986"/>
                </a:lnTo>
                <a:lnTo>
                  <a:pt x="1524" y="5962"/>
                </a:lnTo>
                <a:lnTo>
                  <a:pt x="1556" y="5871"/>
                </a:lnTo>
                <a:lnTo>
                  <a:pt x="1571" y="5816"/>
                </a:lnTo>
                <a:close/>
                <a:moveTo>
                  <a:pt x="3853" y="5900"/>
                </a:moveTo>
                <a:lnTo>
                  <a:pt x="3782" y="6026"/>
                </a:lnTo>
                <a:lnTo>
                  <a:pt x="3739" y="6178"/>
                </a:lnTo>
                <a:lnTo>
                  <a:pt x="3742" y="6226"/>
                </a:lnTo>
                <a:lnTo>
                  <a:pt x="3769" y="6210"/>
                </a:lnTo>
                <a:lnTo>
                  <a:pt x="3826" y="6077"/>
                </a:lnTo>
                <a:lnTo>
                  <a:pt x="3863" y="5930"/>
                </a:lnTo>
                <a:lnTo>
                  <a:pt x="3853" y="5900"/>
                </a:lnTo>
                <a:close/>
                <a:moveTo>
                  <a:pt x="1537" y="5954"/>
                </a:moveTo>
                <a:lnTo>
                  <a:pt x="1529" y="5962"/>
                </a:lnTo>
                <a:lnTo>
                  <a:pt x="1479" y="6053"/>
                </a:lnTo>
                <a:lnTo>
                  <a:pt x="1437" y="6094"/>
                </a:lnTo>
                <a:lnTo>
                  <a:pt x="1419" y="6127"/>
                </a:lnTo>
                <a:lnTo>
                  <a:pt x="1469" y="6094"/>
                </a:lnTo>
                <a:lnTo>
                  <a:pt x="1537" y="5954"/>
                </a:lnTo>
                <a:close/>
                <a:moveTo>
                  <a:pt x="11422" y="5959"/>
                </a:moveTo>
                <a:lnTo>
                  <a:pt x="11407" y="5994"/>
                </a:lnTo>
                <a:lnTo>
                  <a:pt x="11407" y="6038"/>
                </a:lnTo>
                <a:lnTo>
                  <a:pt x="11384" y="5996"/>
                </a:lnTo>
                <a:lnTo>
                  <a:pt x="11342" y="6011"/>
                </a:lnTo>
                <a:lnTo>
                  <a:pt x="11297" y="6056"/>
                </a:lnTo>
                <a:lnTo>
                  <a:pt x="11364" y="6043"/>
                </a:lnTo>
                <a:lnTo>
                  <a:pt x="11365" y="6099"/>
                </a:lnTo>
                <a:lnTo>
                  <a:pt x="11414" y="6127"/>
                </a:lnTo>
                <a:lnTo>
                  <a:pt x="11437" y="6090"/>
                </a:lnTo>
                <a:lnTo>
                  <a:pt x="11431" y="6062"/>
                </a:lnTo>
                <a:lnTo>
                  <a:pt x="11451" y="6041"/>
                </a:lnTo>
                <a:lnTo>
                  <a:pt x="11479" y="6006"/>
                </a:lnTo>
                <a:lnTo>
                  <a:pt x="11479" y="5979"/>
                </a:lnTo>
                <a:lnTo>
                  <a:pt x="11422" y="5959"/>
                </a:lnTo>
                <a:close/>
                <a:moveTo>
                  <a:pt x="1410" y="6045"/>
                </a:moveTo>
                <a:lnTo>
                  <a:pt x="1373" y="6067"/>
                </a:lnTo>
                <a:lnTo>
                  <a:pt x="1335" y="6141"/>
                </a:lnTo>
                <a:lnTo>
                  <a:pt x="1281" y="6221"/>
                </a:lnTo>
                <a:lnTo>
                  <a:pt x="1275" y="6252"/>
                </a:lnTo>
                <a:lnTo>
                  <a:pt x="1317" y="6203"/>
                </a:lnTo>
                <a:lnTo>
                  <a:pt x="1395" y="6088"/>
                </a:lnTo>
                <a:lnTo>
                  <a:pt x="1410" y="6045"/>
                </a:lnTo>
                <a:close/>
                <a:moveTo>
                  <a:pt x="10634" y="6112"/>
                </a:moveTo>
                <a:lnTo>
                  <a:pt x="10599" y="6159"/>
                </a:lnTo>
                <a:lnTo>
                  <a:pt x="10559" y="6115"/>
                </a:lnTo>
                <a:lnTo>
                  <a:pt x="10456" y="6151"/>
                </a:lnTo>
                <a:lnTo>
                  <a:pt x="10478" y="6233"/>
                </a:lnTo>
                <a:lnTo>
                  <a:pt x="10525" y="6242"/>
                </a:lnTo>
                <a:lnTo>
                  <a:pt x="10525" y="6289"/>
                </a:lnTo>
                <a:lnTo>
                  <a:pt x="10622" y="6326"/>
                </a:lnTo>
                <a:lnTo>
                  <a:pt x="10723" y="6309"/>
                </a:lnTo>
                <a:lnTo>
                  <a:pt x="10771" y="6216"/>
                </a:lnTo>
                <a:lnTo>
                  <a:pt x="10711" y="6157"/>
                </a:lnTo>
                <a:lnTo>
                  <a:pt x="10634" y="6112"/>
                </a:lnTo>
                <a:close/>
                <a:moveTo>
                  <a:pt x="19462" y="6125"/>
                </a:moveTo>
                <a:lnTo>
                  <a:pt x="19457" y="6191"/>
                </a:lnTo>
                <a:lnTo>
                  <a:pt x="19486" y="6302"/>
                </a:lnTo>
                <a:lnTo>
                  <a:pt x="19539" y="6378"/>
                </a:lnTo>
                <a:lnTo>
                  <a:pt x="19551" y="6430"/>
                </a:lnTo>
                <a:lnTo>
                  <a:pt x="19605" y="6528"/>
                </a:lnTo>
                <a:lnTo>
                  <a:pt x="19653" y="6620"/>
                </a:lnTo>
                <a:lnTo>
                  <a:pt x="19707" y="6688"/>
                </a:lnTo>
                <a:lnTo>
                  <a:pt x="19794" y="6760"/>
                </a:lnTo>
                <a:lnTo>
                  <a:pt x="19854" y="6804"/>
                </a:lnTo>
                <a:lnTo>
                  <a:pt x="19851" y="6757"/>
                </a:lnTo>
                <a:lnTo>
                  <a:pt x="19760" y="6657"/>
                </a:lnTo>
                <a:lnTo>
                  <a:pt x="19707" y="6578"/>
                </a:lnTo>
                <a:lnTo>
                  <a:pt x="19698" y="6504"/>
                </a:lnTo>
                <a:lnTo>
                  <a:pt x="19683" y="6482"/>
                </a:lnTo>
                <a:lnTo>
                  <a:pt x="19667" y="6531"/>
                </a:lnTo>
                <a:lnTo>
                  <a:pt x="19610" y="6449"/>
                </a:lnTo>
                <a:lnTo>
                  <a:pt x="19585" y="6375"/>
                </a:lnTo>
                <a:lnTo>
                  <a:pt x="19531" y="6262"/>
                </a:lnTo>
                <a:lnTo>
                  <a:pt x="19549" y="6210"/>
                </a:lnTo>
                <a:lnTo>
                  <a:pt x="19486" y="6132"/>
                </a:lnTo>
                <a:lnTo>
                  <a:pt x="19462" y="6125"/>
                </a:lnTo>
                <a:close/>
                <a:moveTo>
                  <a:pt x="3414" y="6129"/>
                </a:moveTo>
                <a:lnTo>
                  <a:pt x="3367" y="6179"/>
                </a:lnTo>
                <a:lnTo>
                  <a:pt x="3309" y="6346"/>
                </a:lnTo>
                <a:lnTo>
                  <a:pt x="3319" y="6381"/>
                </a:lnTo>
                <a:lnTo>
                  <a:pt x="3374" y="6403"/>
                </a:lnTo>
                <a:lnTo>
                  <a:pt x="3369" y="6306"/>
                </a:lnTo>
                <a:lnTo>
                  <a:pt x="3387" y="6220"/>
                </a:lnTo>
                <a:lnTo>
                  <a:pt x="3454" y="6147"/>
                </a:lnTo>
                <a:lnTo>
                  <a:pt x="3414" y="6129"/>
                </a:lnTo>
                <a:close/>
                <a:moveTo>
                  <a:pt x="10314" y="6181"/>
                </a:moveTo>
                <a:lnTo>
                  <a:pt x="10209" y="6220"/>
                </a:lnTo>
                <a:lnTo>
                  <a:pt x="10195" y="6356"/>
                </a:lnTo>
                <a:lnTo>
                  <a:pt x="10227" y="6513"/>
                </a:lnTo>
                <a:lnTo>
                  <a:pt x="10272" y="6573"/>
                </a:lnTo>
                <a:lnTo>
                  <a:pt x="10222" y="6627"/>
                </a:lnTo>
                <a:lnTo>
                  <a:pt x="10286" y="6747"/>
                </a:lnTo>
                <a:lnTo>
                  <a:pt x="10338" y="6748"/>
                </a:lnTo>
                <a:lnTo>
                  <a:pt x="10383" y="6609"/>
                </a:lnTo>
                <a:lnTo>
                  <a:pt x="10423" y="6580"/>
                </a:lnTo>
                <a:lnTo>
                  <a:pt x="10463" y="6457"/>
                </a:lnTo>
                <a:lnTo>
                  <a:pt x="10564" y="6398"/>
                </a:lnTo>
                <a:lnTo>
                  <a:pt x="10466" y="6260"/>
                </a:lnTo>
                <a:lnTo>
                  <a:pt x="10436" y="6195"/>
                </a:lnTo>
                <a:lnTo>
                  <a:pt x="10388" y="6193"/>
                </a:lnTo>
                <a:lnTo>
                  <a:pt x="10363" y="6248"/>
                </a:lnTo>
                <a:lnTo>
                  <a:pt x="10316" y="6242"/>
                </a:lnTo>
                <a:lnTo>
                  <a:pt x="10314" y="6181"/>
                </a:lnTo>
                <a:close/>
                <a:moveTo>
                  <a:pt x="12355" y="6262"/>
                </a:moveTo>
                <a:lnTo>
                  <a:pt x="12308" y="6324"/>
                </a:lnTo>
                <a:lnTo>
                  <a:pt x="12291" y="6415"/>
                </a:lnTo>
                <a:lnTo>
                  <a:pt x="12191" y="6513"/>
                </a:lnTo>
                <a:lnTo>
                  <a:pt x="12127" y="6678"/>
                </a:lnTo>
                <a:lnTo>
                  <a:pt x="12084" y="6804"/>
                </a:lnTo>
                <a:lnTo>
                  <a:pt x="12134" y="6871"/>
                </a:lnTo>
                <a:lnTo>
                  <a:pt x="12099" y="7058"/>
                </a:lnTo>
                <a:lnTo>
                  <a:pt x="12152" y="7060"/>
                </a:lnTo>
                <a:lnTo>
                  <a:pt x="12124" y="7238"/>
                </a:lnTo>
                <a:lnTo>
                  <a:pt x="12167" y="7329"/>
                </a:lnTo>
                <a:lnTo>
                  <a:pt x="12130" y="7385"/>
                </a:lnTo>
                <a:lnTo>
                  <a:pt x="12179" y="7472"/>
                </a:lnTo>
                <a:lnTo>
                  <a:pt x="12296" y="7477"/>
                </a:lnTo>
                <a:lnTo>
                  <a:pt x="12346" y="7545"/>
                </a:lnTo>
                <a:lnTo>
                  <a:pt x="12536" y="7487"/>
                </a:lnTo>
                <a:lnTo>
                  <a:pt x="12559" y="7459"/>
                </a:lnTo>
                <a:lnTo>
                  <a:pt x="12387" y="7373"/>
                </a:lnTo>
                <a:lnTo>
                  <a:pt x="12306" y="7243"/>
                </a:lnTo>
                <a:lnTo>
                  <a:pt x="12298" y="7053"/>
                </a:lnTo>
                <a:lnTo>
                  <a:pt x="12274" y="6868"/>
                </a:lnTo>
                <a:lnTo>
                  <a:pt x="12308" y="6652"/>
                </a:lnTo>
                <a:lnTo>
                  <a:pt x="12373" y="6513"/>
                </a:lnTo>
                <a:lnTo>
                  <a:pt x="12440" y="6358"/>
                </a:lnTo>
                <a:lnTo>
                  <a:pt x="12425" y="6299"/>
                </a:lnTo>
                <a:lnTo>
                  <a:pt x="12355" y="6262"/>
                </a:lnTo>
                <a:close/>
                <a:moveTo>
                  <a:pt x="10604" y="6487"/>
                </a:moveTo>
                <a:lnTo>
                  <a:pt x="10523" y="6516"/>
                </a:lnTo>
                <a:lnTo>
                  <a:pt x="10540" y="6573"/>
                </a:lnTo>
                <a:lnTo>
                  <a:pt x="10508" y="6615"/>
                </a:lnTo>
                <a:lnTo>
                  <a:pt x="10575" y="6661"/>
                </a:lnTo>
                <a:lnTo>
                  <a:pt x="10669" y="6595"/>
                </a:lnTo>
                <a:lnTo>
                  <a:pt x="10615" y="6553"/>
                </a:lnTo>
                <a:lnTo>
                  <a:pt x="10604" y="6487"/>
                </a:lnTo>
                <a:close/>
                <a:moveTo>
                  <a:pt x="3675" y="6531"/>
                </a:moveTo>
                <a:lnTo>
                  <a:pt x="3640" y="6597"/>
                </a:lnTo>
                <a:lnTo>
                  <a:pt x="3586" y="6561"/>
                </a:lnTo>
                <a:lnTo>
                  <a:pt x="3546" y="6600"/>
                </a:lnTo>
                <a:lnTo>
                  <a:pt x="3563" y="6804"/>
                </a:lnTo>
                <a:lnTo>
                  <a:pt x="3585" y="6910"/>
                </a:lnTo>
                <a:lnTo>
                  <a:pt x="3568" y="7029"/>
                </a:lnTo>
                <a:lnTo>
                  <a:pt x="3493" y="6997"/>
                </a:lnTo>
                <a:lnTo>
                  <a:pt x="3498" y="7063"/>
                </a:lnTo>
                <a:lnTo>
                  <a:pt x="3637" y="7105"/>
                </a:lnTo>
                <a:lnTo>
                  <a:pt x="3623" y="7146"/>
                </a:lnTo>
                <a:lnTo>
                  <a:pt x="3509" y="7198"/>
                </a:lnTo>
                <a:lnTo>
                  <a:pt x="3498" y="7284"/>
                </a:lnTo>
                <a:lnTo>
                  <a:pt x="3513" y="7327"/>
                </a:lnTo>
                <a:lnTo>
                  <a:pt x="3640" y="7289"/>
                </a:lnTo>
                <a:lnTo>
                  <a:pt x="3717" y="7199"/>
                </a:lnTo>
                <a:lnTo>
                  <a:pt x="3787" y="7139"/>
                </a:lnTo>
                <a:lnTo>
                  <a:pt x="3750" y="7083"/>
                </a:lnTo>
                <a:lnTo>
                  <a:pt x="3858" y="7050"/>
                </a:lnTo>
                <a:lnTo>
                  <a:pt x="3881" y="6923"/>
                </a:lnTo>
                <a:lnTo>
                  <a:pt x="3839" y="6898"/>
                </a:lnTo>
                <a:lnTo>
                  <a:pt x="3863" y="6787"/>
                </a:lnTo>
                <a:lnTo>
                  <a:pt x="3918" y="6792"/>
                </a:lnTo>
                <a:lnTo>
                  <a:pt x="3938" y="6708"/>
                </a:lnTo>
                <a:lnTo>
                  <a:pt x="3881" y="6671"/>
                </a:lnTo>
                <a:lnTo>
                  <a:pt x="4015" y="6664"/>
                </a:lnTo>
                <a:lnTo>
                  <a:pt x="4114" y="6664"/>
                </a:lnTo>
                <a:lnTo>
                  <a:pt x="4156" y="6659"/>
                </a:lnTo>
                <a:lnTo>
                  <a:pt x="4156" y="6612"/>
                </a:lnTo>
                <a:lnTo>
                  <a:pt x="4094" y="6558"/>
                </a:lnTo>
                <a:lnTo>
                  <a:pt x="4003" y="6543"/>
                </a:lnTo>
                <a:lnTo>
                  <a:pt x="3766" y="6568"/>
                </a:lnTo>
                <a:lnTo>
                  <a:pt x="3675" y="6531"/>
                </a:lnTo>
                <a:close/>
                <a:moveTo>
                  <a:pt x="962" y="6612"/>
                </a:moveTo>
                <a:lnTo>
                  <a:pt x="955" y="6615"/>
                </a:lnTo>
                <a:lnTo>
                  <a:pt x="908" y="6728"/>
                </a:lnTo>
                <a:lnTo>
                  <a:pt x="875" y="6822"/>
                </a:lnTo>
                <a:lnTo>
                  <a:pt x="871" y="6851"/>
                </a:lnTo>
                <a:lnTo>
                  <a:pt x="843" y="6949"/>
                </a:lnTo>
                <a:lnTo>
                  <a:pt x="865" y="6900"/>
                </a:lnTo>
                <a:lnTo>
                  <a:pt x="900" y="6802"/>
                </a:lnTo>
                <a:lnTo>
                  <a:pt x="935" y="6700"/>
                </a:lnTo>
                <a:lnTo>
                  <a:pt x="947" y="6664"/>
                </a:lnTo>
                <a:lnTo>
                  <a:pt x="962" y="6612"/>
                </a:lnTo>
                <a:close/>
                <a:moveTo>
                  <a:pt x="818" y="7139"/>
                </a:moveTo>
                <a:lnTo>
                  <a:pt x="803" y="7156"/>
                </a:lnTo>
                <a:lnTo>
                  <a:pt x="766" y="7262"/>
                </a:lnTo>
                <a:lnTo>
                  <a:pt x="761" y="7311"/>
                </a:lnTo>
                <a:lnTo>
                  <a:pt x="737" y="7406"/>
                </a:lnTo>
                <a:lnTo>
                  <a:pt x="727" y="7467"/>
                </a:lnTo>
                <a:lnTo>
                  <a:pt x="700" y="7580"/>
                </a:lnTo>
                <a:lnTo>
                  <a:pt x="682" y="7614"/>
                </a:lnTo>
                <a:lnTo>
                  <a:pt x="667" y="7666"/>
                </a:lnTo>
                <a:lnTo>
                  <a:pt x="695" y="7659"/>
                </a:lnTo>
                <a:lnTo>
                  <a:pt x="695" y="7693"/>
                </a:lnTo>
                <a:lnTo>
                  <a:pt x="677" y="7738"/>
                </a:lnTo>
                <a:lnTo>
                  <a:pt x="672" y="7789"/>
                </a:lnTo>
                <a:lnTo>
                  <a:pt x="679" y="7797"/>
                </a:lnTo>
                <a:lnTo>
                  <a:pt x="670" y="7849"/>
                </a:lnTo>
                <a:lnTo>
                  <a:pt x="664" y="7911"/>
                </a:lnTo>
                <a:lnTo>
                  <a:pt x="642" y="8002"/>
                </a:lnTo>
                <a:lnTo>
                  <a:pt x="659" y="8016"/>
                </a:lnTo>
                <a:lnTo>
                  <a:pt x="689" y="7910"/>
                </a:lnTo>
                <a:lnTo>
                  <a:pt x="700" y="7842"/>
                </a:lnTo>
                <a:lnTo>
                  <a:pt x="717" y="7817"/>
                </a:lnTo>
                <a:lnTo>
                  <a:pt x="727" y="7741"/>
                </a:lnTo>
                <a:lnTo>
                  <a:pt x="752" y="7681"/>
                </a:lnTo>
                <a:lnTo>
                  <a:pt x="757" y="7646"/>
                </a:lnTo>
                <a:lnTo>
                  <a:pt x="786" y="7536"/>
                </a:lnTo>
                <a:lnTo>
                  <a:pt x="806" y="7423"/>
                </a:lnTo>
                <a:lnTo>
                  <a:pt x="799" y="7422"/>
                </a:lnTo>
                <a:lnTo>
                  <a:pt x="833" y="7284"/>
                </a:lnTo>
                <a:lnTo>
                  <a:pt x="855" y="7193"/>
                </a:lnTo>
                <a:lnTo>
                  <a:pt x="844" y="7186"/>
                </a:lnTo>
                <a:lnTo>
                  <a:pt x="814" y="7290"/>
                </a:lnTo>
                <a:lnTo>
                  <a:pt x="793" y="7324"/>
                </a:lnTo>
                <a:lnTo>
                  <a:pt x="752" y="7430"/>
                </a:lnTo>
                <a:lnTo>
                  <a:pt x="751" y="7400"/>
                </a:lnTo>
                <a:lnTo>
                  <a:pt x="779" y="7284"/>
                </a:lnTo>
                <a:lnTo>
                  <a:pt x="818" y="7139"/>
                </a:lnTo>
                <a:close/>
                <a:moveTo>
                  <a:pt x="7418" y="7376"/>
                </a:moveTo>
                <a:lnTo>
                  <a:pt x="7299" y="7430"/>
                </a:lnTo>
                <a:lnTo>
                  <a:pt x="7373" y="7565"/>
                </a:lnTo>
                <a:lnTo>
                  <a:pt x="7338" y="7607"/>
                </a:lnTo>
                <a:lnTo>
                  <a:pt x="7222" y="7545"/>
                </a:lnTo>
                <a:lnTo>
                  <a:pt x="7273" y="7721"/>
                </a:lnTo>
                <a:lnTo>
                  <a:pt x="7164" y="7731"/>
                </a:lnTo>
                <a:lnTo>
                  <a:pt x="7278" y="7917"/>
                </a:lnTo>
                <a:lnTo>
                  <a:pt x="7334" y="8004"/>
                </a:lnTo>
                <a:lnTo>
                  <a:pt x="7406" y="8019"/>
                </a:lnTo>
                <a:lnTo>
                  <a:pt x="7658" y="8051"/>
                </a:lnTo>
                <a:lnTo>
                  <a:pt x="7822" y="7994"/>
                </a:lnTo>
                <a:lnTo>
                  <a:pt x="7832" y="7842"/>
                </a:lnTo>
                <a:lnTo>
                  <a:pt x="7919" y="7757"/>
                </a:lnTo>
                <a:lnTo>
                  <a:pt x="7835" y="7677"/>
                </a:lnTo>
                <a:lnTo>
                  <a:pt x="7683" y="7684"/>
                </a:lnTo>
                <a:lnTo>
                  <a:pt x="7651" y="7588"/>
                </a:lnTo>
                <a:lnTo>
                  <a:pt x="7504" y="7595"/>
                </a:lnTo>
                <a:lnTo>
                  <a:pt x="7512" y="7428"/>
                </a:lnTo>
                <a:lnTo>
                  <a:pt x="7418" y="7376"/>
                </a:lnTo>
                <a:close/>
                <a:moveTo>
                  <a:pt x="533" y="8076"/>
                </a:moveTo>
                <a:lnTo>
                  <a:pt x="503" y="8134"/>
                </a:lnTo>
                <a:cubicBezTo>
                  <a:pt x="468" y="8339"/>
                  <a:pt x="438" y="8523"/>
                  <a:pt x="491" y="8743"/>
                </a:cubicBezTo>
                <a:cubicBezTo>
                  <a:pt x="531" y="8908"/>
                  <a:pt x="531" y="8878"/>
                  <a:pt x="531" y="8878"/>
                </a:cubicBezTo>
                <a:cubicBezTo>
                  <a:pt x="531" y="8878"/>
                  <a:pt x="561" y="9039"/>
                  <a:pt x="593" y="8994"/>
                </a:cubicBezTo>
                <a:lnTo>
                  <a:pt x="623" y="8807"/>
                </a:lnTo>
                <a:lnTo>
                  <a:pt x="655" y="8659"/>
                </a:lnTo>
                <a:lnTo>
                  <a:pt x="629" y="8655"/>
                </a:lnTo>
                <a:lnTo>
                  <a:pt x="642" y="8480"/>
                </a:lnTo>
                <a:lnTo>
                  <a:pt x="613" y="8448"/>
                </a:lnTo>
                <a:lnTo>
                  <a:pt x="562" y="8496"/>
                </a:lnTo>
                <a:lnTo>
                  <a:pt x="525" y="8492"/>
                </a:lnTo>
                <a:lnTo>
                  <a:pt x="533" y="8413"/>
                </a:lnTo>
                <a:lnTo>
                  <a:pt x="558" y="8406"/>
                </a:lnTo>
                <a:lnTo>
                  <a:pt x="588" y="8272"/>
                </a:lnTo>
                <a:lnTo>
                  <a:pt x="575" y="8270"/>
                </a:lnTo>
                <a:lnTo>
                  <a:pt x="582" y="8147"/>
                </a:lnTo>
                <a:lnTo>
                  <a:pt x="560" y="8182"/>
                </a:lnTo>
                <a:lnTo>
                  <a:pt x="550" y="8142"/>
                </a:lnTo>
                <a:lnTo>
                  <a:pt x="528" y="8129"/>
                </a:lnTo>
                <a:lnTo>
                  <a:pt x="533" y="8076"/>
                </a:lnTo>
                <a:close/>
                <a:moveTo>
                  <a:pt x="629" y="8196"/>
                </a:moveTo>
                <a:lnTo>
                  <a:pt x="603" y="8246"/>
                </a:lnTo>
                <a:lnTo>
                  <a:pt x="598" y="8329"/>
                </a:lnTo>
                <a:lnTo>
                  <a:pt x="592" y="8438"/>
                </a:lnTo>
                <a:lnTo>
                  <a:pt x="603" y="8452"/>
                </a:lnTo>
                <a:lnTo>
                  <a:pt x="617" y="8405"/>
                </a:lnTo>
                <a:lnTo>
                  <a:pt x="627" y="8322"/>
                </a:lnTo>
                <a:lnTo>
                  <a:pt x="637" y="8203"/>
                </a:lnTo>
                <a:lnTo>
                  <a:pt x="629" y="8196"/>
                </a:lnTo>
                <a:close/>
                <a:moveTo>
                  <a:pt x="21143" y="8294"/>
                </a:moveTo>
                <a:cubicBezTo>
                  <a:pt x="21150" y="8324"/>
                  <a:pt x="21160" y="8353"/>
                  <a:pt x="21167" y="8383"/>
                </a:cubicBezTo>
                <a:lnTo>
                  <a:pt x="21160" y="8371"/>
                </a:lnTo>
                <a:lnTo>
                  <a:pt x="21150" y="8341"/>
                </a:lnTo>
                <a:lnTo>
                  <a:pt x="21143" y="8294"/>
                </a:lnTo>
                <a:close/>
                <a:moveTo>
                  <a:pt x="21175" y="8489"/>
                </a:moveTo>
                <a:lnTo>
                  <a:pt x="21223" y="8698"/>
                </a:lnTo>
                <a:lnTo>
                  <a:pt x="21197" y="8605"/>
                </a:lnTo>
                <a:lnTo>
                  <a:pt x="21210" y="8694"/>
                </a:lnTo>
                <a:lnTo>
                  <a:pt x="21233" y="8773"/>
                </a:lnTo>
                <a:lnTo>
                  <a:pt x="21247" y="8841"/>
                </a:lnTo>
                <a:lnTo>
                  <a:pt x="21257" y="8891"/>
                </a:lnTo>
                <a:lnTo>
                  <a:pt x="21235" y="8812"/>
                </a:lnTo>
                <a:lnTo>
                  <a:pt x="21233" y="8836"/>
                </a:lnTo>
                <a:lnTo>
                  <a:pt x="21220" y="8755"/>
                </a:lnTo>
                <a:lnTo>
                  <a:pt x="21197" y="8642"/>
                </a:lnTo>
                <a:lnTo>
                  <a:pt x="21182" y="8597"/>
                </a:lnTo>
                <a:lnTo>
                  <a:pt x="21193" y="8691"/>
                </a:lnTo>
                <a:lnTo>
                  <a:pt x="21192" y="8750"/>
                </a:lnTo>
                <a:lnTo>
                  <a:pt x="21207" y="8775"/>
                </a:lnTo>
                <a:lnTo>
                  <a:pt x="21227" y="8839"/>
                </a:lnTo>
                <a:lnTo>
                  <a:pt x="21235" y="8861"/>
                </a:lnTo>
                <a:lnTo>
                  <a:pt x="21239" y="8943"/>
                </a:lnTo>
                <a:lnTo>
                  <a:pt x="21257" y="9011"/>
                </a:lnTo>
                <a:lnTo>
                  <a:pt x="21262" y="9098"/>
                </a:lnTo>
                <a:lnTo>
                  <a:pt x="21247" y="9093"/>
                </a:lnTo>
                <a:lnTo>
                  <a:pt x="21257" y="9147"/>
                </a:lnTo>
                <a:lnTo>
                  <a:pt x="21272" y="9140"/>
                </a:lnTo>
                <a:lnTo>
                  <a:pt x="21280" y="9049"/>
                </a:lnTo>
                <a:lnTo>
                  <a:pt x="21270" y="8933"/>
                </a:lnTo>
                <a:lnTo>
                  <a:pt x="21264" y="8889"/>
                </a:lnTo>
                <a:lnTo>
                  <a:pt x="21269" y="8878"/>
                </a:lnTo>
                <a:lnTo>
                  <a:pt x="21254" y="8799"/>
                </a:lnTo>
                <a:lnTo>
                  <a:pt x="21228" y="8687"/>
                </a:lnTo>
                <a:lnTo>
                  <a:pt x="21210" y="8600"/>
                </a:lnTo>
                <a:lnTo>
                  <a:pt x="21175" y="8489"/>
                </a:lnTo>
                <a:close/>
                <a:moveTo>
                  <a:pt x="20899" y="8691"/>
                </a:moveTo>
                <a:lnTo>
                  <a:pt x="20890" y="8743"/>
                </a:lnTo>
                <a:lnTo>
                  <a:pt x="20905" y="8895"/>
                </a:lnTo>
                <a:lnTo>
                  <a:pt x="20925" y="8825"/>
                </a:lnTo>
                <a:lnTo>
                  <a:pt x="20922" y="8760"/>
                </a:lnTo>
                <a:lnTo>
                  <a:pt x="20917" y="8691"/>
                </a:lnTo>
                <a:lnTo>
                  <a:pt x="20899" y="8691"/>
                </a:lnTo>
                <a:close/>
                <a:moveTo>
                  <a:pt x="21148" y="9029"/>
                </a:moveTo>
                <a:lnTo>
                  <a:pt x="21125" y="9058"/>
                </a:lnTo>
                <a:lnTo>
                  <a:pt x="21165" y="9139"/>
                </a:lnTo>
                <a:lnTo>
                  <a:pt x="21200" y="9255"/>
                </a:lnTo>
                <a:lnTo>
                  <a:pt x="21222" y="9347"/>
                </a:lnTo>
                <a:lnTo>
                  <a:pt x="21247" y="9447"/>
                </a:lnTo>
                <a:lnTo>
                  <a:pt x="21244" y="9352"/>
                </a:lnTo>
                <a:lnTo>
                  <a:pt x="21197" y="9162"/>
                </a:lnTo>
                <a:lnTo>
                  <a:pt x="21148" y="9029"/>
                </a:lnTo>
                <a:close/>
                <a:moveTo>
                  <a:pt x="21240" y="9160"/>
                </a:moveTo>
                <a:lnTo>
                  <a:pt x="21279" y="9342"/>
                </a:lnTo>
                <a:lnTo>
                  <a:pt x="21304" y="9506"/>
                </a:lnTo>
                <a:lnTo>
                  <a:pt x="21324" y="9681"/>
                </a:lnTo>
                <a:lnTo>
                  <a:pt x="21346" y="9829"/>
                </a:lnTo>
                <a:lnTo>
                  <a:pt x="21314" y="9527"/>
                </a:lnTo>
                <a:lnTo>
                  <a:pt x="21290" y="9376"/>
                </a:lnTo>
                <a:lnTo>
                  <a:pt x="21267" y="9218"/>
                </a:lnTo>
                <a:lnTo>
                  <a:pt x="21240" y="9160"/>
                </a:lnTo>
                <a:close/>
                <a:moveTo>
                  <a:pt x="7800" y="9401"/>
                </a:moveTo>
                <a:lnTo>
                  <a:pt x="7666" y="9502"/>
                </a:lnTo>
                <a:lnTo>
                  <a:pt x="7547" y="9659"/>
                </a:lnTo>
                <a:lnTo>
                  <a:pt x="7547" y="9768"/>
                </a:lnTo>
                <a:lnTo>
                  <a:pt x="7472" y="9931"/>
                </a:lnTo>
                <a:lnTo>
                  <a:pt x="7559" y="9878"/>
                </a:lnTo>
                <a:lnTo>
                  <a:pt x="7565" y="9940"/>
                </a:lnTo>
                <a:lnTo>
                  <a:pt x="7497" y="9997"/>
                </a:lnTo>
                <a:lnTo>
                  <a:pt x="7497" y="10054"/>
                </a:lnTo>
                <a:lnTo>
                  <a:pt x="7596" y="10140"/>
                </a:lnTo>
                <a:lnTo>
                  <a:pt x="7611" y="10278"/>
                </a:lnTo>
                <a:lnTo>
                  <a:pt x="7554" y="10371"/>
                </a:lnTo>
                <a:lnTo>
                  <a:pt x="7418" y="10287"/>
                </a:lnTo>
                <a:lnTo>
                  <a:pt x="7348" y="10388"/>
                </a:lnTo>
                <a:lnTo>
                  <a:pt x="7360" y="10505"/>
                </a:lnTo>
                <a:lnTo>
                  <a:pt x="7234" y="10507"/>
                </a:lnTo>
                <a:lnTo>
                  <a:pt x="7231" y="10588"/>
                </a:lnTo>
                <a:lnTo>
                  <a:pt x="7375" y="10694"/>
                </a:lnTo>
                <a:lnTo>
                  <a:pt x="7269" y="10687"/>
                </a:lnTo>
                <a:lnTo>
                  <a:pt x="7040" y="10788"/>
                </a:lnTo>
                <a:lnTo>
                  <a:pt x="7078" y="10850"/>
                </a:lnTo>
                <a:lnTo>
                  <a:pt x="7179" y="10822"/>
                </a:lnTo>
                <a:lnTo>
                  <a:pt x="7266" y="10889"/>
                </a:lnTo>
                <a:lnTo>
                  <a:pt x="7368" y="10842"/>
                </a:lnTo>
                <a:lnTo>
                  <a:pt x="7401" y="10898"/>
                </a:lnTo>
                <a:lnTo>
                  <a:pt x="7599" y="10930"/>
                </a:lnTo>
                <a:lnTo>
                  <a:pt x="7738" y="10992"/>
                </a:lnTo>
                <a:lnTo>
                  <a:pt x="7867" y="10938"/>
                </a:lnTo>
                <a:lnTo>
                  <a:pt x="7858" y="10830"/>
                </a:lnTo>
                <a:lnTo>
                  <a:pt x="7929" y="10800"/>
                </a:lnTo>
                <a:lnTo>
                  <a:pt x="7982" y="10692"/>
                </a:lnTo>
                <a:lnTo>
                  <a:pt x="7872" y="10610"/>
                </a:lnTo>
                <a:lnTo>
                  <a:pt x="7870" y="10529"/>
                </a:lnTo>
                <a:lnTo>
                  <a:pt x="7887" y="10305"/>
                </a:lnTo>
                <a:lnTo>
                  <a:pt x="7833" y="10248"/>
                </a:lnTo>
                <a:lnTo>
                  <a:pt x="7837" y="9987"/>
                </a:lnTo>
                <a:lnTo>
                  <a:pt x="7748" y="9931"/>
                </a:lnTo>
                <a:lnTo>
                  <a:pt x="7897" y="9815"/>
                </a:lnTo>
                <a:lnTo>
                  <a:pt x="7982" y="9687"/>
                </a:lnTo>
                <a:lnTo>
                  <a:pt x="7887" y="9642"/>
                </a:lnTo>
                <a:lnTo>
                  <a:pt x="7788" y="9622"/>
                </a:lnTo>
                <a:lnTo>
                  <a:pt x="7967" y="9484"/>
                </a:lnTo>
                <a:lnTo>
                  <a:pt x="7858" y="9448"/>
                </a:lnTo>
                <a:lnTo>
                  <a:pt x="7800" y="9401"/>
                </a:lnTo>
                <a:close/>
                <a:moveTo>
                  <a:pt x="20753" y="9539"/>
                </a:moveTo>
                <a:lnTo>
                  <a:pt x="20740" y="9618"/>
                </a:lnTo>
                <a:lnTo>
                  <a:pt x="20733" y="9805"/>
                </a:lnTo>
                <a:lnTo>
                  <a:pt x="20748" y="9925"/>
                </a:lnTo>
                <a:lnTo>
                  <a:pt x="20800" y="10014"/>
                </a:lnTo>
                <a:lnTo>
                  <a:pt x="20838" y="9930"/>
                </a:lnTo>
                <a:lnTo>
                  <a:pt x="20830" y="9753"/>
                </a:lnTo>
                <a:lnTo>
                  <a:pt x="20800" y="9657"/>
                </a:lnTo>
                <a:lnTo>
                  <a:pt x="20782" y="9548"/>
                </a:lnTo>
                <a:lnTo>
                  <a:pt x="20753" y="9539"/>
                </a:lnTo>
                <a:close/>
                <a:moveTo>
                  <a:pt x="21269" y="9553"/>
                </a:moveTo>
                <a:lnTo>
                  <a:pt x="21277" y="9645"/>
                </a:lnTo>
                <a:lnTo>
                  <a:pt x="21300" y="9729"/>
                </a:lnTo>
                <a:lnTo>
                  <a:pt x="21310" y="9713"/>
                </a:lnTo>
                <a:lnTo>
                  <a:pt x="21280" y="9554"/>
                </a:lnTo>
                <a:lnTo>
                  <a:pt x="21269" y="9553"/>
                </a:lnTo>
                <a:close/>
                <a:moveTo>
                  <a:pt x="7279" y="9866"/>
                </a:moveTo>
                <a:lnTo>
                  <a:pt x="7172" y="9904"/>
                </a:lnTo>
                <a:lnTo>
                  <a:pt x="6983" y="9960"/>
                </a:lnTo>
                <a:lnTo>
                  <a:pt x="6939" y="10155"/>
                </a:lnTo>
                <a:lnTo>
                  <a:pt x="6772" y="10280"/>
                </a:lnTo>
                <a:lnTo>
                  <a:pt x="6891" y="10384"/>
                </a:lnTo>
                <a:lnTo>
                  <a:pt x="7108" y="10383"/>
                </a:lnTo>
                <a:lnTo>
                  <a:pt x="7254" y="10271"/>
                </a:lnTo>
                <a:lnTo>
                  <a:pt x="7298" y="10144"/>
                </a:lnTo>
                <a:lnTo>
                  <a:pt x="7403" y="10056"/>
                </a:lnTo>
                <a:lnTo>
                  <a:pt x="7358" y="9899"/>
                </a:lnTo>
                <a:lnTo>
                  <a:pt x="7279" y="9866"/>
                </a:lnTo>
                <a:close/>
                <a:moveTo>
                  <a:pt x="21413" y="9962"/>
                </a:moveTo>
                <a:cubicBezTo>
                  <a:pt x="21414" y="9976"/>
                  <a:pt x="21415" y="9990"/>
                  <a:pt x="21416" y="10004"/>
                </a:cubicBezTo>
                <a:lnTo>
                  <a:pt x="21414" y="9997"/>
                </a:lnTo>
                <a:lnTo>
                  <a:pt x="21413" y="9962"/>
                </a:lnTo>
                <a:close/>
                <a:moveTo>
                  <a:pt x="21172" y="10078"/>
                </a:moveTo>
                <a:lnTo>
                  <a:pt x="21177" y="10164"/>
                </a:lnTo>
                <a:lnTo>
                  <a:pt x="21197" y="10367"/>
                </a:lnTo>
                <a:lnTo>
                  <a:pt x="21210" y="10524"/>
                </a:lnTo>
                <a:lnTo>
                  <a:pt x="21203" y="10704"/>
                </a:lnTo>
                <a:lnTo>
                  <a:pt x="21215" y="10857"/>
                </a:lnTo>
                <a:lnTo>
                  <a:pt x="21222" y="10862"/>
                </a:lnTo>
                <a:lnTo>
                  <a:pt x="21230" y="10812"/>
                </a:lnTo>
                <a:lnTo>
                  <a:pt x="21240" y="10680"/>
                </a:lnTo>
                <a:lnTo>
                  <a:pt x="21228" y="10489"/>
                </a:lnTo>
                <a:lnTo>
                  <a:pt x="21232" y="10445"/>
                </a:lnTo>
                <a:lnTo>
                  <a:pt x="21215" y="10290"/>
                </a:lnTo>
                <a:lnTo>
                  <a:pt x="21195" y="10182"/>
                </a:lnTo>
                <a:lnTo>
                  <a:pt x="21188" y="10122"/>
                </a:lnTo>
                <a:lnTo>
                  <a:pt x="21172" y="10078"/>
                </a:lnTo>
                <a:close/>
                <a:moveTo>
                  <a:pt x="9248" y="10413"/>
                </a:moveTo>
                <a:lnTo>
                  <a:pt x="9087" y="10440"/>
                </a:lnTo>
                <a:lnTo>
                  <a:pt x="9084" y="10519"/>
                </a:lnTo>
                <a:lnTo>
                  <a:pt x="9167" y="10649"/>
                </a:lnTo>
                <a:lnTo>
                  <a:pt x="9261" y="10512"/>
                </a:lnTo>
                <a:lnTo>
                  <a:pt x="9248" y="10413"/>
                </a:lnTo>
                <a:close/>
                <a:moveTo>
                  <a:pt x="21295" y="10714"/>
                </a:moveTo>
                <a:lnTo>
                  <a:pt x="21284" y="10795"/>
                </a:lnTo>
                <a:lnTo>
                  <a:pt x="21300" y="11054"/>
                </a:lnTo>
                <a:lnTo>
                  <a:pt x="21319" y="11243"/>
                </a:lnTo>
                <a:lnTo>
                  <a:pt x="21329" y="11204"/>
                </a:lnTo>
                <a:lnTo>
                  <a:pt x="21326" y="11061"/>
                </a:lnTo>
                <a:lnTo>
                  <a:pt x="21310" y="10999"/>
                </a:lnTo>
                <a:lnTo>
                  <a:pt x="21302" y="10889"/>
                </a:lnTo>
                <a:lnTo>
                  <a:pt x="21295" y="10714"/>
                </a:lnTo>
                <a:close/>
                <a:moveTo>
                  <a:pt x="21438" y="11211"/>
                </a:moveTo>
                <a:cubicBezTo>
                  <a:pt x="21437" y="11239"/>
                  <a:pt x="21434" y="11268"/>
                  <a:pt x="21433" y="11297"/>
                </a:cubicBezTo>
                <a:lnTo>
                  <a:pt x="21431" y="11307"/>
                </a:lnTo>
                <a:lnTo>
                  <a:pt x="21438" y="11211"/>
                </a:lnTo>
                <a:close/>
                <a:moveTo>
                  <a:pt x="21275" y="11238"/>
                </a:moveTo>
                <a:lnTo>
                  <a:pt x="21267" y="11275"/>
                </a:lnTo>
                <a:lnTo>
                  <a:pt x="21270" y="11340"/>
                </a:lnTo>
                <a:lnTo>
                  <a:pt x="21304" y="11467"/>
                </a:lnTo>
                <a:lnTo>
                  <a:pt x="21302" y="11305"/>
                </a:lnTo>
                <a:lnTo>
                  <a:pt x="21289" y="11258"/>
                </a:lnTo>
                <a:lnTo>
                  <a:pt x="21275" y="11238"/>
                </a:lnTo>
                <a:close/>
                <a:moveTo>
                  <a:pt x="21342" y="11345"/>
                </a:moveTo>
                <a:lnTo>
                  <a:pt x="21329" y="11352"/>
                </a:lnTo>
                <a:lnTo>
                  <a:pt x="21329" y="11549"/>
                </a:lnTo>
                <a:lnTo>
                  <a:pt x="21326" y="11669"/>
                </a:lnTo>
                <a:lnTo>
                  <a:pt x="21326" y="11749"/>
                </a:lnTo>
                <a:lnTo>
                  <a:pt x="21342" y="11637"/>
                </a:lnTo>
                <a:lnTo>
                  <a:pt x="21342" y="11552"/>
                </a:lnTo>
                <a:lnTo>
                  <a:pt x="21351" y="11473"/>
                </a:lnTo>
                <a:lnTo>
                  <a:pt x="21342" y="11448"/>
                </a:lnTo>
                <a:lnTo>
                  <a:pt x="21342" y="11345"/>
                </a:lnTo>
                <a:close/>
                <a:moveTo>
                  <a:pt x="13977" y="11692"/>
                </a:moveTo>
                <a:lnTo>
                  <a:pt x="14034" y="11791"/>
                </a:lnTo>
                <a:lnTo>
                  <a:pt x="14071" y="11970"/>
                </a:lnTo>
                <a:lnTo>
                  <a:pt x="13958" y="11985"/>
                </a:lnTo>
                <a:lnTo>
                  <a:pt x="13866" y="12051"/>
                </a:lnTo>
                <a:lnTo>
                  <a:pt x="13901" y="12180"/>
                </a:lnTo>
                <a:lnTo>
                  <a:pt x="13778" y="12207"/>
                </a:lnTo>
                <a:lnTo>
                  <a:pt x="13798" y="12263"/>
                </a:lnTo>
                <a:lnTo>
                  <a:pt x="13880" y="12283"/>
                </a:lnTo>
                <a:lnTo>
                  <a:pt x="13982" y="12419"/>
                </a:lnTo>
                <a:lnTo>
                  <a:pt x="14144" y="12423"/>
                </a:lnTo>
                <a:lnTo>
                  <a:pt x="14188" y="12475"/>
                </a:lnTo>
                <a:lnTo>
                  <a:pt x="14179" y="12559"/>
                </a:lnTo>
                <a:lnTo>
                  <a:pt x="14199" y="12598"/>
                </a:lnTo>
                <a:lnTo>
                  <a:pt x="14273" y="12694"/>
                </a:lnTo>
                <a:lnTo>
                  <a:pt x="14246" y="12562"/>
                </a:lnTo>
                <a:lnTo>
                  <a:pt x="14332" y="12478"/>
                </a:lnTo>
                <a:lnTo>
                  <a:pt x="14400" y="12561"/>
                </a:lnTo>
                <a:lnTo>
                  <a:pt x="14526" y="12625"/>
                </a:lnTo>
                <a:lnTo>
                  <a:pt x="14432" y="12726"/>
                </a:lnTo>
                <a:lnTo>
                  <a:pt x="14300" y="12732"/>
                </a:lnTo>
                <a:lnTo>
                  <a:pt x="14315" y="12889"/>
                </a:lnTo>
                <a:lnTo>
                  <a:pt x="14404" y="12864"/>
                </a:lnTo>
                <a:lnTo>
                  <a:pt x="14407" y="12995"/>
                </a:lnTo>
                <a:lnTo>
                  <a:pt x="14526" y="13010"/>
                </a:lnTo>
                <a:lnTo>
                  <a:pt x="14561" y="13195"/>
                </a:lnTo>
                <a:lnTo>
                  <a:pt x="14623" y="13305"/>
                </a:lnTo>
                <a:lnTo>
                  <a:pt x="14621" y="13349"/>
                </a:lnTo>
                <a:lnTo>
                  <a:pt x="14424" y="13478"/>
                </a:lnTo>
                <a:lnTo>
                  <a:pt x="14223" y="13522"/>
                </a:lnTo>
                <a:lnTo>
                  <a:pt x="14106" y="13470"/>
                </a:lnTo>
                <a:lnTo>
                  <a:pt x="13967" y="13480"/>
                </a:lnTo>
                <a:lnTo>
                  <a:pt x="13891" y="13367"/>
                </a:lnTo>
                <a:lnTo>
                  <a:pt x="13866" y="13283"/>
                </a:lnTo>
                <a:lnTo>
                  <a:pt x="13905" y="13226"/>
                </a:lnTo>
                <a:lnTo>
                  <a:pt x="13913" y="13157"/>
                </a:lnTo>
                <a:lnTo>
                  <a:pt x="13901" y="13015"/>
                </a:lnTo>
                <a:lnTo>
                  <a:pt x="14005" y="12963"/>
                </a:lnTo>
                <a:lnTo>
                  <a:pt x="13952" y="12931"/>
                </a:lnTo>
                <a:lnTo>
                  <a:pt x="13888" y="12943"/>
                </a:lnTo>
                <a:lnTo>
                  <a:pt x="13789" y="12842"/>
                </a:lnTo>
                <a:lnTo>
                  <a:pt x="13697" y="12773"/>
                </a:lnTo>
                <a:lnTo>
                  <a:pt x="13503" y="12610"/>
                </a:lnTo>
                <a:lnTo>
                  <a:pt x="13485" y="12487"/>
                </a:lnTo>
                <a:lnTo>
                  <a:pt x="13329" y="12354"/>
                </a:lnTo>
                <a:lnTo>
                  <a:pt x="13404" y="12131"/>
                </a:lnTo>
                <a:lnTo>
                  <a:pt x="13515" y="12066"/>
                </a:lnTo>
                <a:lnTo>
                  <a:pt x="13540" y="11941"/>
                </a:lnTo>
                <a:lnTo>
                  <a:pt x="13640" y="11867"/>
                </a:lnTo>
                <a:lnTo>
                  <a:pt x="13752" y="11741"/>
                </a:lnTo>
                <a:lnTo>
                  <a:pt x="13865" y="11746"/>
                </a:lnTo>
                <a:lnTo>
                  <a:pt x="13977" y="11692"/>
                </a:lnTo>
                <a:close/>
                <a:moveTo>
                  <a:pt x="8387" y="12712"/>
                </a:moveTo>
                <a:lnTo>
                  <a:pt x="8289" y="12758"/>
                </a:lnTo>
                <a:lnTo>
                  <a:pt x="8248" y="12817"/>
                </a:lnTo>
                <a:lnTo>
                  <a:pt x="8252" y="12945"/>
                </a:lnTo>
                <a:lnTo>
                  <a:pt x="8305" y="12997"/>
                </a:lnTo>
                <a:lnTo>
                  <a:pt x="8377" y="12870"/>
                </a:lnTo>
                <a:lnTo>
                  <a:pt x="8387" y="12712"/>
                </a:lnTo>
                <a:close/>
                <a:moveTo>
                  <a:pt x="8295" y="13025"/>
                </a:moveTo>
                <a:lnTo>
                  <a:pt x="8217" y="13062"/>
                </a:lnTo>
                <a:lnTo>
                  <a:pt x="8145" y="13034"/>
                </a:lnTo>
                <a:lnTo>
                  <a:pt x="8153" y="13143"/>
                </a:lnTo>
                <a:lnTo>
                  <a:pt x="8113" y="13355"/>
                </a:lnTo>
                <a:lnTo>
                  <a:pt x="8156" y="13418"/>
                </a:lnTo>
                <a:lnTo>
                  <a:pt x="8223" y="13374"/>
                </a:lnTo>
                <a:lnTo>
                  <a:pt x="8285" y="13401"/>
                </a:lnTo>
                <a:lnTo>
                  <a:pt x="8351" y="13172"/>
                </a:lnTo>
                <a:lnTo>
                  <a:pt x="8295" y="13025"/>
                </a:lnTo>
                <a:close/>
                <a:moveTo>
                  <a:pt x="8659" y="13682"/>
                </a:moveTo>
                <a:lnTo>
                  <a:pt x="8623" y="13768"/>
                </a:lnTo>
                <a:lnTo>
                  <a:pt x="8811" y="13897"/>
                </a:lnTo>
                <a:lnTo>
                  <a:pt x="8883" y="13931"/>
                </a:lnTo>
                <a:lnTo>
                  <a:pt x="8987" y="14017"/>
                </a:lnTo>
                <a:lnTo>
                  <a:pt x="9029" y="13931"/>
                </a:lnTo>
                <a:lnTo>
                  <a:pt x="9013" y="13874"/>
                </a:lnTo>
                <a:lnTo>
                  <a:pt x="9084" y="13742"/>
                </a:lnTo>
                <a:lnTo>
                  <a:pt x="8973" y="13739"/>
                </a:lnTo>
                <a:lnTo>
                  <a:pt x="8824" y="13731"/>
                </a:lnTo>
                <a:lnTo>
                  <a:pt x="8659" y="13682"/>
                </a:lnTo>
                <a:close/>
                <a:moveTo>
                  <a:pt x="11906" y="14274"/>
                </a:moveTo>
                <a:lnTo>
                  <a:pt x="11772" y="14342"/>
                </a:lnTo>
                <a:lnTo>
                  <a:pt x="11663" y="14348"/>
                </a:lnTo>
                <a:lnTo>
                  <a:pt x="11645" y="14392"/>
                </a:lnTo>
                <a:lnTo>
                  <a:pt x="11633" y="14394"/>
                </a:lnTo>
                <a:lnTo>
                  <a:pt x="11561" y="14407"/>
                </a:lnTo>
                <a:lnTo>
                  <a:pt x="11601" y="14475"/>
                </a:lnTo>
                <a:lnTo>
                  <a:pt x="11677" y="14491"/>
                </a:lnTo>
                <a:lnTo>
                  <a:pt x="11829" y="14406"/>
                </a:lnTo>
                <a:lnTo>
                  <a:pt x="11824" y="14392"/>
                </a:lnTo>
                <a:lnTo>
                  <a:pt x="11809" y="14360"/>
                </a:lnTo>
                <a:lnTo>
                  <a:pt x="11906" y="14274"/>
                </a:lnTo>
                <a:close/>
                <a:moveTo>
                  <a:pt x="10257" y="14320"/>
                </a:moveTo>
                <a:lnTo>
                  <a:pt x="10227" y="14392"/>
                </a:lnTo>
                <a:lnTo>
                  <a:pt x="10413" y="14434"/>
                </a:lnTo>
                <a:lnTo>
                  <a:pt x="10410" y="14463"/>
                </a:lnTo>
                <a:lnTo>
                  <a:pt x="10631" y="14453"/>
                </a:lnTo>
                <a:lnTo>
                  <a:pt x="10651" y="14402"/>
                </a:lnTo>
                <a:lnTo>
                  <a:pt x="10567" y="14422"/>
                </a:lnTo>
                <a:lnTo>
                  <a:pt x="10570" y="14390"/>
                </a:lnTo>
                <a:lnTo>
                  <a:pt x="10458" y="14375"/>
                </a:lnTo>
                <a:lnTo>
                  <a:pt x="10339" y="14382"/>
                </a:lnTo>
                <a:lnTo>
                  <a:pt x="10257" y="14320"/>
                </a:lnTo>
                <a:close/>
                <a:moveTo>
                  <a:pt x="9382" y="14353"/>
                </a:moveTo>
                <a:lnTo>
                  <a:pt x="9353" y="14412"/>
                </a:lnTo>
                <a:lnTo>
                  <a:pt x="9315" y="14507"/>
                </a:lnTo>
                <a:lnTo>
                  <a:pt x="9338" y="14488"/>
                </a:lnTo>
                <a:lnTo>
                  <a:pt x="9390" y="14446"/>
                </a:lnTo>
                <a:lnTo>
                  <a:pt x="9434" y="14375"/>
                </a:lnTo>
                <a:lnTo>
                  <a:pt x="9382" y="14353"/>
                </a:lnTo>
                <a:close/>
                <a:moveTo>
                  <a:pt x="9191" y="14454"/>
                </a:moveTo>
                <a:lnTo>
                  <a:pt x="9152" y="14510"/>
                </a:lnTo>
                <a:lnTo>
                  <a:pt x="9111" y="14564"/>
                </a:lnTo>
                <a:lnTo>
                  <a:pt x="9040" y="14566"/>
                </a:lnTo>
                <a:lnTo>
                  <a:pt x="9101" y="14606"/>
                </a:lnTo>
                <a:lnTo>
                  <a:pt x="9166" y="14623"/>
                </a:lnTo>
                <a:lnTo>
                  <a:pt x="9219" y="14579"/>
                </a:lnTo>
                <a:lnTo>
                  <a:pt x="9231" y="14502"/>
                </a:lnTo>
                <a:lnTo>
                  <a:pt x="9191" y="14454"/>
                </a:lnTo>
                <a:close/>
                <a:moveTo>
                  <a:pt x="19285" y="14894"/>
                </a:moveTo>
                <a:lnTo>
                  <a:pt x="19196" y="14911"/>
                </a:lnTo>
                <a:lnTo>
                  <a:pt x="19183" y="15160"/>
                </a:lnTo>
                <a:lnTo>
                  <a:pt x="19230" y="15308"/>
                </a:lnTo>
                <a:lnTo>
                  <a:pt x="19297" y="15343"/>
                </a:lnTo>
                <a:lnTo>
                  <a:pt x="19389" y="15209"/>
                </a:lnTo>
                <a:lnTo>
                  <a:pt x="19429" y="15124"/>
                </a:lnTo>
                <a:lnTo>
                  <a:pt x="19426" y="14983"/>
                </a:lnTo>
                <a:lnTo>
                  <a:pt x="19352" y="14921"/>
                </a:lnTo>
                <a:lnTo>
                  <a:pt x="19285" y="14894"/>
                </a:lnTo>
                <a:close/>
                <a:moveTo>
                  <a:pt x="15580" y="19577"/>
                </a:moveTo>
                <a:lnTo>
                  <a:pt x="15512" y="19590"/>
                </a:lnTo>
                <a:lnTo>
                  <a:pt x="15368" y="19691"/>
                </a:lnTo>
                <a:lnTo>
                  <a:pt x="15416" y="19703"/>
                </a:lnTo>
                <a:lnTo>
                  <a:pt x="15468" y="19700"/>
                </a:lnTo>
                <a:lnTo>
                  <a:pt x="15493" y="19698"/>
                </a:lnTo>
                <a:lnTo>
                  <a:pt x="15524" y="19649"/>
                </a:lnTo>
                <a:lnTo>
                  <a:pt x="15596" y="19582"/>
                </a:lnTo>
                <a:lnTo>
                  <a:pt x="15580" y="19577"/>
                </a:lnTo>
                <a:close/>
                <a:moveTo>
                  <a:pt x="14712" y="20008"/>
                </a:moveTo>
                <a:lnTo>
                  <a:pt x="14650" y="20060"/>
                </a:lnTo>
                <a:lnTo>
                  <a:pt x="14636" y="20105"/>
                </a:lnTo>
                <a:lnTo>
                  <a:pt x="14533" y="20184"/>
                </a:lnTo>
                <a:lnTo>
                  <a:pt x="14462" y="20200"/>
                </a:lnTo>
                <a:lnTo>
                  <a:pt x="14479" y="20221"/>
                </a:lnTo>
                <a:lnTo>
                  <a:pt x="14420" y="20272"/>
                </a:lnTo>
                <a:lnTo>
                  <a:pt x="14271" y="20356"/>
                </a:lnTo>
                <a:lnTo>
                  <a:pt x="14164" y="20420"/>
                </a:lnTo>
                <a:lnTo>
                  <a:pt x="14089" y="20444"/>
                </a:lnTo>
                <a:lnTo>
                  <a:pt x="14024" y="20472"/>
                </a:lnTo>
                <a:lnTo>
                  <a:pt x="13925" y="20511"/>
                </a:lnTo>
                <a:lnTo>
                  <a:pt x="13840" y="20534"/>
                </a:lnTo>
                <a:lnTo>
                  <a:pt x="13806" y="20580"/>
                </a:lnTo>
                <a:lnTo>
                  <a:pt x="13737" y="20629"/>
                </a:lnTo>
                <a:lnTo>
                  <a:pt x="13736" y="20678"/>
                </a:lnTo>
                <a:lnTo>
                  <a:pt x="13758" y="20704"/>
                </a:lnTo>
                <a:lnTo>
                  <a:pt x="13788" y="20720"/>
                </a:lnTo>
                <a:lnTo>
                  <a:pt x="13761" y="20755"/>
                </a:lnTo>
                <a:lnTo>
                  <a:pt x="13667" y="20814"/>
                </a:lnTo>
                <a:lnTo>
                  <a:pt x="13659" y="20829"/>
                </a:lnTo>
                <a:lnTo>
                  <a:pt x="13580" y="20856"/>
                </a:lnTo>
                <a:lnTo>
                  <a:pt x="13535" y="20896"/>
                </a:lnTo>
                <a:lnTo>
                  <a:pt x="13537" y="20923"/>
                </a:lnTo>
                <a:lnTo>
                  <a:pt x="13578" y="20942"/>
                </a:lnTo>
                <a:lnTo>
                  <a:pt x="13570" y="20972"/>
                </a:lnTo>
                <a:lnTo>
                  <a:pt x="13602" y="20981"/>
                </a:lnTo>
                <a:lnTo>
                  <a:pt x="13722" y="20960"/>
                </a:lnTo>
                <a:lnTo>
                  <a:pt x="13808" y="20944"/>
                </a:lnTo>
                <a:lnTo>
                  <a:pt x="13958" y="20890"/>
                </a:lnTo>
                <a:lnTo>
                  <a:pt x="14094" y="20843"/>
                </a:lnTo>
                <a:lnTo>
                  <a:pt x="14198" y="20777"/>
                </a:lnTo>
                <a:lnTo>
                  <a:pt x="14295" y="20698"/>
                </a:lnTo>
                <a:lnTo>
                  <a:pt x="14440" y="20577"/>
                </a:lnTo>
                <a:lnTo>
                  <a:pt x="14554" y="20477"/>
                </a:lnTo>
                <a:lnTo>
                  <a:pt x="14645" y="20390"/>
                </a:lnTo>
                <a:lnTo>
                  <a:pt x="14673" y="20336"/>
                </a:lnTo>
                <a:lnTo>
                  <a:pt x="14723" y="20306"/>
                </a:lnTo>
                <a:lnTo>
                  <a:pt x="14747" y="20275"/>
                </a:lnTo>
                <a:lnTo>
                  <a:pt x="14730" y="20238"/>
                </a:lnTo>
                <a:lnTo>
                  <a:pt x="14767" y="20208"/>
                </a:lnTo>
                <a:lnTo>
                  <a:pt x="14812" y="20226"/>
                </a:lnTo>
                <a:lnTo>
                  <a:pt x="14847" y="20198"/>
                </a:lnTo>
                <a:lnTo>
                  <a:pt x="14872" y="20159"/>
                </a:lnTo>
                <a:lnTo>
                  <a:pt x="14839" y="20144"/>
                </a:lnTo>
                <a:lnTo>
                  <a:pt x="14832" y="20070"/>
                </a:lnTo>
                <a:lnTo>
                  <a:pt x="14802" y="20036"/>
                </a:lnTo>
                <a:lnTo>
                  <a:pt x="14765" y="20021"/>
                </a:lnTo>
                <a:lnTo>
                  <a:pt x="14712" y="20008"/>
                </a:lnTo>
                <a:close/>
              </a:path>
            </a:pathLst>
          </a:custGeom>
          <a:solidFill>
            <a:srgbClr val="D8D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2424588" y="1691633"/>
            <a:ext cx="9904253" cy="9904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3079" y="21600"/>
                  <a:pt x="15193" y="20886"/>
                  <a:pt x="16937" y="19676"/>
                </a:cubicBezTo>
                <a:lnTo>
                  <a:pt x="16941" y="19673"/>
                </a:lnTo>
                <a:lnTo>
                  <a:pt x="16961" y="19659"/>
                </a:lnTo>
                <a:lnTo>
                  <a:pt x="17030" y="19612"/>
                </a:lnTo>
                <a:lnTo>
                  <a:pt x="17094" y="19568"/>
                </a:lnTo>
                <a:lnTo>
                  <a:pt x="17203" y="19487"/>
                </a:lnTo>
                <a:lnTo>
                  <a:pt x="17154" y="19521"/>
                </a:lnTo>
                <a:lnTo>
                  <a:pt x="17065" y="19585"/>
                </a:lnTo>
                <a:lnTo>
                  <a:pt x="17005" y="19625"/>
                </a:lnTo>
                <a:cubicBezTo>
                  <a:pt x="19779" y="17669"/>
                  <a:pt x="21600" y="14446"/>
                  <a:pt x="21600" y="10800"/>
                </a:cubicBezTo>
                <a:cubicBezTo>
                  <a:pt x="21600" y="6680"/>
                  <a:pt x="19280" y="3095"/>
                  <a:pt x="15878" y="1274"/>
                </a:cubicBezTo>
                <a:cubicBezTo>
                  <a:pt x="15826" y="1243"/>
                  <a:pt x="15784" y="1219"/>
                  <a:pt x="15784" y="1219"/>
                </a:cubicBezTo>
                <a:lnTo>
                  <a:pt x="15682" y="1163"/>
                </a:lnTo>
                <a:lnTo>
                  <a:pt x="15634" y="1140"/>
                </a:lnTo>
                <a:lnTo>
                  <a:pt x="15619" y="1133"/>
                </a:lnTo>
                <a:lnTo>
                  <a:pt x="15589" y="1119"/>
                </a:lnTo>
                <a:lnTo>
                  <a:pt x="15515" y="1081"/>
                </a:lnTo>
                <a:lnTo>
                  <a:pt x="15466" y="1057"/>
                </a:lnTo>
                <a:lnTo>
                  <a:pt x="15411" y="1030"/>
                </a:lnTo>
                <a:lnTo>
                  <a:pt x="15368" y="1013"/>
                </a:lnTo>
                <a:lnTo>
                  <a:pt x="15380" y="1020"/>
                </a:lnTo>
                <a:lnTo>
                  <a:pt x="15412" y="1039"/>
                </a:lnTo>
                <a:cubicBezTo>
                  <a:pt x="15448" y="1056"/>
                  <a:pt x="15483" y="1075"/>
                  <a:pt x="15518" y="1092"/>
                </a:cubicBezTo>
                <a:cubicBezTo>
                  <a:pt x="15518" y="1093"/>
                  <a:pt x="15518" y="1094"/>
                  <a:pt x="15518" y="1094"/>
                </a:cubicBezTo>
                <a:lnTo>
                  <a:pt x="15517" y="1096"/>
                </a:lnTo>
                <a:lnTo>
                  <a:pt x="15513" y="1099"/>
                </a:lnTo>
                <a:cubicBezTo>
                  <a:pt x="15502" y="1094"/>
                  <a:pt x="15492" y="1088"/>
                  <a:pt x="15481" y="1082"/>
                </a:cubicBezTo>
                <a:lnTo>
                  <a:pt x="15468" y="1072"/>
                </a:lnTo>
                <a:lnTo>
                  <a:pt x="15412" y="1039"/>
                </a:lnTo>
                <a:cubicBezTo>
                  <a:pt x="14979" y="823"/>
                  <a:pt x="14540" y="660"/>
                  <a:pt x="14101" y="520"/>
                </a:cubicBezTo>
                <a:cubicBezTo>
                  <a:pt x="14040" y="501"/>
                  <a:pt x="13980" y="481"/>
                  <a:pt x="13919" y="463"/>
                </a:cubicBezTo>
                <a:cubicBezTo>
                  <a:pt x="13680" y="392"/>
                  <a:pt x="13441" y="331"/>
                  <a:pt x="13202" y="279"/>
                </a:cubicBezTo>
                <a:cubicBezTo>
                  <a:pt x="12428" y="103"/>
                  <a:pt x="11627" y="0"/>
                  <a:pt x="10800" y="0"/>
                </a:cubicBezTo>
                <a:close/>
                <a:moveTo>
                  <a:pt x="10800" y="54"/>
                </a:moveTo>
                <a:cubicBezTo>
                  <a:pt x="11176" y="54"/>
                  <a:pt x="11548" y="73"/>
                  <a:pt x="11914" y="111"/>
                </a:cubicBezTo>
                <a:lnTo>
                  <a:pt x="11906" y="114"/>
                </a:lnTo>
                <a:lnTo>
                  <a:pt x="11845" y="125"/>
                </a:lnTo>
                <a:lnTo>
                  <a:pt x="11714" y="136"/>
                </a:lnTo>
                <a:lnTo>
                  <a:pt x="11586" y="145"/>
                </a:lnTo>
                <a:lnTo>
                  <a:pt x="11483" y="138"/>
                </a:lnTo>
                <a:lnTo>
                  <a:pt x="11463" y="155"/>
                </a:lnTo>
                <a:lnTo>
                  <a:pt x="11389" y="163"/>
                </a:lnTo>
                <a:lnTo>
                  <a:pt x="11270" y="157"/>
                </a:lnTo>
                <a:lnTo>
                  <a:pt x="11165" y="173"/>
                </a:lnTo>
                <a:lnTo>
                  <a:pt x="11137" y="187"/>
                </a:lnTo>
                <a:lnTo>
                  <a:pt x="11052" y="214"/>
                </a:lnTo>
                <a:lnTo>
                  <a:pt x="11026" y="231"/>
                </a:lnTo>
                <a:lnTo>
                  <a:pt x="10950" y="219"/>
                </a:lnTo>
                <a:lnTo>
                  <a:pt x="10844" y="222"/>
                </a:lnTo>
                <a:lnTo>
                  <a:pt x="10699" y="251"/>
                </a:lnTo>
                <a:lnTo>
                  <a:pt x="10692" y="271"/>
                </a:lnTo>
                <a:lnTo>
                  <a:pt x="10744" y="293"/>
                </a:lnTo>
                <a:lnTo>
                  <a:pt x="10696" y="316"/>
                </a:lnTo>
                <a:lnTo>
                  <a:pt x="10702" y="338"/>
                </a:lnTo>
                <a:lnTo>
                  <a:pt x="10793" y="362"/>
                </a:lnTo>
                <a:lnTo>
                  <a:pt x="10889" y="369"/>
                </a:lnTo>
                <a:lnTo>
                  <a:pt x="10982" y="374"/>
                </a:lnTo>
                <a:lnTo>
                  <a:pt x="10994" y="323"/>
                </a:lnTo>
                <a:lnTo>
                  <a:pt x="11052" y="286"/>
                </a:lnTo>
                <a:lnTo>
                  <a:pt x="11137" y="259"/>
                </a:lnTo>
                <a:lnTo>
                  <a:pt x="11196" y="291"/>
                </a:lnTo>
                <a:lnTo>
                  <a:pt x="11164" y="322"/>
                </a:lnTo>
                <a:lnTo>
                  <a:pt x="11233" y="355"/>
                </a:lnTo>
                <a:lnTo>
                  <a:pt x="11340" y="327"/>
                </a:lnTo>
                <a:lnTo>
                  <a:pt x="11317" y="372"/>
                </a:lnTo>
                <a:lnTo>
                  <a:pt x="11433" y="392"/>
                </a:lnTo>
                <a:lnTo>
                  <a:pt x="11362" y="411"/>
                </a:lnTo>
                <a:lnTo>
                  <a:pt x="11413" y="475"/>
                </a:lnTo>
                <a:lnTo>
                  <a:pt x="11458" y="503"/>
                </a:lnTo>
                <a:lnTo>
                  <a:pt x="11529" y="522"/>
                </a:lnTo>
                <a:lnTo>
                  <a:pt x="11626" y="493"/>
                </a:lnTo>
                <a:lnTo>
                  <a:pt x="11677" y="441"/>
                </a:lnTo>
                <a:lnTo>
                  <a:pt x="11620" y="412"/>
                </a:lnTo>
                <a:lnTo>
                  <a:pt x="11573" y="375"/>
                </a:lnTo>
                <a:lnTo>
                  <a:pt x="11638" y="337"/>
                </a:lnTo>
                <a:lnTo>
                  <a:pt x="11692" y="345"/>
                </a:lnTo>
                <a:lnTo>
                  <a:pt x="11768" y="320"/>
                </a:lnTo>
                <a:lnTo>
                  <a:pt x="11729" y="357"/>
                </a:lnTo>
                <a:lnTo>
                  <a:pt x="11820" y="385"/>
                </a:lnTo>
                <a:lnTo>
                  <a:pt x="11887" y="387"/>
                </a:lnTo>
                <a:lnTo>
                  <a:pt x="11909" y="362"/>
                </a:lnTo>
                <a:lnTo>
                  <a:pt x="12009" y="379"/>
                </a:lnTo>
                <a:lnTo>
                  <a:pt x="12123" y="392"/>
                </a:lnTo>
                <a:lnTo>
                  <a:pt x="12216" y="433"/>
                </a:lnTo>
                <a:lnTo>
                  <a:pt x="12295" y="446"/>
                </a:lnTo>
                <a:lnTo>
                  <a:pt x="12323" y="481"/>
                </a:lnTo>
                <a:lnTo>
                  <a:pt x="12359" y="502"/>
                </a:lnTo>
                <a:lnTo>
                  <a:pt x="12416" y="512"/>
                </a:lnTo>
                <a:lnTo>
                  <a:pt x="12495" y="530"/>
                </a:lnTo>
                <a:lnTo>
                  <a:pt x="12562" y="529"/>
                </a:lnTo>
                <a:lnTo>
                  <a:pt x="12529" y="497"/>
                </a:lnTo>
                <a:lnTo>
                  <a:pt x="12636" y="500"/>
                </a:lnTo>
                <a:lnTo>
                  <a:pt x="12658" y="539"/>
                </a:lnTo>
                <a:lnTo>
                  <a:pt x="12727" y="549"/>
                </a:lnTo>
                <a:lnTo>
                  <a:pt x="12906" y="599"/>
                </a:lnTo>
                <a:lnTo>
                  <a:pt x="12997" y="645"/>
                </a:lnTo>
                <a:lnTo>
                  <a:pt x="12867" y="628"/>
                </a:lnTo>
                <a:lnTo>
                  <a:pt x="12899" y="672"/>
                </a:lnTo>
                <a:lnTo>
                  <a:pt x="12961" y="690"/>
                </a:lnTo>
                <a:lnTo>
                  <a:pt x="13022" y="724"/>
                </a:lnTo>
                <a:lnTo>
                  <a:pt x="13113" y="788"/>
                </a:lnTo>
                <a:lnTo>
                  <a:pt x="13147" y="833"/>
                </a:lnTo>
                <a:lnTo>
                  <a:pt x="13202" y="864"/>
                </a:lnTo>
                <a:lnTo>
                  <a:pt x="13254" y="865"/>
                </a:lnTo>
                <a:lnTo>
                  <a:pt x="13335" y="892"/>
                </a:lnTo>
                <a:lnTo>
                  <a:pt x="13253" y="914"/>
                </a:lnTo>
                <a:lnTo>
                  <a:pt x="13397" y="931"/>
                </a:lnTo>
                <a:lnTo>
                  <a:pt x="13367" y="993"/>
                </a:lnTo>
                <a:lnTo>
                  <a:pt x="13384" y="1013"/>
                </a:lnTo>
                <a:lnTo>
                  <a:pt x="13455" y="1010"/>
                </a:lnTo>
                <a:lnTo>
                  <a:pt x="13517" y="1025"/>
                </a:lnTo>
                <a:lnTo>
                  <a:pt x="13495" y="1052"/>
                </a:lnTo>
                <a:lnTo>
                  <a:pt x="13599" y="1092"/>
                </a:lnTo>
                <a:lnTo>
                  <a:pt x="13722" y="1129"/>
                </a:lnTo>
                <a:lnTo>
                  <a:pt x="13768" y="1173"/>
                </a:lnTo>
                <a:lnTo>
                  <a:pt x="13860" y="1207"/>
                </a:lnTo>
                <a:lnTo>
                  <a:pt x="13954" y="1232"/>
                </a:lnTo>
                <a:lnTo>
                  <a:pt x="13983" y="1266"/>
                </a:lnTo>
                <a:lnTo>
                  <a:pt x="13973" y="1316"/>
                </a:lnTo>
                <a:lnTo>
                  <a:pt x="14005" y="1377"/>
                </a:lnTo>
                <a:lnTo>
                  <a:pt x="14020" y="1411"/>
                </a:lnTo>
                <a:lnTo>
                  <a:pt x="14024" y="1459"/>
                </a:lnTo>
                <a:lnTo>
                  <a:pt x="14091" y="1503"/>
                </a:lnTo>
                <a:lnTo>
                  <a:pt x="14093" y="1527"/>
                </a:lnTo>
                <a:lnTo>
                  <a:pt x="14133" y="1591"/>
                </a:lnTo>
                <a:lnTo>
                  <a:pt x="14136" y="1656"/>
                </a:lnTo>
                <a:lnTo>
                  <a:pt x="14178" y="1692"/>
                </a:lnTo>
                <a:lnTo>
                  <a:pt x="14185" y="1742"/>
                </a:lnTo>
                <a:lnTo>
                  <a:pt x="14145" y="1735"/>
                </a:lnTo>
                <a:lnTo>
                  <a:pt x="14172" y="1791"/>
                </a:lnTo>
                <a:lnTo>
                  <a:pt x="14212" y="1810"/>
                </a:lnTo>
                <a:lnTo>
                  <a:pt x="14150" y="1826"/>
                </a:lnTo>
                <a:lnTo>
                  <a:pt x="14141" y="1872"/>
                </a:lnTo>
                <a:lnTo>
                  <a:pt x="14259" y="1936"/>
                </a:lnTo>
                <a:lnTo>
                  <a:pt x="14261" y="1966"/>
                </a:lnTo>
                <a:lnTo>
                  <a:pt x="14365" y="2045"/>
                </a:lnTo>
                <a:lnTo>
                  <a:pt x="14397" y="2084"/>
                </a:lnTo>
                <a:lnTo>
                  <a:pt x="14493" y="2138"/>
                </a:lnTo>
                <a:lnTo>
                  <a:pt x="14581" y="2163"/>
                </a:lnTo>
                <a:lnTo>
                  <a:pt x="14673" y="2230"/>
                </a:lnTo>
                <a:lnTo>
                  <a:pt x="14695" y="2299"/>
                </a:lnTo>
                <a:lnTo>
                  <a:pt x="14791" y="2345"/>
                </a:lnTo>
                <a:lnTo>
                  <a:pt x="14835" y="2304"/>
                </a:lnTo>
                <a:lnTo>
                  <a:pt x="14899" y="2284"/>
                </a:lnTo>
                <a:lnTo>
                  <a:pt x="14976" y="2277"/>
                </a:lnTo>
                <a:lnTo>
                  <a:pt x="15027" y="2242"/>
                </a:lnTo>
                <a:lnTo>
                  <a:pt x="15121" y="2234"/>
                </a:lnTo>
                <a:lnTo>
                  <a:pt x="15156" y="2328"/>
                </a:lnTo>
                <a:lnTo>
                  <a:pt x="15069" y="2298"/>
                </a:lnTo>
                <a:lnTo>
                  <a:pt x="15079" y="2333"/>
                </a:lnTo>
                <a:lnTo>
                  <a:pt x="15183" y="2454"/>
                </a:lnTo>
                <a:lnTo>
                  <a:pt x="15266" y="2538"/>
                </a:lnTo>
                <a:lnTo>
                  <a:pt x="15357" y="2513"/>
                </a:lnTo>
                <a:lnTo>
                  <a:pt x="15421" y="2517"/>
                </a:lnTo>
                <a:lnTo>
                  <a:pt x="15446" y="2461"/>
                </a:lnTo>
                <a:lnTo>
                  <a:pt x="15411" y="2390"/>
                </a:lnTo>
                <a:lnTo>
                  <a:pt x="15436" y="2365"/>
                </a:lnTo>
                <a:lnTo>
                  <a:pt x="15394" y="2340"/>
                </a:lnTo>
                <a:lnTo>
                  <a:pt x="15342" y="2281"/>
                </a:lnTo>
                <a:lnTo>
                  <a:pt x="15330" y="2254"/>
                </a:lnTo>
                <a:lnTo>
                  <a:pt x="15405" y="2304"/>
                </a:lnTo>
                <a:lnTo>
                  <a:pt x="15426" y="2288"/>
                </a:lnTo>
                <a:lnTo>
                  <a:pt x="15500" y="2301"/>
                </a:lnTo>
                <a:lnTo>
                  <a:pt x="15564" y="2352"/>
                </a:lnTo>
                <a:lnTo>
                  <a:pt x="15560" y="2382"/>
                </a:lnTo>
                <a:lnTo>
                  <a:pt x="15653" y="2446"/>
                </a:lnTo>
                <a:lnTo>
                  <a:pt x="15636" y="2469"/>
                </a:lnTo>
                <a:lnTo>
                  <a:pt x="15660" y="2513"/>
                </a:lnTo>
                <a:lnTo>
                  <a:pt x="15749" y="2560"/>
                </a:lnTo>
                <a:lnTo>
                  <a:pt x="15852" y="2633"/>
                </a:lnTo>
                <a:lnTo>
                  <a:pt x="15951" y="2688"/>
                </a:lnTo>
                <a:lnTo>
                  <a:pt x="16011" y="2675"/>
                </a:lnTo>
                <a:lnTo>
                  <a:pt x="16104" y="2710"/>
                </a:lnTo>
                <a:lnTo>
                  <a:pt x="16134" y="2690"/>
                </a:lnTo>
                <a:lnTo>
                  <a:pt x="16198" y="2673"/>
                </a:lnTo>
                <a:lnTo>
                  <a:pt x="16146" y="2592"/>
                </a:lnTo>
                <a:lnTo>
                  <a:pt x="16192" y="2579"/>
                </a:lnTo>
                <a:lnTo>
                  <a:pt x="16254" y="2611"/>
                </a:lnTo>
                <a:lnTo>
                  <a:pt x="16346" y="2643"/>
                </a:lnTo>
                <a:lnTo>
                  <a:pt x="16335" y="2609"/>
                </a:lnTo>
                <a:lnTo>
                  <a:pt x="16250" y="2530"/>
                </a:lnTo>
                <a:lnTo>
                  <a:pt x="16321" y="2540"/>
                </a:lnTo>
                <a:lnTo>
                  <a:pt x="16259" y="2503"/>
                </a:lnTo>
                <a:lnTo>
                  <a:pt x="16323" y="2498"/>
                </a:lnTo>
                <a:lnTo>
                  <a:pt x="16254" y="2448"/>
                </a:lnTo>
                <a:lnTo>
                  <a:pt x="16272" y="2439"/>
                </a:lnTo>
                <a:lnTo>
                  <a:pt x="16195" y="2360"/>
                </a:lnTo>
                <a:lnTo>
                  <a:pt x="16301" y="2421"/>
                </a:lnTo>
                <a:lnTo>
                  <a:pt x="16422" y="2473"/>
                </a:lnTo>
                <a:lnTo>
                  <a:pt x="16495" y="2537"/>
                </a:lnTo>
                <a:lnTo>
                  <a:pt x="16532" y="2562"/>
                </a:lnTo>
                <a:lnTo>
                  <a:pt x="16658" y="2680"/>
                </a:lnTo>
                <a:lnTo>
                  <a:pt x="16732" y="2735"/>
                </a:lnTo>
                <a:lnTo>
                  <a:pt x="16776" y="2818"/>
                </a:lnTo>
                <a:lnTo>
                  <a:pt x="16880" y="2921"/>
                </a:lnTo>
                <a:lnTo>
                  <a:pt x="16946" y="3003"/>
                </a:lnTo>
                <a:lnTo>
                  <a:pt x="17035" y="3106"/>
                </a:lnTo>
                <a:lnTo>
                  <a:pt x="17057" y="3109"/>
                </a:lnTo>
                <a:lnTo>
                  <a:pt x="16984" y="2981"/>
                </a:lnTo>
                <a:lnTo>
                  <a:pt x="16917" y="2905"/>
                </a:lnTo>
                <a:lnTo>
                  <a:pt x="16845" y="2820"/>
                </a:lnTo>
                <a:lnTo>
                  <a:pt x="16781" y="2744"/>
                </a:lnTo>
                <a:lnTo>
                  <a:pt x="16776" y="2708"/>
                </a:lnTo>
                <a:lnTo>
                  <a:pt x="16681" y="2611"/>
                </a:lnTo>
                <a:lnTo>
                  <a:pt x="16601" y="2564"/>
                </a:lnTo>
                <a:lnTo>
                  <a:pt x="16479" y="2442"/>
                </a:lnTo>
                <a:lnTo>
                  <a:pt x="16405" y="2404"/>
                </a:lnTo>
                <a:lnTo>
                  <a:pt x="16328" y="2330"/>
                </a:lnTo>
                <a:lnTo>
                  <a:pt x="16230" y="2249"/>
                </a:lnTo>
                <a:lnTo>
                  <a:pt x="16091" y="2163"/>
                </a:lnTo>
                <a:lnTo>
                  <a:pt x="16040" y="2176"/>
                </a:lnTo>
                <a:lnTo>
                  <a:pt x="15885" y="2070"/>
                </a:lnTo>
                <a:lnTo>
                  <a:pt x="15761" y="2006"/>
                </a:lnTo>
                <a:lnTo>
                  <a:pt x="15631" y="1922"/>
                </a:lnTo>
                <a:lnTo>
                  <a:pt x="15660" y="1919"/>
                </a:lnTo>
                <a:lnTo>
                  <a:pt x="15744" y="1983"/>
                </a:lnTo>
                <a:lnTo>
                  <a:pt x="15909" y="2047"/>
                </a:lnTo>
                <a:lnTo>
                  <a:pt x="15993" y="2067"/>
                </a:lnTo>
                <a:lnTo>
                  <a:pt x="15922" y="2000"/>
                </a:lnTo>
                <a:lnTo>
                  <a:pt x="15838" y="1941"/>
                </a:lnTo>
                <a:lnTo>
                  <a:pt x="15762" y="1875"/>
                </a:lnTo>
                <a:lnTo>
                  <a:pt x="15730" y="1845"/>
                </a:lnTo>
                <a:lnTo>
                  <a:pt x="15636" y="1830"/>
                </a:lnTo>
                <a:lnTo>
                  <a:pt x="15560" y="1769"/>
                </a:lnTo>
                <a:lnTo>
                  <a:pt x="15574" y="1727"/>
                </a:lnTo>
                <a:lnTo>
                  <a:pt x="15554" y="1648"/>
                </a:lnTo>
                <a:lnTo>
                  <a:pt x="15476" y="1581"/>
                </a:lnTo>
                <a:lnTo>
                  <a:pt x="15441" y="1510"/>
                </a:lnTo>
                <a:lnTo>
                  <a:pt x="15417" y="1471"/>
                </a:lnTo>
                <a:lnTo>
                  <a:pt x="15443" y="1404"/>
                </a:lnTo>
                <a:lnTo>
                  <a:pt x="15412" y="1358"/>
                </a:lnTo>
                <a:lnTo>
                  <a:pt x="15320" y="1286"/>
                </a:lnTo>
                <a:lnTo>
                  <a:pt x="15269" y="1244"/>
                </a:lnTo>
                <a:lnTo>
                  <a:pt x="15352" y="1244"/>
                </a:lnTo>
                <a:lnTo>
                  <a:pt x="15362" y="1207"/>
                </a:lnTo>
                <a:lnTo>
                  <a:pt x="15446" y="1219"/>
                </a:lnTo>
                <a:lnTo>
                  <a:pt x="15421" y="1187"/>
                </a:lnTo>
                <a:lnTo>
                  <a:pt x="15424" y="1172"/>
                </a:lnTo>
                <a:lnTo>
                  <a:pt x="15480" y="1187"/>
                </a:lnTo>
                <a:lnTo>
                  <a:pt x="15469" y="1153"/>
                </a:lnTo>
                <a:lnTo>
                  <a:pt x="15537" y="1170"/>
                </a:lnTo>
                <a:cubicBezTo>
                  <a:pt x="15614" y="1208"/>
                  <a:pt x="15688" y="1253"/>
                  <a:pt x="15764" y="1293"/>
                </a:cubicBezTo>
                <a:lnTo>
                  <a:pt x="15742" y="1305"/>
                </a:lnTo>
                <a:lnTo>
                  <a:pt x="15591" y="1251"/>
                </a:lnTo>
                <a:lnTo>
                  <a:pt x="15668" y="1300"/>
                </a:lnTo>
                <a:lnTo>
                  <a:pt x="15687" y="1318"/>
                </a:lnTo>
                <a:lnTo>
                  <a:pt x="15729" y="1331"/>
                </a:lnTo>
                <a:lnTo>
                  <a:pt x="15767" y="1338"/>
                </a:lnTo>
                <a:lnTo>
                  <a:pt x="15766" y="1325"/>
                </a:lnTo>
                <a:lnTo>
                  <a:pt x="15791" y="1323"/>
                </a:lnTo>
                <a:lnTo>
                  <a:pt x="15796" y="1311"/>
                </a:lnTo>
                <a:cubicBezTo>
                  <a:pt x="19207" y="3114"/>
                  <a:pt x="21546" y="6681"/>
                  <a:pt x="21546" y="10800"/>
                </a:cubicBezTo>
                <a:cubicBezTo>
                  <a:pt x="21546" y="12337"/>
                  <a:pt x="21216" y="13798"/>
                  <a:pt x="20632" y="15121"/>
                </a:cubicBezTo>
                <a:lnTo>
                  <a:pt x="20639" y="15096"/>
                </a:lnTo>
                <a:lnTo>
                  <a:pt x="20622" y="15099"/>
                </a:lnTo>
                <a:lnTo>
                  <a:pt x="20588" y="15203"/>
                </a:lnTo>
                <a:lnTo>
                  <a:pt x="20587" y="15214"/>
                </a:lnTo>
                <a:cubicBezTo>
                  <a:pt x="20113" y="16261"/>
                  <a:pt x="19474" y="17214"/>
                  <a:pt x="18706" y="18050"/>
                </a:cubicBezTo>
                <a:lnTo>
                  <a:pt x="18779" y="17951"/>
                </a:lnTo>
                <a:lnTo>
                  <a:pt x="18796" y="17897"/>
                </a:lnTo>
                <a:lnTo>
                  <a:pt x="18846" y="17823"/>
                </a:lnTo>
                <a:lnTo>
                  <a:pt x="18883" y="17762"/>
                </a:lnTo>
                <a:lnTo>
                  <a:pt x="18910" y="17695"/>
                </a:lnTo>
                <a:lnTo>
                  <a:pt x="18887" y="17664"/>
                </a:lnTo>
                <a:lnTo>
                  <a:pt x="18865" y="17659"/>
                </a:lnTo>
                <a:lnTo>
                  <a:pt x="18831" y="17644"/>
                </a:lnTo>
                <a:lnTo>
                  <a:pt x="18876" y="17535"/>
                </a:lnTo>
                <a:lnTo>
                  <a:pt x="18843" y="17574"/>
                </a:lnTo>
                <a:lnTo>
                  <a:pt x="18824" y="17555"/>
                </a:lnTo>
                <a:lnTo>
                  <a:pt x="18770" y="17612"/>
                </a:lnTo>
                <a:lnTo>
                  <a:pt x="18789" y="17515"/>
                </a:lnTo>
                <a:lnTo>
                  <a:pt x="18759" y="17486"/>
                </a:lnTo>
                <a:lnTo>
                  <a:pt x="18786" y="17446"/>
                </a:lnTo>
                <a:lnTo>
                  <a:pt x="18735" y="17447"/>
                </a:lnTo>
                <a:lnTo>
                  <a:pt x="18678" y="17444"/>
                </a:lnTo>
                <a:lnTo>
                  <a:pt x="18578" y="17466"/>
                </a:lnTo>
                <a:lnTo>
                  <a:pt x="18572" y="17407"/>
                </a:lnTo>
                <a:lnTo>
                  <a:pt x="18605" y="17335"/>
                </a:lnTo>
                <a:lnTo>
                  <a:pt x="18610" y="17249"/>
                </a:lnTo>
                <a:lnTo>
                  <a:pt x="18585" y="17254"/>
                </a:lnTo>
                <a:lnTo>
                  <a:pt x="18587" y="17202"/>
                </a:lnTo>
                <a:lnTo>
                  <a:pt x="18594" y="17107"/>
                </a:lnTo>
                <a:lnTo>
                  <a:pt x="18622" y="17043"/>
                </a:lnTo>
                <a:lnTo>
                  <a:pt x="18578" y="17030"/>
                </a:lnTo>
                <a:lnTo>
                  <a:pt x="18552" y="17000"/>
                </a:lnTo>
                <a:lnTo>
                  <a:pt x="18459" y="17099"/>
                </a:lnTo>
                <a:lnTo>
                  <a:pt x="18440" y="17023"/>
                </a:lnTo>
                <a:lnTo>
                  <a:pt x="18457" y="16973"/>
                </a:lnTo>
                <a:lnTo>
                  <a:pt x="18464" y="16904"/>
                </a:lnTo>
                <a:lnTo>
                  <a:pt x="18434" y="16863"/>
                </a:lnTo>
                <a:lnTo>
                  <a:pt x="18440" y="16809"/>
                </a:lnTo>
                <a:lnTo>
                  <a:pt x="18412" y="16813"/>
                </a:lnTo>
                <a:lnTo>
                  <a:pt x="18419" y="16732"/>
                </a:lnTo>
                <a:lnTo>
                  <a:pt x="18395" y="16686"/>
                </a:lnTo>
                <a:lnTo>
                  <a:pt x="18338" y="16766"/>
                </a:lnTo>
                <a:lnTo>
                  <a:pt x="18326" y="16808"/>
                </a:lnTo>
                <a:lnTo>
                  <a:pt x="18287" y="16895"/>
                </a:lnTo>
                <a:lnTo>
                  <a:pt x="18240" y="16984"/>
                </a:lnTo>
                <a:lnTo>
                  <a:pt x="18252" y="17018"/>
                </a:lnTo>
                <a:lnTo>
                  <a:pt x="18220" y="17058"/>
                </a:lnTo>
                <a:lnTo>
                  <a:pt x="18181" y="17168"/>
                </a:lnTo>
                <a:lnTo>
                  <a:pt x="18178" y="17234"/>
                </a:lnTo>
                <a:lnTo>
                  <a:pt x="18158" y="17277"/>
                </a:lnTo>
                <a:lnTo>
                  <a:pt x="18159" y="17329"/>
                </a:lnTo>
                <a:lnTo>
                  <a:pt x="18094" y="17452"/>
                </a:lnTo>
                <a:lnTo>
                  <a:pt x="18057" y="17531"/>
                </a:lnTo>
                <a:lnTo>
                  <a:pt x="18015" y="17600"/>
                </a:lnTo>
                <a:lnTo>
                  <a:pt x="17967" y="17681"/>
                </a:lnTo>
                <a:lnTo>
                  <a:pt x="17868" y="17771"/>
                </a:lnTo>
                <a:lnTo>
                  <a:pt x="17755" y="17796"/>
                </a:lnTo>
                <a:lnTo>
                  <a:pt x="17747" y="17769"/>
                </a:lnTo>
                <a:lnTo>
                  <a:pt x="17686" y="17772"/>
                </a:lnTo>
                <a:lnTo>
                  <a:pt x="17648" y="17792"/>
                </a:lnTo>
                <a:lnTo>
                  <a:pt x="17570" y="17767"/>
                </a:lnTo>
                <a:lnTo>
                  <a:pt x="17510" y="17760"/>
                </a:lnTo>
                <a:lnTo>
                  <a:pt x="17412" y="17771"/>
                </a:lnTo>
                <a:lnTo>
                  <a:pt x="17318" y="17754"/>
                </a:lnTo>
                <a:lnTo>
                  <a:pt x="17316" y="17722"/>
                </a:lnTo>
                <a:lnTo>
                  <a:pt x="17380" y="17636"/>
                </a:lnTo>
                <a:lnTo>
                  <a:pt x="17437" y="17552"/>
                </a:lnTo>
                <a:lnTo>
                  <a:pt x="17430" y="17508"/>
                </a:lnTo>
                <a:lnTo>
                  <a:pt x="17481" y="17481"/>
                </a:lnTo>
                <a:lnTo>
                  <a:pt x="17545" y="17402"/>
                </a:lnTo>
                <a:lnTo>
                  <a:pt x="17597" y="17314"/>
                </a:lnTo>
                <a:lnTo>
                  <a:pt x="17545" y="17279"/>
                </a:lnTo>
                <a:lnTo>
                  <a:pt x="17506" y="17321"/>
                </a:lnTo>
                <a:lnTo>
                  <a:pt x="17454" y="17335"/>
                </a:lnTo>
                <a:lnTo>
                  <a:pt x="17363" y="17410"/>
                </a:lnTo>
                <a:lnTo>
                  <a:pt x="17281" y="17410"/>
                </a:lnTo>
                <a:lnTo>
                  <a:pt x="17237" y="17442"/>
                </a:lnTo>
                <a:lnTo>
                  <a:pt x="17119" y="17462"/>
                </a:lnTo>
                <a:lnTo>
                  <a:pt x="17048" y="17441"/>
                </a:lnTo>
                <a:lnTo>
                  <a:pt x="16954" y="17449"/>
                </a:lnTo>
                <a:lnTo>
                  <a:pt x="16870" y="17501"/>
                </a:lnTo>
                <a:lnTo>
                  <a:pt x="16974" y="17500"/>
                </a:lnTo>
                <a:lnTo>
                  <a:pt x="16966" y="17565"/>
                </a:lnTo>
                <a:lnTo>
                  <a:pt x="16835" y="17643"/>
                </a:lnTo>
                <a:lnTo>
                  <a:pt x="16759" y="17656"/>
                </a:lnTo>
                <a:lnTo>
                  <a:pt x="16660" y="17739"/>
                </a:lnTo>
                <a:lnTo>
                  <a:pt x="16579" y="17838"/>
                </a:lnTo>
                <a:lnTo>
                  <a:pt x="16597" y="17861"/>
                </a:lnTo>
                <a:lnTo>
                  <a:pt x="16522" y="17920"/>
                </a:lnTo>
                <a:lnTo>
                  <a:pt x="16429" y="18050"/>
                </a:lnTo>
                <a:lnTo>
                  <a:pt x="16447" y="18107"/>
                </a:lnTo>
                <a:lnTo>
                  <a:pt x="16351" y="18131"/>
                </a:lnTo>
                <a:lnTo>
                  <a:pt x="16254" y="18164"/>
                </a:lnTo>
                <a:lnTo>
                  <a:pt x="16181" y="18121"/>
                </a:lnTo>
                <a:lnTo>
                  <a:pt x="16075" y="18100"/>
                </a:lnTo>
                <a:lnTo>
                  <a:pt x="15996" y="18143"/>
                </a:lnTo>
                <a:lnTo>
                  <a:pt x="15922" y="18185"/>
                </a:lnTo>
                <a:lnTo>
                  <a:pt x="15914" y="18217"/>
                </a:lnTo>
                <a:lnTo>
                  <a:pt x="15847" y="18225"/>
                </a:lnTo>
                <a:lnTo>
                  <a:pt x="15838" y="18260"/>
                </a:lnTo>
                <a:lnTo>
                  <a:pt x="15754" y="18306"/>
                </a:lnTo>
                <a:lnTo>
                  <a:pt x="15705" y="18366"/>
                </a:lnTo>
                <a:lnTo>
                  <a:pt x="15606" y="18454"/>
                </a:lnTo>
                <a:lnTo>
                  <a:pt x="15569" y="18552"/>
                </a:lnTo>
                <a:lnTo>
                  <a:pt x="15503" y="18547"/>
                </a:lnTo>
                <a:lnTo>
                  <a:pt x="15441" y="18621"/>
                </a:lnTo>
                <a:lnTo>
                  <a:pt x="15486" y="18659"/>
                </a:lnTo>
                <a:lnTo>
                  <a:pt x="15412" y="18703"/>
                </a:lnTo>
                <a:lnTo>
                  <a:pt x="15365" y="18619"/>
                </a:lnTo>
                <a:lnTo>
                  <a:pt x="15232" y="18752"/>
                </a:lnTo>
                <a:lnTo>
                  <a:pt x="15214" y="18818"/>
                </a:lnTo>
                <a:lnTo>
                  <a:pt x="15197" y="18865"/>
                </a:lnTo>
                <a:lnTo>
                  <a:pt x="15089" y="18949"/>
                </a:lnTo>
                <a:lnTo>
                  <a:pt x="15033" y="19020"/>
                </a:lnTo>
                <a:lnTo>
                  <a:pt x="14934" y="19094"/>
                </a:lnTo>
                <a:lnTo>
                  <a:pt x="14756" y="19168"/>
                </a:lnTo>
                <a:lnTo>
                  <a:pt x="14667" y="19186"/>
                </a:lnTo>
                <a:lnTo>
                  <a:pt x="14619" y="19206"/>
                </a:lnTo>
                <a:lnTo>
                  <a:pt x="14589" y="19237"/>
                </a:lnTo>
                <a:lnTo>
                  <a:pt x="14488" y="19272"/>
                </a:lnTo>
                <a:lnTo>
                  <a:pt x="14348" y="19339"/>
                </a:lnTo>
                <a:lnTo>
                  <a:pt x="14306" y="19336"/>
                </a:lnTo>
                <a:lnTo>
                  <a:pt x="14229" y="19361"/>
                </a:lnTo>
                <a:lnTo>
                  <a:pt x="14094" y="19425"/>
                </a:lnTo>
                <a:lnTo>
                  <a:pt x="14003" y="19487"/>
                </a:lnTo>
                <a:lnTo>
                  <a:pt x="13860" y="19546"/>
                </a:lnTo>
                <a:lnTo>
                  <a:pt x="13776" y="19631"/>
                </a:lnTo>
                <a:lnTo>
                  <a:pt x="13779" y="19555"/>
                </a:lnTo>
                <a:lnTo>
                  <a:pt x="13695" y="19641"/>
                </a:lnTo>
                <a:lnTo>
                  <a:pt x="13700" y="19698"/>
                </a:lnTo>
                <a:lnTo>
                  <a:pt x="13667" y="19752"/>
                </a:lnTo>
                <a:lnTo>
                  <a:pt x="13628" y="19782"/>
                </a:lnTo>
                <a:lnTo>
                  <a:pt x="13598" y="19841"/>
                </a:lnTo>
                <a:lnTo>
                  <a:pt x="13628" y="19865"/>
                </a:lnTo>
                <a:lnTo>
                  <a:pt x="13638" y="19891"/>
                </a:lnTo>
                <a:lnTo>
                  <a:pt x="13700" y="19952"/>
                </a:lnTo>
                <a:lnTo>
                  <a:pt x="13690" y="19999"/>
                </a:lnTo>
                <a:lnTo>
                  <a:pt x="13651" y="19972"/>
                </a:lnTo>
                <a:lnTo>
                  <a:pt x="13577" y="19959"/>
                </a:lnTo>
                <a:lnTo>
                  <a:pt x="13609" y="20035"/>
                </a:lnTo>
                <a:lnTo>
                  <a:pt x="13549" y="20008"/>
                </a:lnTo>
                <a:lnTo>
                  <a:pt x="13562" y="20043"/>
                </a:lnTo>
                <a:lnTo>
                  <a:pt x="13635" y="20099"/>
                </a:lnTo>
                <a:lnTo>
                  <a:pt x="13635" y="20164"/>
                </a:lnTo>
                <a:lnTo>
                  <a:pt x="13694" y="20186"/>
                </a:lnTo>
                <a:lnTo>
                  <a:pt x="13690" y="20211"/>
                </a:lnTo>
                <a:lnTo>
                  <a:pt x="13734" y="20255"/>
                </a:lnTo>
                <a:lnTo>
                  <a:pt x="13710" y="20302"/>
                </a:lnTo>
                <a:lnTo>
                  <a:pt x="13719" y="20344"/>
                </a:lnTo>
                <a:lnTo>
                  <a:pt x="13769" y="20408"/>
                </a:lnTo>
                <a:lnTo>
                  <a:pt x="13768" y="20450"/>
                </a:lnTo>
                <a:lnTo>
                  <a:pt x="13727" y="20506"/>
                </a:lnTo>
                <a:lnTo>
                  <a:pt x="13721" y="20531"/>
                </a:lnTo>
                <a:lnTo>
                  <a:pt x="13687" y="20553"/>
                </a:lnTo>
                <a:lnTo>
                  <a:pt x="13608" y="20577"/>
                </a:lnTo>
                <a:lnTo>
                  <a:pt x="13586" y="20617"/>
                </a:lnTo>
                <a:lnTo>
                  <a:pt x="13660" y="20615"/>
                </a:lnTo>
                <a:lnTo>
                  <a:pt x="13793" y="20629"/>
                </a:lnTo>
                <a:lnTo>
                  <a:pt x="13891" y="20609"/>
                </a:lnTo>
                <a:lnTo>
                  <a:pt x="13995" y="20588"/>
                </a:lnTo>
                <a:lnTo>
                  <a:pt x="14076" y="20551"/>
                </a:lnTo>
                <a:lnTo>
                  <a:pt x="14160" y="20514"/>
                </a:lnTo>
                <a:lnTo>
                  <a:pt x="14200" y="20508"/>
                </a:lnTo>
                <a:lnTo>
                  <a:pt x="14308" y="20450"/>
                </a:lnTo>
                <a:lnTo>
                  <a:pt x="14409" y="20422"/>
                </a:lnTo>
                <a:lnTo>
                  <a:pt x="14517" y="20388"/>
                </a:lnTo>
                <a:lnTo>
                  <a:pt x="14635" y="20368"/>
                </a:lnTo>
                <a:lnTo>
                  <a:pt x="14727" y="20338"/>
                </a:lnTo>
                <a:lnTo>
                  <a:pt x="14847" y="20302"/>
                </a:lnTo>
                <a:lnTo>
                  <a:pt x="14917" y="20257"/>
                </a:lnTo>
                <a:lnTo>
                  <a:pt x="14970" y="20208"/>
                </a:lnTo>
                <a:lnTo>
                  <a:pt x="15102" y="20154"/>
                </a:lnTo>
                <a:lnTo>
                  <a:pt x="15276" y="20067"/>
                </a:lnTo>
                <a:lnTo>
                  <a:pt x="15404" y="20029"/>
                </a:lnTo>
                <a:lnTo>
                  <a:pt x="15577" y="19949"/>
                </a:lnTo>
                <a:lnTo>
                  <a:pt x="15772" y="19856"/>
                </a:lnTo>
                <a:lnTo>
                  <a:pt x="16018" y="19757"/>
                </a:lnTo>
                <a:lnTo>
                  <a:pt x="16118" y="19748"/>
                </a:lnTo>
                <a:lnTo>
                  <a:pt x="16207" y="19713"/>
                </a:lnTo>
                <a:lnTo>
                  <a:pt x="16336" y="19693"/>
                </a:lnTo>
                <a:lnTo>
                  <a:pt x="16298" y="19723"/>
                </a:lnTo>
                <a:lnTo>
                  <a:pt x="16341" y="19725"/>
                </a:lnTo>
                <a:lnTo>
                  <a:pt x="16372" y="19748"/>
                </a:lnTo>
                <a:lnTo>
                  <a:pt x="16333" y="19792"/>
                </a:lnTo>
                <a:lnTo>
                  <a:pt x="16400" y="19782"/>
                </a:lnTo>
                <a:lnTo>
                  <a:pt x="16500" y="19696"/>
                </a:lnTo>
                <a:lnTo>
                  <a:pt x="16599" y="19632"/>
                </a:lnTo>
                <a:lnTo>
                  <a:pt x="16754" y="19514"/>
                </a:lnTo>
                <a:lnTo>
                  <a:pt x="16713" y="19572"/>
                </a:lnTo>
                <a:lnTo>
                  <a:pt x="16634" y="19634"/>
                </a:lnTo>
                <a:lnTo>
                  <a:pt x="16575" y="19689"/>
                </a:lnTo>
                <a:lnTo>
                  <a:pt x="16476" y="19764"/>
                </a:lnTo>
                <a:lnTo>
                  <a:pt x="16594" y="19698"/>
                </a:lnTo>
                <a:lnTo>
                  <a:pt x="16700" y="19614"/>
                </a:lnTo>
                <a:lnTo>
                  <a:pt x="16675" y="19659"/>
                </a:lnTo>
                <a:lnTo>
                  <a:pt x="16602" y="19716"/>
                </a:lnTo>
                <a:lnTo>
                  <a:pt x="16703" y="19669"/>
                </a:lnTo>
                <a:lnTo>
                  <a:pt x="16729" y="19673"/>
                </a:lnTo>
                <a:lnTo>
                  <a:pt x="16717" y="19698"/>
                </a:lnTo>
                <a:lnTo>
                  <a:pt x="16678" y="19743"/>
                </a:lnTo>
                <a:lnTo>
                  <a:pt x="16700" y="19752"/>
                </a:lnTo>
                <a:lnTo>
                  <a:pt x="16781" y="19715"/>
                </a:lnTo>
                <a:lnTo>
                  <a:pt x="16835" y="19686"/>
                </a:lnTo>
                <a:cubicBezTo>
                  <a:pt x="15113" y="20859"/>
                  <a:pt x="13036" y="21546"/>
                  <a:pt x="10800" y="21546"/>
                </a:cubicBezTo>
                <a:cubicBezTo>
                  <a:pt x="7354" y="21546"/>
                  <a:pt x="4289" y="19910"/>
                  <a:pt x="2321" y="17380"/>
                </a:cubicBezTo>
                <a:lnTo>
                  <a:pt x="2321" y="17378"/>
                </a:lnTo>
                <a:lnTo>
                  <a:pt x="2301" y="17343"/>
                </a:lnTo>
                <a:lnTo>
                  <a:pt x="2321" y="17361"/>
                </a:lnTo>
                <a:lnTo>
                  <a:pt x="2276" y="17294"/>
                </a:lnTo>
                <a:lnTo>
                  <a:pt x="2271" y="17272"/>
                </a:lnTo>
                <a:lnTo>
                  <a:pt x="2202" y="17158"/>
                </a:lnTo>
                <a:lnTo>
                  <a:pt x="2188" y="17119"/>
                </a:lnTo>
                <a:lnTo>
                  <a:pt x="2165" y="17079"/>
                </a:lnTo>
                <a:lnTo>
                  <a:pt x="2163" y="17033"/>
                </a:lnTo>
                <a:lnTo>
                  <a:pt x="2146" y="16976"/>
                </a:lnTo>
                <a:lnTo>
                  <a:pt x="2165" y="16966"/>
                </a:lnTo>
                <a:lnTo>
                  <a:pt x="2151" y="16929"/>
                </a:lnTo>
                <a:lnTo>
                  <a:pt x="2099" y="16851"/>
                </a:lnTo>
                <a:lnTo>
                  <a:pt x="2087" y="16819"/>
                </a:lnTo>
                <a:lnTo>
                  <a:pt x="2027" y="16730"/>
                </a:lnTo>
                <a:lnTo>
                  <a:pt x="2040" y="16742"/>
                </a:lnTo>
                <a:lnTo>
                  <a:pt x="2008" y="16700"/>
                </a:lnTo>
                <a:lnTo>
                  <a:pt x="1948" y="16633"/>
                </a:lnTo>
                <a:lnTo>
                  <a:pt x="1872" y="16525"/>
                </a:lnTo>
                <a:lnTo>
                  <a:pt x="1863" y="16532"/>
                </a:lnTo>
                <a:lnTo>
                  <a:pt x="1831" y="16491"/>
                </a:lnTo>
                <a:lnTo>
                  <a:pt x="1818" y="16488"/>
                </a:lnTo>
                <a:lnTo>
                  <a:pt x="1852" y="16570"/>
                </a:lnTo>
                <a:lnTo>
                  <a:pt x="1936" y="16708"/>
                </a:lnTo>
                <a:lnTo>
                  <a:pt x="1988" y="16798"/>
                </a:lnTo>
                <a:lnTo>
                  <a:pt x="2006" y="16836"/>
                </a:lnTo>
                <a:lnTo>
                  <a:pt x="2018" y="16846"/>
                </a:lnTo>
                <a:lnTo>
                  <a:pt x="2079" y="16963"/>
                </a:lnTo>
                <a:lnTo>
                  <a:pt x="2096" y="17005"/>
                </a:lnTo>
                <a:lnTo>
                  <a:pt x="2126" y="17047"/>
                </a:lnTo>
                <a:lnTo>
                  <a:pt x="2141" y="17084"/>
                </a:lnTo>
                <a:lnTo>
                  <a:pt x="2133" y="17089"/>
                </a:lnTo>
                <a:lnTo>
                  <a:pt x="2091" y="17057"/>
                </a:lnTo>
                <a:lnTo>
                  <a:pt x="2067" y="17040"/>
                </a:lnTo>
                <a:cubicBezTo>
                  <a:pt x="1353" y="16043"/>
                  <a:pt x="806" y="14923"/>
                  <a:pt x="465" y="13714"/>
                </a:cubicBezTo>
                <a:lnTo>
                  <a:pt x="497" y="13795"/>
                </a:lnTo>
                <a:lnTo>
                  <a:pt x="532" y="13894"/>
                </a:lnTo>
                <a:lnTo>
                  <a:pt x="577" y="14012"/>
                </a:lnTo>
                <a:lnTo>
                  <a:pt x="648" y="14234"/>
                </a:lnTo>
                <a:lnTo>
                  <a:pt x="690" y="14345"/>
                </a:lnTo>
                <a:lnTo>
                  <a:pt x="778" y="14566"/>
                </a:lnTo>
                <a:lnTo>
                  <a:pt x="845" y="14732"/>
                </a:lnTo>
                <a:lnTo>
                  <a:pt x="882" y="14826"/>
                </a:lnTo>
                <a:lnTo>
                  <a:pt x="922" y="14914"/>
                </a:lnTo>
                <a:lnTo>
                  <a:pt x="1012" y="15079"/>
                </a:lnTo>
                <a:lnTo>
                  <a:pt x="1138" y="15318"/>
                </a:lnTo>
                <a:lnTo>
                  <a:pt x="1202" y="15437"/>
                </a:lnTo>
                <a:lnTo>
                  <a:pt x="1289" y="15586"/>
                </a:lnTo>
                <a:lnTo>
                  <a:pt x="1362" y="15717"/>
                </a:lnTo>
                <a:lnTo>
                  <a:pt x="1446" y="15884"/>
                </a:lnTo>
                <a:lnTo>
                  <a:pt x="1584" y="16114"/>
                </a:lnTo>
                <a:lnTo>
                  <a:pt x="1678" y="16264"/>
                </a:lnTo>
                <a:lnTo>
                  <a:pt x="1788" y="16437"/>
                </a:lnTo>
                <a:lnTo>
                  <a:pt x="1831" y="16491"/>
                </a:lnTo>
                <a:lnTo>
                  <a:pt x="1840" y="16495"/>
                </a:lnTo>
                <a:lnTo>
                  <a:pt x="1860" y="16466"/>
                </a:lnTo>
                <a:lnTo>
                  <a:pt x="1884" y="16478"/>
                </a:lnTo>
                <a:lnTo>
                  <a:pt x="1931" y="16439"/>
                </a:lnTo>
                <a:lnTo>
                  <a:pt x="2012" y="16476"/>
                </a:lnTo>
                <a:lnTo>
                  <a:pt x="2082" y="16506"/>
                </a:lnTo>
                <a:lnTo>
                  <a:pt x="2116" y="16481"/>
                </a:lnTo>
                <a:lnTo>
                  <a:pt x="2126" y="16424"/>
                </a:lnTo>
                <a:lnTo>
                  <a:pt x="2128" y="16355"/>
                </a:lnTo>
                <a:lnTo>
                  <a:pt x="2091" y="16274"/>
                </a:lnTo>
                <a:lnTo>
                  <a:pt x="2030" y="16059"/>
                </a:lnTo>
                <a:lnTo>
                  <a:pt x="1988" y="15927"/>
                </a:lnTo>
                <a:lnTo>
                  <a:pt x="1961" y="15793"/>
                </a:lnTo>
                <a:lnTo>
                  <a:pt x="1932" y="15715"/>
                </a:lnTo>
                <a:lnTo>
                  <a:pt x="1889" y="15651"/>
                </a:lnTo>
                <a:lnTo>
                  <a:pt x="1821" y="15475"/>
                </a:lnTo>
                <a:lnTo>
                  <a:pt x="1771" y="15353"/>
                </a:lnTo>
                <a:lnTo>
                  <a:pt x="1767" y="15291"/>
                </a:lnTo>
                <a:lnTo>
                  <a:pt x="1754" y="15242"/>
                </a:lnTo>
                <a:lnTo>
                  <a:pt x="1771" y="15180"/>
                </a:lnTo>
                <a:lnTo>
                  <a:pt x="1762" y="15140"/>
                </a:lnTo>
                <a:lnTo>
                  <a:pt x="1692" y="15027"/>
                </a:lnTo>
                <a:lnTo>
                  <a:pt x="1677" y="14939"/>
                </a:lnTo>
                <a:lnTo>
                  <a:pt x="1703" y="14800"/>
                </a:lnTo>
                <a:lnTo>
                  <a:pt x="1741" y="14788"/>
                </a:lnTo>
                <a:lnTo>
                  <a:pt x="1752" y="14705"/>
                </a:lnTo>
                <a:lnTo>
                  <a:pt x="1783" y="14675"/>
                </a:lnTo>
                <a:lnTo>
                  <a:pt x="1791" y="14581"/>
                </a:lnTo>
                <a:lnTo>
                  <a:pt x="1830" y="14604"/>
                </a:lnTo>
                <a:lnTo>
                  <a:pt x="1853" y="14564"/>
                </a:lnTo>
                <a:lnTo>
                  <a:pt x="1924" y="14566"/>
                </a:lnTo>
                <a:lnTo>
                  <a:pt x="1948" y="14549"/>
                </a:lnTo>
                <a:lnTo>
                  <a:pt x="1971" y="14490"/>
                </a:lnTo>
                <a:lnTo>
                  <a:pt x="2091" y="14401"/>
                </a:lnTo>
                <a:lnTo>
                  <a:pt x="2197" y="14364"/>
                </a:lnTo>
                <a:lnTo>
                  <a:pt x="2373" y="14338"/>
                </a:lnTo>
                <a:lnTo>
                  <a:pt x="2498" y="14296"/>
                </a:lnTo>
                <a:lnTo>
                  <a:pt x="2653" y="14178"/>
                </a:lnTo>
                <a:lnTo>
                  <a:pt x="2771" y="14069"/>
                </a:lnTo>
                <a:lnTo>
                  <a:pt x="2900" y="13902"/>
                </a:lnTo>
                <a:lnTo>
                  <a:pt x="3001" y="13746"/>
                </a:lnTo>
                <a:lnTo>
                  <a:pt x="3085" y="13601"/>
                </a:lnTo>
                <a:lnTo>
                  <a:pt x="3146" y="13446"/>
                </a:lnTo>
                <a:lnTo>
                  <a:pt x="3183" y="13402"/>
                </a:lnTo>
                <a:lnTo>
                  <a:pt x="3197" y="13315"/>
                </a:lnTo>
                <a:lnTo>
                  <a:pt x="3224" y="13226"/>
                </a:lnTo>
                <a:lnTo>
                  <a:pt x="3229" y="13178"/>
                </a:lnTo>
                <a:lnTo>
                  <a:pt x="3180" y="13150"/>
                </a:lnTo>
                <a:lnTo>
                  <a:pt x="3109" y="13170"/>
                </a:lnTo>
                <a:lnTo>
                  <a:pt x="3040" y="13147"/>
                </a:lnTo>
                <a:lnTo>
                  <a:pt x="2978" y="13135"/>
                </a:lnTo>
                <a:lnTo>
                  <a:pt x="2939" y="13113"/>
                </a:lnTo>
                <a:lnTo>
                  <a:pt x="2867" y="13072"/>
                </a:lnTo>
                <a:lnTo>
                  <a:pt x="2820" y="13074"/>
                </a:lnTo>
                <a:lnTo>
                  <a:pt x="2757" y="13046"/>
                </a:lnTo>
                <a:lnTo>
                  <a:pt x="2644" y="13025"/>
                </a:lnTo>
                <a:lnTo>
                  <a:pt x="2513" y="12955"/>
                </a:lnTo>
                <a:lnTo>
                  <a:pt x="2399" y="12918"/>
                </a:lnTo>
                <a:lnTo>
                  <a:pt x="2343" y="12875"/>
                </a:lnTo>
                <a:lnTo>
                  <a:pt x="2304" y="12768"/>
                </a:lnTo>
                <a:lnTo>
                  <a:pt x="2294" y="12684"/>
                </a:lnTo>
                <a:lnTo>
                  <a:pt x="2264" y="12626"/>
                </a:lnTo>
                <a:lnTo>
                  <a:pt x="2225" y="12546"/>
                </a:lnTo>
                <a:lnTo>
                  <a:pt x="2296" y="12554"/>
                </a:lnTo>
                <a:lnTo>
                  <a:pt x="2313" y="12490"/>
                </a:lnTo>
                <a:lnTo>
                  <a:pt x="2296" y="12419"/>
                </a:lnTo>
                <a:lnTo>
                  <a:pt x="2254" y="12327"/>
                </a:lnTo>
                <a:lnTo>
                  <a:pt x="2232" y="12244"/>
                </a:lnTo>
                <a:lnTo>
                  <a:pt x="2197" y="12103"/>
                </a:lnTo>
                <a:lnTo>
                  <a:pt x="2160" y="11961"/>
                </a:lnTo>
                <a:lnTo>
                  <a:pt x="2060" y="11689"/>
                </a:lnTo>
                <a:lnTo>
                  <a:pt x="2028" y="11561"/>
                </a:lnTo>
                <a:lnTo>
                  <a:pt x="2044" y="11386"/>
                </a:lnTo>
                <a:lnTo>
                  <a:pt x="2044" y="11145"/>
                </a:lnTo>
                <a:lnTo>
                  <a:pt x="2012" y="11037"/>
                </a:lnTo>
                <a:lnTo>
                  <a:pt x="1990" y="10963"/>
                </a:lnTo>
                <a:lnTo>
                  <a:pt x="2020" y="10736"/>
                </a:lnTo>
                <a:lnTo>
                  <a:pt x="2065" y="10556"/>
                </a:lnTo>
                <a:lnTo>
                  <a:pt x="2094" y="10546"/>
                </a:lnTo>
                <a:lnTo>
                  <a:pt x="2124" y="10357"/>
                </a:lnTo>
                <a:lnTo>
                  <a:pt x="2123" y="10310"/>
                </a:lnTo>
                <a:lnTo>
                  <a:pt x="2081" y="10063"/>
                </a:lnTo>
                <a:lnTo>
                  <a:pt x="2119" y="9955"/>
                </a:lnTo>
                <a:lnTo>
                  <a:pt x="2148" y="9943"/>
                </a:lnTo>
                <a:lnTo>
                  <a:pt x="2151" y="9687"/>
                </a:lnTo>
                <a:lnTo>
                  <a:pt x="2166" y="9570"/>
                </a:lnTo>
                <a:lnTo>
                  <a:pt x="2176" y="9450"/>
                </a:lnTo>
                <a:lnTo>
                  <a:pt x="2237" y="9137"/>
                </a:lnTo>
                <a:lnTo>
                  <a:pt x="2272" y="8926"/>
                </a:lnTo>
                <a:lnTo>
                  <a:pt x="2331" y="8726"/>
                </a:lnTo>
                <a:lnTo>
                  <a:pt x="2347" y="8719"/>
                </a:lnTo>
                <a:lnTo>
                  <a:pt x="2279" y="9006"/>
                </a:lnTo>
                <a:lnTo>
                  <a:pt x="2277" y="9115"/>
                </a:lnTo>
                <a:lnTo>
                  <a:pt x="2276" y="9194"/>
                </a:lnTo>
                <a:lnTo>
                  <a:pt x="2308" y="9187"/>
                </a:lnTo>
                <a:lnTo>
                  <a:pt x="2370" y="9127"/>
                </a:lnTo>
                <a:lnTo>
                  <a:pt x="2446" y="9026"/>
                </a:lnTo>
                <a:lnTo>
                  <a:pt x="2501" y="8985"/>
                </a:lnTo>
                <a:lnTo>
                  <a:pt x="2491" y="9011"/>
                </a:lnTo>
                <a:lnTo>
                  <a:pt x="2449" y="9065"/>
                </a:lnTo>
                <a:lnTo>
                  <a:pt x="2419" y="9117"/>
                </a:lnTo>
                <a:lnTo>
                  <a:pt x="2363" y="9191"/>
                </a:lnTo>
                <a:lnTo>
                  <a:pt x="2402" y="9231"/>
                </a:lnTo>
                <a:lnTo>
                  <a:pt x="2390" y="9384"/>
                </a:lnTo>
                <a:lnTo>
                  <a:pt x="2378" y="9564"/>
                </a:lnTo>
                <a:lnTo>
                  <a:pt x="2358" y="9718"/>
                </a:lnTo>
                <a:lnTo>
                  <a:pt x="2367" y="9780"/>
                </a:lnTo>
                <a:lnTo>
                  <a:pt x="2355" y="9886"/>
                </a:lnTo>
                <a:lnTo>
                  <a:pt x="2335" y="9918"/>
                </a:lnTo>
                <a:lnTo>
                  <a:pt x="2325" y="10039"/>
                </a:lnTo>
                <a:lnTo>
                  <a:pt x="2358" y="10120"/>
                </a:lnTo>
                <a:lnTo>
                  <a:pt x="2375" y="10223"/>
                </a:lnTo>
                <a:lnTo>
                  <a:pt x="2358" y="10453"/>
                </a:lnTo>
                <a:lnTo>
                  <a:pt x="2318" y="10546"/>
                </a:lnTo>
                <a:lnTo>
                  <a:pt x="2288" y="10670"/>
                </a:lnTo>
                <a:lnTo>
                  <a:pt x="2298" y="10882"/>
                </a:lnTo>
                <a:lnTo>
                  <a:pt x="2331" y="10948"/>
                </a:lnTo>
                <a:lnTo>
                  <a:pt x="2363" y="11120"/>
                </a:lnTo>
                <a:lnTo>
                  <a:pt x="2350" y="11278"/>
                </a:lnTo>
                <a:lnTo>
                  <a:pt x="2363" y="11462"/>
                </a:lnTo>
                <a:lnTo>
                  <a:pt x="2400" y="11564"/>
                </a:lnTo>
                <a:lnTo>
                  <a:pt x="2390" y="11637"/>
                </a:lnTo>
                <a:lnTo>
                  <a:pt x="2407" y="11712"/>
                </a:lnTo>
                <a:lnTo>
                  <a:pt x="2402" y="11793"/>
                </a:lnTo>
                <a:lnTo>
                  <a:pt x="2389" y="11869"/>
                </a:lnTo>
                <a:lnTo>
                  <a:pt x="2368" y="11891"/>
                </a:lnTo>
                <a:lnTo>
                  <a:pt x="2360" y="11975"/>
                </a:lnTo>
                <a:lnTo>
                  <a:pt x="2338" y="11965"/>
                </a:lnTo>
                <a:lnTo>
                  <a:pt x="2352" y="12057"/>
                </a:lnTo>
                <a:lnTo>
                  <a:pt x="2345" y="12195"/>
                </a:lnTo>
                <a:lnTo>
                  <a:pt x="2352" y="12258"/>
                </a:lnTo>
                <a:lnTo>
                  <a:pt x="2330" y="12345"/>
                </a:lnTo>
                <a:lnTo>
                  <a:pt x="2338" y="12463"/>
                </a:lnTo>
                <a:lnTo>
                  <a:pt x="2412" y="12530"/>
                </a:lnTo>
                <a:lnTo>
                  <a:pt x="2453" y="12534"/>
                </a:lnTo>
                <a:lnTo>
                  <a:pt x="2508" y="12579"/>
                </a:lnTo>
                <a:lnTo>
                  <a:pt x="2533" y="12551"/>
                </a:lnTo>
                <a:lnTo>
                  <a:pt x="2565" y="12561"/>
                </a:lnTo>
                <a:lnTo>
                  <a:pt x="2601" y="12534"/>
                </a:lnTo>
                <a:lnTo>
                  <a:pt x="2631" y="12546"/>
                </a:lnTo>
                <a:lnTo>
                  <a:pt x="2730" y="12606"/>
                </a:lnTo>
                <a:lnTo>
                  <a:pt x="2811" y="12625"/>
                </a:lnTo>
                <a:lnTo>
                  <a:pt x="2895" y="12603"/>
                </a:lnTo>
                <a:lnTo>
                  <a:pt x="2929" y="12636"/>
                </a:lnTo>
                <a:lnTo>
                  <a:pt x="2984" y="12662"/>
                </a:lnTo>
                <a:lnTo>
                  <a:pt x="3119" y="12615"/>
                </a:lnTo>
                <a:lnTo>
                  <a:pt x="3335" y="12657"/>
                </a:lnTo>
                <a:lnTo>
                  <a:pt x="3478" y="12660"/>
                </a:lnTo>
                <a:lnTo>
                  <a:pt x="3493" y="12604"/>
                </a:lnTo>
                <a:lnTo>
                  <a:pt x="3533" y="12544"/>
                </a:lnTo>
                <a:lnTo>
                  <a:pt x="3638" y="12551"/>
                </a:lnTo>
                <a:lnTo>
                  <a:pt x="3700" y="12574"/>
                </a:lnTo>
                <a:lnTo>
                  <a:pt x="3801" y="12564"/>
                </a:lnTo>
                <a:lnTo>
                  <a:pt x="3872" y="12620"/>
                </a:lnTo>
                <a:lnTo>
                  <a:pt x="3946" y="12604"/>
                </a:lnTo>
                <a:lnTo>
                  <a:pt x="3961" y="12535"/>
                </a:lnTo>
                <a:lnTo>
                  <a:pt x="4023" y="12519"/>
                </a:lnTo>
                <a:lnTo>
                  <a:pt x="4107" y="12562"/>
                </a:lnTo>
                <a:lnTo>
                  <a:pt x="4146" y="12542"/>
                </a:lnTo>
                <a:lnTo>
                  <a:pt x="4178" y="12465"/>
                </a:lnTo>
                <a:lnTo>
                  <a:pt x="4277" y="12441"/>
                </a:lnTo>
                <a:lnTo>
                  <a:pt x="4341" y="12473"/>
                </a:lnTo>
                <a:lnTo>
                  <a:pt x="4358" y="12458"/>
                </a:lnTo>
                <a:lnTo>
                  <a:pt x="4368" y="12333"/>
                </a:lnTo>
                <a:lnTo>
                  <a:pt x="4410" y="12256"/>
                </a:lnTo>
                <a:lnTo>
                  <a:pt x="4449" y="12229"/>
                </a:lnTo>
                <a:lnTo>
                  <a:pt x="4510" y="12266"/>
                </a:lnTo>
                <a:lnTo>
                  <a:pt x="4589" y="12172"/>
                </a:lnTo>
                <a:lnTo>
                  <a:pt x="4661" y="12142"/>
                </a:lnTo>
                <a:lnTo>
                  <a:pt x="4695" y="12103"/>
                </a:lnTo>
                <a:lnTo>
                  <a:pt x="4770" y="12020"/>
                </a:lnTo>
                <a:lnTo>
                  <a:pt x="4781" y="11982"/>
                </a:lnTo>
                <a:lnTo>
                  <a:pt x="4737" y="11938"/>
                </a:lnTo>
                <a:lnTo>
                  <a:pt x="4715" y="11864"/>
                </a:lnTo>
                <a:lnTo>
                  <a:pt x="4680" y="11736"/>
                </a:lnTo>
                <a:lnTo>
                  <a:pt x="4607" y="11667"/>
                </a:lnTo>
                <a:lnTo>
                  <a:pt x="4516" y="11598"/>
                </a:lnTo>
                <a:lnTo>
                  <a:pt x="4461" y="11500"/>
                </a:lnTo>
                <a:lnTo>
                  <a:pt x="4435" y="11352"/>
                </a:lnTo>
                <a:lnTo>
                  <a:pt x="4459" y="11207"/>
                </a:lnTo>
                <a:lnTo>
                  <a:pt x="4486" y="11184"/>
                </a:lnTo>
                <a:lnTo>
                  <a:pt x="4520" y="11118"/>
                </a:lnTo>
                <a:lnTo>
                  <a:pt x="4510" y="11095"/>
                </a:lnTo>
                <a:lnTo>
                  <a:pt x="4454" y="11135"/>
                </a:lnTo>
                <a:lnTo>
                  <a:pt x="4340" y="11202"/>
                </a:lnTo>
                <a:lnTo>
                  <a:pt x="4210" y="11265"/>
                </a:lnTo>
                <a:lnTo>
                  <a:pt x="4089" y="11335"/>
                </a:lnTo>
                <a:lnTo>
                  <a:pt x="4015" y="11290"/>
                </a:lnTo>
                <a:lnTo>
                  <a:pt x="3914" y="11228"/>
                </a:lnTo>
                <a:lnTo>
                  <a:pt x="3809" y="11201"/>
                </a:lnTo>
                <a:lnTo>
                  <a:pt x="3819" y="11150"/>
                </a:lnTo>
                <a:lnTo>
                  <a:pt x="3796" y="11147"/>
                </a:lnTo>
                <a:lnTo>
                  <a:pt x="3794" y="11068"/>
                </a:lnTo>
                <a:lnTo>
                  <a:pt x="3853" y="10982"/>
                </a:lnTo>
                <a:lnTo>
                  <a:pt x="3885" y="10881"/>
                </a:lnTo>
                <a:lnTo>
                  <a:pt x="3867" y="10807"/>
                </a:lnTo>
                <a:lnTo>
                  <a:pt x="3828" y="10805"/>
                </a:lnTo>
                <a:lnTo>
                  <a:pt x="3766" y="10876"/>
                </a:lnTo>
                <a:lnTo>
                  <a:pt x="3732" y="11005"/>
                </a:lnTo>
                <a:lnTo>
                  <a:pt x="3728" y="10953"/>
                </a:lnTo>
                <a:lnTo>
                  <a:pt x="3732" y="10888"/>
                </a:lnTo>
                <a:lnTo>
                  <a:pt x="3713" y="10819"/>
                </a:lnTo>
                <a:lnTo>
                  <a:pt x="3720" y="10753"/>
                </a:lnTo>
                <a:lnTo>
                  <a:pt x="3750" y="10702"/>
                </a:lnTo>
                <a:lnTo>
                  <a:pt x="3769" y="10628"/>
                </a:lnTo>
                <a:lnTo>
                  <a:pt x="3717" y="10509"/>
                </a:lnTo>
                <a:lnTo>
                  <a:pt x="3720" y="10436"/>
                </a:lnTo>
                <a:lnTo>
                  <a:pt x="3680" y="10362"/>
                </a:lnTo>
                <a:lnTo>
                  <a:pt x="3693" y="10189"/>
                </a:lnTo>
                <a:lnTo>
                  <a:pt x="3710" y="10039"/>
                </a:lnTo>
                <a:lnTo>
                  <a:pt x="3735" y="10007"/>
                </a:lnTo>
                <a:lnTo>
                  <a:pt x="3744" y="9916"/>
                </a:lnTo>
                <a:lnTo>
                  <a:pt x="3804" y="9967"/>
                </a:lnTo>
                <a:lnTo>
                  <a:pt x="3873" y="9928"/>
                </a:lnTo>
                <a:lnTo>
                  <a:pt x="3919" y="10027"/>
                </a:lnTo>
                <a:lnTo>
                  <a:pt x="3991" y="10037"/>
                </a:lnTo>
                <a:lnTo>
                  <a:pt x="3984" y="10315"/>
                </a:lnTo>
                <a:lnTo>
                  <a:pt x="4001" y="10522"/>
                </a:lnTo>
                <a:lnTo>
                  <a:pt x="4097" y="10637"/>
                </a:lnTo>
                <a:lnTo>
                  <a:pt x="4173" y="10837"/>
                </a:lnTo>
                <a:lnTo>
                  <a:pt x="4306" y="10973"/>
                </a:lnTo>
                <a:lnTo>
                  <a:pt x="4459" y="10955"/>
                </a:lnTo>
                <a:lnTo>
                  <a:pt x="4567" y="10973"/>
                </a:lnTo>
                <a:lnTo>
                  <a:pt x="4619" y="11034"/>
                </a:lnTo>
                <a:lnTo>
                  <a:pt x="4609" y="11273"/>
                </a:lnTo>
                <a:lnTo>
                  <a:pt x="4750" y="11366"/>
                </a:lnTo>
                <a:lnTo>
                  <a:pt x="4887" y="11472"/>
                </a:lnTo>
                <a:lnTo>
                  <a:pt x="5131" y="11635"/>
                </a:lnTo>
                <a:lnTo>
                  <a:pt x="5334" y="11689"/>
                </a:lnTo>
                <a:lnTo>
                  <a:pt x="5567" y="11773"/>
                </a:lnTo>
                <a:lnTo>
                  <a:pt x="5843" y="11834"/>
                </a:lnTo>
                <a:lnTo>
                  <a:pt x="5927" y="12007"/>
                </a:lnTo>
                <a:lnTo>
                  <a:pt x="5944" y="12150"/>
                </a:lnTo>
                <a:lnTo>
                  <a:pt x="6045" y="12231"/>
                </a:lnTo>
                <a:lnTo>
                  <a:pt x="6193" y="12438"/>
                </a:lnTo>
                <a:lnTo>
                  <a:pt x="6226" y="12522"/>
                </a:lnTo>
                <a:lnTo>
                  <a:pt x="6139" y="12564"/>
                </a:lnTo>
                <a:lnTo>
                  <a:pt x="6306" y="12840"/>
                </a:lnTo>
                <a:lnTo>
                  <a:pt x="6413" y="12892"/>
                </a:lnTo>
                <a:lnTo>
                  <a:pt x="6662" y="12847"/>
                </a:lnTo>
                <a:lnTo>
                  <a:pt x="6668" y="13024"/>
                </a:lnTo>
                <a:lnTo>
                  <a:pt x="6636" y="13237"/>
                </a:lnTo>
                <a:lnTo>
                  <a:pt x="6654" y="13476"/>
                </a:lnTo>
                <a:lnTo>
                  <a:pt x="6679" y="13835"/>
                </a:lnTo>
                <a:lnTo>
                  <a:pt x="6806" y="14111"/>
                </a:lnTo>
                <a:lnTo>
                  <a:pt x="6824" y="14225"/>
                </a:lnTo>
                <a:lnTo>
                  <a:pt x="6846" y="14451"/>
                </a:lnTo>
                <a:lnTo>
                  <a:pt x="6922" y="14638"/>
                </a:lnTo>
                <a:lnTo>
                  <a:pt x="6976" y="14732"/>
                </a:lnTo>
                <a:lnTo>
                  <a:pt x="7029" y="14917"/>
                </a:lnTo>
                <a:lnTo>
                  <a:pt x="7095" y="15170"/>
                </a:lnTo>
                <a:lnTo>
                  <a:pt x="7252" y="15360"/>
                </a:lnTo>
                <a:lnTo>
                  <a:pt x="7326" y="15326"/>
                </a:lnTo>
                <a:lnTo>
                  <a:pt x="7391" y="15225"/>
                </a:lnTo>
                <a:lnTo>
                  <a:pt x="7555" y="15207"/>
                </a:lnTo>
                <a:lnTo>
                  <a:pt x="7504" y="15143"/>
                </a:lnTo>
                <a:lnTo>
                  <a:pt x="7592" y="15028"/>
                </a:lnTo>
                <a:lnTo>
                  <a:pt x="7684" y="15037"/>
                </a:lnTo>
                <a:lnTo>
                  <a:pt x="7703" y="14747"/>
                </a:lnTo>
                <a:lnTo>
                  <a:pt x="7789" y="14596"/>
                </a:lnTo>
                <a:lnTo>
                  <a:pt x="7790" y="14451"/>
                </a:lnTo>
                <a:lnTo>
                  <a:pt x="7772" y="14217"/>
                </a:lnTo>
                <a:lnTo>
                  <a:pt x="7834" y="14093"/>
                </a:lnTo>
                <a:lnTo>
                  <a:pt x="7917" y="14098"/>
                </a:lnTo>
                <a:lnTo>
                  <a:pt x="8078" y="14061"/>
                </a:lnTo>
                <a:lnTo>
                  <a:pt x="8169" y="14030"/>
                </a:lnTo>
                <a:lnTo>
                  <a:pt x="8176" y="13948"/>
                </a:lnTo>
                <a:lnTo>
                  <a:pt x="8359" y="13857"/>
                </a:lnTo>
                <a:lnTo>
                  <a:pt x="8499" y="13763"/>
                </a:lnTo>
                <a:lnTo>
                  <a:pt x="8709" y="13577"/>
                </a:lnTo>
                <a:lnTo>
                  <a:pt x="8969" y="13483"/>
                </a:lnTo>
                <a:lnTo>
                  <a:pt x="9068" y="13387"/>
                </a:lnTo>
                <a:lnTo>
                  <a:pt x="9066" y="13249"/>
                </a:lnTo>
                <a:lnTo>
                  <a:pt x="9282" y="13231"/>
                </a:lnTo>
                <a:lnTo>
                  <a:pt x="9400" y="13244"/>
                </a:lnTo>
                <a:lnTo>
                  <a:pt x="9428" y="13178"/>
                </a:lnTo>
                <a:lnTo>
                  <a:pt x="9495" y="13200"/>
                </a:lnTo>
                <a:lnTo>
                  <a:pt x="9543" y="13224"/>
                </a:lnTo>
                <a:lnTo>
                  <a:pt x="9570" y="13194"/>
                </a:lnTo>
                <a:lnTo>
                  <a:pt x="9642" y="13236"/>
                </a:lnTo>
                <a:lnTo>
                  <a:pt x="9701" y="13136"/>
                </a:lnTo>
                <a:lnTo>
                  <a:pt x="9689" y="13061"/>
                </a:lnTo>
                <a:lnTo>
                  <a:pt x="9847" y="13077"/>
                </a:lnTo>
                <a:lnTo>
                  <a:pt x="9916" y="13189"/>
                </a:lnTo>
                <a:lnTo>
                  <a:pt x="9947" y="13278"/>
                </a:lnTo>
                <a:lnTo>
                  <a:pt x="9953" y="13370"/>
                </a:lnTo>
                <a:lnTo>
                  <a:pt x="10000" y="13468"/>
                </a:lnTo>
                <a:lnTo>
                  <a:pt x="10122" y="13621"/>
                </a:lnTo>
                <a:lnTo>
                  <a:pt x="10224" y="13648"/>
                </a:lnTo>
                <a:lnTo>
                  <a:pt x="10202" y="13712"/>
                </a:lnTo>
                <a:lnTo>
                  <a:pt x="10339" y="13924"/>
                </a:lnTo>
                <a:lnTo>
                  <a:pt x="10372" y="14093"/>
                </a:lnTo>
                <a:lnTo>
                  <a:pt x="10308" y="14311"/>
                </a:lnTo>
                <a:lnTo>
                  <a:pt x="10420" y="14357"/>
                </a:lnTo>
                <a:lnTo>
                  <a:pt x="10521" y="14374"/>
                </a:lnTo>
                <a:lnTo>
                  <a:pt x="10728" y="14251"/>
                </a:lnTo>
                <a:lnTo>
                  <a:pt x="10847" y="14162"/>
                </a:lnTo>
                <a:lnTo>
                  <a:pt x="10926" y="14308"/>
                </a:lnTo>
                <a:lnTo>
                  <a:pt x="10960" y="14530"/>
                </a:lnTo>
                <a:lnTo>
                  <a:pt x="11021" y="14741"/>
                </a:lnTo>
                <a:lnTo>
                  <a:pt x="11095" y="14830"/>
                </a:lnTo>
                <a:lnTo>
                  <a:pt x="11081" y="15018"/>
                </a:lnTo>
                <a:lnTo>
                  <a:pt x="11143" y="15119"/>
                </a:lnTo>
                <a:lnTo>
                  <a:pt x="11088" y="15251"/>
                </a:lnTo>
                <a:lnTo>
                  <a:pt x="11106" y="15377"/>
                </a:lnTo>
                <a:lnTo>
                  <a:pt x="11052" y="15540"/>
                </a:lnTo>
                <a:lnTo>
                  <a:pt x="11032" y="15646"/>
                </a:lnTo>
                <a:lnTo>
                  <a:pt x="11068" y="15737"/>
                </a:lnTo>
                <a:lnTo>
                  <a:pt x="11098" y="15639"/>
                </a:lnTo>
                <a:lnTo>
                  <a:pt x="11189" y="15717"/>
                </a:lnTo>
                <a:lnTo>
                  <a:pt x="11288" y="15808"/>
                </a:lnTo>
                <a:lnTo>
                  <a:pt x="11322" y="15890"/>
                </a:lnTo>
                <a:lnTo>
                  <a:pt x="11396" y="15951"/>
                </a:lnTo>
                <a:lnTo>
                  <a:pt x="11438" y="16020"/>
                </a:lnTo>
                <a:lnTo>
                  <a:pt x="11418" y="16139"/>
                </a:lnTo>
                <a:lnTo>
                  <a:pt x="11485" y="16225"/>
                </a:lnTo>
                <a:lnTo>
                  <a:pt x="11512" y="16358"/>
                </a:lnTo>
                <a:lnTo>
                  <a:pt x="11621" y="16461"/>
                </a:lnTo>
                <a:lnTo>
                  <a:pt x="11643" y="16540"/>
                </a:lnTo>
                <a:lnTo>
                  <a:pt x="11866" y="16654"/>
                </a:lnTo>
                <a:lnTo>
                  <a:pt x="12044" y="16759"/>
                </a:lnTo>
                <a:lnTo>
                  <a:pt x="12177" y="16740"/>
                </a:lnTo>
                <a:lnTo>
                  <a:pt x="12180" y="16686"/>
                </a:lnTo>
                <a:lnTo>
                  <a:pt x="12106" y="16553"/>
                </a:lnTo>
                <a:lnTo>
                  <a:pt x="12039" y="16513"/>
                </a:lnTo>
                <a:lnTo>
                  <a:pt x="12025" y="16421"/>
                </a:lnTo>
                <a:lnTo>
                  <a:pt x="12007" y="16367"/>
                </a:lnTo>
                <a:lnTo>
                  <a:pt x="12025" y="16293"/>
                </a:lnTo>
                <a:lnTo>
                  <a:pt x="12014" y="16185"/>
                </a:lnTo>
                <a:lnTo>
                  <a:pt x="11935" y="16080"/>
                </a:lnTo>
                <a:lnTo>
                  <a:pt x="11823" y="15988"/>
                </a:lnTo>
                <a:lnTo>
                  <a:pt x="11780" y="15974"/>
                </a:lnTo>
                <a:lnTo>
                  <a:pt x="11682" y="15894"/>
                </a:lnTo>
                <a:lnTo>
                  <a:pt x="11569" y="15880"/>
                </a:lnTo>
                <a:lnTo>
                  <a:pt x="11463" y="15789"/>
                </a:lnTo>
                <a:lnTo>
                  <a:pt x="11430" y="15646"/>
                </a:lnTo>
                <a:lnTo>
                  <a:pt x="11352" y="15495"/>
                </a:lnTo>
                <a:lnTo>
                  <a:pt x="11231" y="15493"/>
                </a:lnTo>
                <a:lnTo>
                  <a:pt x="11217" y="15370"/>
                </a:lnTo>
                <a:lnTo>
                  <a:pt x="11276" y="15219"/>
                </a:lnTo>
                <a:lnTo>
                  <a:pt x="11374" y="14964"/>
                </a:lnTo>
                <a:lnTo>
                  <a:pt x="11386" y="14773"/>
                </a:lnTo>
                <a:lnTo>
                  <a:pt x="11547" y="14766"/>
                </a:lnTo>
                <a:lnTo>
                  <a:pt x="11522" y="14904"/>
                </a:lnTo>
                <a:lnTo>
                  <a:pt x="11679" y="14894"/>
                </a:lnTo>
                <a:lnTo>
                  <a:pt x="11845" y="14964"/>
                </a:lnTo>
                <a:lnTo>
                  <a:pt x="11943" y="15138"/>
                </a:lnTo>
                <a:lnTo>
                  <a:pt x="12019" y="15222"/>
                </a:lnTo>
                <a:lnTo>
                  <a:pt x="12174" y="15235"/>
                </a:lnTo>
                <a:lnTo>
                  <a:pt x="12313" y="15321"/>
                </a:lnTo>
                <a:lnTo>
                  <a:pt x="12264" y="15441"/>
                </a:lnTo>
                <a:lnTo>
                  <a:pt x="12333" y="15544"/>
                </a:lnTo>
                <a:lnTo>
                  <a:pt x="12559" y="15365"/>
                </a:lnTo>
                <a:lnTo>
                  <a:pt x="12704" y="15210"/>
                </a:lnTo>
                <a:lnTo>
                  <a:pt x="12907" y="15077"/>
                </a:lnTo>
                <a:lnTo>
                  <a:pt x="13054" y="14946"/>
                </a:lnTo>
                <a:lnTo>
                  <a:pt x="13064" y="14640"/>
                </a:lnTo>
                <a:lnTo>
                  <a:pt x="12963" y="14326"/>
                </a:lnTo>
                <a:lnTo>
                  <a:pt x="12847" y="14197"/>
                </a:lnTo>
                <a:lnTo>
                  <a:pt x="12680" y="14106"/>
                </a:lnTo>
                <a:lnTo>
                  <a:pt x="12502" y="13889"/>
                </a:lnTo>
                <a:lnTo>
                  <a:pt x="12357" y="13712"/>
                </a:lnTo>
                <a:lnTo>
                  <a:pt x="12389" y="13584"/>
                </a:lnTo>
                <a:lnTo>
                  <a:pt x="12524" y="13399"/>
                </a:lnTo>
                <a:lnTo>
                  <a:pt x="12744" y="13221"/>
                </a:lnTo>
                <a:lnTo>
                  <a:pt x="12823" y="13182"/>
                </a:lnTo>
                <a:lnTo>
                  <a:pt x="13059" y="13210"/>
                </a:lnTo>
                <a:lnTo>
                  <a:pt x="13024" y="13286"/>
                </a:lnTo>
                <a:lnTo>
                  <a:pt x="13079" y="13411"/>
                </a:lnTo>
                <a:lnTo>
                  <a:pt x="13173" y="13387"/>
                </a:lnTo>
                <a:lnTo>
                  <a:pt x="13216" y="13189"/>
                </a:lnTo>
                <a:lnTo>
                  <a:pt x="13394" y="13135"/>
                </a:lnTo>
                <a:lnTo>
                  <a:pt x="13620" y="13007"/>
                </a:lnTo>
                <a:lnTo>
                  <a:pt x="13705" y="12901"/>
                </a:lnTo>
                <a:lnTo>
                  <a:pt x="13769" y="12950"/>
                </a:lnTo>
                <a:lnTo>
                  <a:pt x="13862" y="12850"/>
                </a:lnTo>
                <a:lnTo>
                  <a:pt x="14045" y="12795"/>
                </a:lnTo>
                <a:lnTo>
                  <a:pt x="14251" y="12594"/>
                </a:lnTo>
                <a:lnTo>
                  <a:pt x="14448" y="12379"/>
                </a:lnTo>
                <a:lnTo>
                  <a:pt x="14559" y="12128"/>
                </a:lnTo>
                <a:lnTo>
                  <a:pt x="14641" y="11859"/>
                </a:lnTo>
                <a:lnTo>
                  <a:pt x="14715" y="11633"/>
                </a:lnTo>
                <a:lnTo>
                  <a:pt x="14796" y="11596"/>
                </a:lnTo>
                <a:lnTo>
                  <a:pt x="14805" y="11441"/>
                </a:lnTo>
                <a:lnTo>
                  <a:pt x="14796" y="11286"/>
                </a:lnTo>
                <a:lnTo>
                  <a:pt x="14697" y="11253"/>
                </a:lnTo>
                <a:lnTo>
                  <a:pt x="14640" y="11165"/>
                </a:lnTo>
                <a:lnTo>
                  <a:pt x="14722" y="11091"/>
                </a:lnTo>
                <a:lnTo>
                  <a:pt x="14693" y="10955"/>
                </a:lnTo>
                <a:lnTo>
                  <a:pt x="14562" y="10840"/>
                </a:lnTo>
                <a:lnTo>
                  <a:pt x="14438" y="10696"/>
                </a:lnTo>
                <a:lnTo>
                  <a:pt x="14340" y="10531"/>
                </a:lnTo>
                <a:lnTo>
                  <a:pt x="14163" y="10467"/>
                </a:lnTo>
                <a:lnTo>
                  <a:pt x="14207" y="10320"/>
                </a:lnTo>
                <a:lnTo>
                  <a:pt x="14321" y="10196"/>
                </a:lnTo>
                <a:lnTo>
                  <a:pt x="14362" y="10081"/>
                </a:lnTo>
                <a:lnTo>
                  <a:pt x="14544" y="9979"/>
                </a:lnTo>
                <a:lnTo>
                  <a:pt x="14497" y="9889"/>
                </a:lnTo>
                <a:lnTo>
                  <a:pt x="14407" y="9908"/>
                </a:lnTo>
                <a:lnTo>
                  <a:pt x="14268" y="9867"/>
                </a:lnTo>
                <a:lnTo>
                  <a:pt x="14145" y="10036"/>
                </a:lnTo>
                <a:lnTo>
                  <a:pt x="14024" y="10009"/>
                </a:lnTo>
                <a:lnTo>
                  <a:pt x="13998" y="9928"/>
                </a:lnTo>
                <a:lnTo>
                  <a:pt x="13879" y="9923"/>
                </a:lnTo>
                <a:lnTo>
                  <a:pt x="13778" y="9815"/>
                </a:lnTo>
                <a:lnTo>
                  <a:pt x="13828" y="9714"/>
                </a:lnTo>
                <a:lnTo>
                  <a:pt x="13960" y="9676"/>
                </a:lnTo>
                <a:lnTo>
                  <a:pt x="14013" y="9538"/>
                </a:lnTo>
                <a:lnTo>
                  <a:pt x="14130" y="9374"/>
                </a:lnTo>
                <a:lnTo>
                  <a:pt x="14225" y="9282"/>
                </a:lnTo>
                <a:lnTo>
                  <a:pt x="14321" y="9357"/>
                </a:lnTo>
                <a:lnTo>
                  <a:pt x="14251" y="9507"/>
                </a:lnTo>
                <a:lnTo>
                  <a:pt x="14298" y="9571"/>
                </a:lnTo>
                <a:lnTo>
                  <a:pt x="14251" y="9674"/>
                </a:lnTo>
                <a:lnTo>
                  <a:pt x="14380" y="9586"/>
                </a:lnTo>
                <a:lnTo>
                  <a:pt x="14453" y="9475"/>
                </a:lnTo>
                <a:lnTo>
                  <a:pt x="14619" y="9371"/>
                </a:lnTo>
                <a:lnTo>
                  <a:pt x="14695" y="9401"/>
                </a:lnTo>
                <a:lnTo>
                  <a:pt x="14776" y="9398"/>
                </a:lnTo>
                <a:lnTo>
                  <a:pt x="14793" y="9423"/>
                </a:lnTo>
                <a:lnTo>
                  <a:pt x="14791" y="9531"/>
                </a:lnTo>
                <a:lnTo>
                  <a:pt x="14813" y="9559"/>
                </a:lnTo>
                <a:lnTo>
                  <a:pt x="14788" y="9590"/>
                </a:lnTo>
                <a:lnTo>
                  <a:pt x="14776" y="9681"/>
                </a:lnTo>
                <a:lnTo>
                  <a:pt x="14821" y="9699"/>
                </a:lnTo>
                <a:lnTo>
                  <a:pt x="14860" y="9704"/>
                </a:lnTo>
                <a:lnTo>
                  <a:pt x="14875" y="9738"/>
                </a:lnTo>
                <a:lnTo>
                  <a:pt x="14909" y="9711"/>
                </a:lnTo>
                <a:lnTo>
                  <a:pt x="14914" y="9672"/>
                </a:lnTo>
                <a:lnTo>
                  <a:pt x="14988" y="9686"/>
                </a:lnTo>
                <a:lnTo>
                  <a:pt x="15126" y="9810"/>
                </a:lnTo>
                <a:lnTo>
                  <a:pt x="15037" y="9873"/>
                </a:lnTo>
                <a:lnTo>
                  <a:pt x="15153" y="10041"/>
                </a:lnTo>
                <a:lnTo>
                  <a:pt x="15168" y="10184"/>
                </a:lnTo>
                <a:lnTo>
                  <a:pt x="15212" y="10276"/>
                </a:lnTo>
                <a:lnTo>
                  <a:pt x="15328" y="10221"/>
                </a:lnTo>
                <a:lnTo>
                  <a:pt x="15412" y="10110"/>
                </a:lnTo>
                <a:lnTo>
                  <a:pt x="15520" y="10034"/>
                </a:lnTo>
                <a:lnTo>
                  <a:pt x="15538" y="9918"/>
                </a:lnTo>
                <a:lnTo>
                  <a:pt x="15468" y="9713"/>
                </a:lnTo>
                <a:lnTo>
                  <a:pt x="15397" y="9610"/>
                </a:lnTo>
                <a:lnTo>
                  <a:pt x="15217" y="9438"/>
                </a:lnTo>
                <a:lnTo>
                  <a:pt x="15118" y="9384"/>
                </a:lnTo>
                <a:lnTo>
                  <a:pt x="15059" y="9373"/>
                </a:lnTo>
                <a:lnTo>
                  <a:pt x="15065" y="9349"/>
                </a:lnTo>
                <a:lnTo>
                  <a:pt x="15044" y="9270"/>
                </a:lnTo>
                <a:lnTo>
                  <a:pt x="15081" y="9204"/>
                </a:lnTo>
                <a:lnTo>
                  <a:pt x="15153" y="9145"/>
                </a:lnTo>
                <a:lnTo>
                  <a:pt x="15180" y="9076"/>
                </a:lnTo>
                <a:lnTo>
                  <a:pt x="15190" y="9038"/>
                </a:lnTo>
                <a:lnTo>
                  <a:pt x="15239" y="8977"/>
                </a:lnTo>
                <a:lnTo>
                  <a:pt x="15185" y="8852"/>
                </a:lnTo>
                <a:lnTo>
                  <a:pt x="15198" y="8780"/>
                </a:lnTo>
                <a:lnTo>
                  <a:pt x="15225" y="8701"/>
                </a:lnTo>
                <a:lnTo>
                  <a:pt x="15274" y="8694"/>
                </a:lnTo>
                <a:lnTo>
                  <a:pt x="15269" y="8630"/>
                </a:lnTo>
                <a:lnTo>
                  <a:pt x="15368" y="8442"/>
                </a:lnTo>
                <a:lnTo>
                  <a:pt x="15475" y="8497"/>
                </a:lnTo>
                <a:lnTo>
                  <a:pt x="15545" y="8465"/>
                </a:lnTo>
                <a:lnTo>
                  <a:pt x="15645" y="8300"/>
                </a:lnTo>
                <a:lnTo>
                  <a:pt x="15666" y="8169"/>
                </a:lnTo>
                <a:lnTo>
                  <a:pt x="15712" y="7908"/>
                </a:lnTo>
                <a:lnTo>
                  <a:pt x="15746" y="7649"/>
                </a:lnTo>
                <a:lnTo>
                  <a:pt x="15715" y="7518"/>
                </a:lnTo>
                <a:lnTo>
                  <a:pt x="15720" y="7208"/>
                </a:lnTo>
                <a:lnTo>
                  <a:pt x="15606" y="6930"/>
                </a:lnTo>
                <a:lnTo>
                  <a:pt x="15493" y="6737"/>
                </a:lnTo>
                <a:lnTo>
                  <a:pt x="15456" y="6543"/>
                </a:lnTo>
                <a:lnTo>
                  <a:pt x="15363" y="6413"/>
                </a:lnTo>
                <a:lnTo>
                  <a:pt x="15131" y="6307"/>
                </a:lnTo>
                <a:lnTo>
                  <a:pt x="15035" y="6344"/>
                </a:lnTo>
                <a:lnTo>
                  <a:pt x="15032" y="6449"/>
                </a:lnTo>
                <a:lnTo>
                  <a:pt x="14927" y="6454"/>
                </a:lnTo>
                <a:lnTo>
                  <a:pt x="14825" y="6376"/>
                </a:lnTo>
                <a:lnTo>
                  <a:pt x="14678" y="6418"/>
                </a:lnTo>
                <a:lnTo>
                  <a:pt x="14752" y="5902"/>
                </a:lnTo>
                <a:lnTo>
                  <a:pt x="14773" y="5484"/>
                </a:lnTo>
                <a:lnTo>
                  <a:pt x="14954" y="5309"/>
                </a:lnTo>
                <a:lnTo>
                  <a:pt x="15166" y="5203"/>
                </a:lnTo>
                <a:lnTo>
                  <a:pt x="15177" y="5082"/>
                </a:lnTo>
                <a:lnTo>
                  <a:pt x="15284" y="5035"/>
                </a:lnTo>
                <a:lnTo>
                  <a:pt x="15375" y="5134"/>
                </a:lnTo>
                <a:lnTo>
                  <a:pt x="15448" y="5048"/>
                </a:lnTo>
                <a:lnTo>
                  <a:pt x="15532" y="4910"/>
                </a:lnTo>
                <a:lnTo>
                  <a:pt x="15405" y="4870"/>
                </a:lnTo>
                <a:lnTo>
                  <a:pt x="15291" y="4547"/>
                </a:lnTo>
                <a:lnTo>
                  <a:pt x="15355" y="4390"/>
                </a:lnTo>
                <a:lnTo>
                  <a:pt x="15569" y="4496"/>
                </a:lnTo>
                <a:lnTo>
                  <a:pt x="15506" y="4250"/>
                </a:lnTo>
                <a:lnTo>
                  <a:pt x="15402" y="4131"/>
                </a:lnTo>
                <a:lnTo>
                  <a:pt x="15431" y="4065"/>
                </a:lnTo>
                <a:lnTo>
                  <a:pt x="15619" y="4259"/>
                </a:lnTo>
                <a:lnTo>
                  <a:pt x="15671" y="4435"/>
                </a:lnTo>
                <a:lnTo>
                  <a:pt x="15751" y="4643"/>
                </a:lnTo>
                <a:lnTo>
                  <a:pt x="15848" y="4887"/>
                </a:lnTo>
                <a:lnTo>
                  <a:pt x="15803" y="4993"/>
                </a:lnTo>
                <a:lnTo>
                  <a:pt x="15863" y="5057"/>
                </a:lnTo>
                <a:lnTo>
                  <a:pt x="15900" y="5176"/>
                </a:lnTo>
                <a:lnTo>
                  <a:pt x="16060" y="5387"/>
                </a:lnTo>
                <a:lnTo>
                  <a:pt x="16383" y="5658"/>
                </a:lnTo>
                <a:lnTo>
                  <a:pt x="16596" y="5834"/>
                </a:lnTo>
                <a:lnTo>
                  <a:pt x="16705" y="5908"/>
                </a:lnTo>
                <a:lnTo>
                  <a:pt x="16670" y="5696"/>
                </a:lnTo>
                <a:lnTo>
                  <a:pt x="16552" y="5541"/>
                </a:lnTo>
                <a:lnTo>
                  <a:pt x="16599" y="5422"/>
                </a:lnTo>
                <a:lnTo>
                  <a:pt x="16461" y="5254"/>
                </a:lnTo>
                <a:lnTo>
                  <a:pt x="16473" y="5090"/>
                </a:lnTo>
                <a:lnTo>
                  <a:pt x="16394" y="5058"/>
                </a:lnTo>
                <a:lnTo>
                  <a:pt x="16296" y="4930"/>
                </a:lnTo>
                <a:lnTo>
                  <a:pt x="16330" y="4875"/>
                </a:lnTo>
                <a:lnTo>
                  <a:pt x="16126" y="4691"/>
                </a:lnTo>
                <a:lnTo>
                  <a:pt x="16045" y="4725"/>
                </a:lnTo>
                <a:lnTo>
                  <a:pt x="15986" y="4678"/>
                </a:lnTo>
                <a:lnTo>
                  <a:pt x="15892" y="4501"/>
                </a:lnTo>
                <a:lnTo>
                  <a:pt x="15806" y="4409"/>
                </a:lnTo>
                <a:lnTo>
                  <a:pt x="15877" y="4358"/>
                </a:lnTo>
                <a:lnTo>
                  <a:pt x="15845" y="4260"/>
                </a:lnTo>
                <a:lnTo>
                  <a:pt x="15917" y="4279"/>
                </a:lnTo>
                <a:lnTo>
                  <a:pt x="15877" y="4062"/>
                </a:lnTo>
                <a:lnTo>
                  <a:pt x="16025" y="4060"/>
                </a:lnTo>
                <a:lnTo>
                  <a:pt x="15964" y="3994"/>
                </a:lnTo>
                <a:lnTo>
                  <a:pt x="15902" y="3858"/>
                </a:lnTo>
                <a:lnTo>
                  <a:pt x="15823" y="3712"/>
                </a:lnTo>
                <a:lnTo>
                  <a:pt x="15823" y="3656"/>
                </a:lnTo>
                <a:lnTo>
                  <a:pt x="15747" y="3449"/>
                </a:lnTo>
                <a:lnTo>
                  <a:pt x="15808" y="3375"/>
                </a:lnTo>
                <a:lnTo>
                  <a:pt x="15766" y="3340"/>
                </a:lnTo>
                <a:lnTo>
                  <a:pt x="15697" y="3311"/>
                </a:lnTo>
                <a:lnTo>
                  <a:pt x="15646" y="3311"/>
                </a:lnTo>
                <a:lnTo>
                  <a:pt x="15500" y="3272"/>
                </a:lnTo>
                <a:lnTo>
                  <a:pt x="15399" y="3269"/>
                </a:lnTo>
                <a:lnTo>
                  <a:pt x="15427" y="3217"/>
                </a:lnTo>
                <a:lnTo>
                  <a:pt x="15367" y="3123"/>
                </a:lnTo>
                <a:lnTo>
                  <a:pt x="15367" y="3121"/>
                </a:lnTo>
                <a:lnTo>
                  <a:pt x="15299" y="3064"/>
                </a:lnTo>
                <a:lnTo>
                  <a:pt x="15215" y="3048"/>
                </a:lnTo>
                <a:lnTo>
                  <a:pt x="15185" y="2978"/>
                </a:lnTo>
                <a:lnTo>
                  <a:pt x="15247" y="3015"/>
                </a:lnTo>
                <a:lnTo>
                  <a:pt x="15311" y="3016"/>
                </a:lnTo>
                <a:lnTo>
                  <a:pt x="15296" y="2956"/>
                </a:lnTo>
                <a:lnTo>
                  <a:pt x="15330" y="2922"/>
                </a:lnTo>
                <a:lnTo>
                  <a:pt x="15404" y="2942"/>
                </a:lnTo>
                <a:lnTo>
                  <a:pt x="15458" y="2900"/>
                </a:lnTo>
                <a:lnTo>
                  <a:pt x="15520" y="2890"/>
                </a:lnTo>
                <a:lnTo>
                  <a:pt x="15525" y="2848"/>
                </a:lnTo>
                <a:lnTo>
                  <a:pt x="15490" y="2814"/>
                </a:lnTo>
                <a:lnTo>
                  <a:pt x="15321" y="2751"/>
                </a:lnTo>
                <a:lnTo>
                  <a:pt x="15301" y="2670"/>
                </a:lnTo>
                <a:lnTo>
                  <a:pt x="15222" y="2601"/>
                </a:lnTo>
                <a:lnTo>
                  <a:pt x="15067" y="2631"/>
                </a:lnTo>
                <a:lnTo>
                  <a:pt x="15040" y="2737"/>
                </a:lnTo>
                <a:lnTo>
                  <a:pt x="15166" y="2772"/>
                </a:lnTo>
                <a:lnTo>
                  <a:pt x="15121" y="2786"/>
                </a:lnTo>
                <a:lnTo>
                  <a:pt x="15013" y="2742"/>
                </a:lnTo>
                <a:lnTo>
                  <a:pt x="14830" y="2786"/>
                </a:lnTo>
                <a:lnTo>
                  <a:pt x="14678" y="2831"/>
                </a:lnTo>
                <a:lnTo>
                  <a:pt x="14591" y="2855"/>
                </a:lnTo>
                <a:lnTo>
                  <a:pt x="14475" y="2929"/>
                </a:lnTo>
                <a:lnTo>
                  <a:pt x="14456" y="3010"/>
                </a:lnTo>
                <a:lnTo>
                  <a:pt x="14355" y="3102"/>
                </a:lnTo>
                <a:lnTo>
                  <a:pt x="14422" y="3154"/>
                </a:lnTo>
                <a:lnTo>
                  <a:pt x="14545" y="3178"/>
                </a:lnTo>
                <a:lnTo>
                  <a:pt x="14576" y="3252"/>
                </a:lnTo>
                <a:lnTo>
                  <a:pt x="14389" y="3239"/>
                </a:lnTo>
                <a:lnTo>
                  <a:pt x="14364" y="3316"/>
                </a:lnTo>
                <a:lnTo>
                  <a:pt x="14286" y="3363"/>
                </a:lnTo>
                <a:lnTo>
                  <a:pt x="14242" y="3427"/>
                </a:lnTo>
                <a:lnTo>
                  <a:pt x="14237" y="3493"/>
                </a:lnTo>
                <a:lnTo>
                  <a:pt x="14156" y="3506"/>
                </a:lnTo>
                <a:lnTo>
                  <a:pt x="14044" y="3431"/>
                </a:lnTo>
                <a:lnTo>
                  <a:pt x="13954" y="3415"/>
                </a:lnTo>
                <a:lnTo>
                  <a:pt x="13869" y="3461"/>
                </a:lnTo>
                <a:lnTo>
                  <a:pt x="13766" y="3602"/>
                </a:lnTo>
                <a:lnTo>
                  <a:pt x="13562" y="3594"/>
                </a:lnTo>
                <a:lnTo>
                  <a:pt x="13446" y="3550"/>
                </a:lnTo>
                <a:lnTo>
                  <a:pt x="13017" y="3693"/>
                </a:lnTo>
                <a:lnTo>
                  <a:pt x="13015" y="3776"/>
                </a:lnTo>
                <a:lnTo>
                  <a:pt x="13158" y="3875"/>
                </a:lnTo>
                <a:lnTo>
                  <a:pt x="13069" y="3895"/>
                </a:lnTo>
                <a:lnTo>
                  <a:pt x="13069" y="3947"/>
                </a:lnTo>
                <a:lnTo>
                  <a:pt x="12945" y="3949"/>
                </a:lnTo>
                <a:lnTo>
                  <a:pt x="12892" y="4021"/>
                </a:lnTo>
                <a:lnTo>
                  <a:pt x="12768" y="3993"/>
                </a:lnTo>
                <a:lnTo>
                  <a:pt x="12827" y="4153"/>
                </a:lnTo>
                <a:lnTo>
                  <a:pt x="12705" y="4129"/>
                </a:lnTo>
                <a:lnTo>
                  <a:pt x="12567" y="4045"/>
                </a:lnTo>
                <a:lnTo>
                  <a:pt x="12557" y="3978"/>
                </a:lnTo>
                <a:lnTo>
                  <a:pt x="12475" y="3900"/>
                </a:lnTo>
                <a:lnTo>
                  <a:pt x="12350" y="3855"/>
                </a:lnTo>
                <a:lnTo>
                  <a:pt x="12276" y="3880"/>
                </a:lnTo>
                <a:lnTo>
                  <a:pt x="12162" y="3885"/>
                </a:lnTo>
                <a:lnTo>
                  <a:pt x="12219" y="3991"/>
                </a:lnTo>
                <a:lnTo>
                  <a:pt x="11999" y="4025"/>
                </a:lnTo>
                <a:lnTo>
                  <a:pt x="11955" y="3961"/>
                </a:lnTo>
                <a:lnTo>
                  <a:pt x="11783" y="3973"/>
                </a:lnTo>
                <a:lnTo>
                  <a:pt x="11711" y="4010"/>
                </a:lnTo>
                <a:lnTo>
                  <a:pt x="11702" y="4050"/>
                </a:lnTo>
                <a:lnTo>
                  <a:pt x="11643" y="3962"/>
                </a:lnTo>
                <a:lnTo>
                  <a:pt x="11608" y="3998"/>
                </a:lnTo>
                <a:lnTo>
                  <a:pt x="11520" y="3973"/>
                </a:lnTo>
                <a:lnTo>
                  <a:pt x="11453" y="3961"/>
                </a:lnTo>
                <a:lnTo>
                  <a:pt x="11478" y="3912"/>
                </a:lnTo>
                <a:lnTo>
                  <a:pt x="11579" y="3814"/>
                </a:lnTo>
                <a:lnTo>
                  <a:pt x="11615" y="3766"/>
                </a:lnTo>
                <a:lnTo>
                  <a:pt x="11600" y="3691"/>
                </a:lnTo>
                <a:lnTo>
                  <a:pt x="11544" y="3644"/>
                </a:lnTo>
                <a:lnTo>
                  <a:pt x="11425" y="3592"/>
                </a:lnTo>
                <a:lnTo>
                  <a:pt x="11300" y="3607"/>
                </a:lnTo>
                <a:lnTo>
                  <a:pt x="11268" y="3644"/>
                </a:lnTo>
                <a:lnTo>
                  <a:pt x="11241" y="3577"/>
                </a:lnTo>
                <a:lnTo>
                  <a:pt x="11142" y="3564"/>
                </a:lnTo>
                <a:lnTo>
                  <a:pt x="11192" y="3525"/>
                </a:lnTo>
                <a:lnTo>
                  <a:pt x="11113" y="3486"/>
                </a:lnTo>
                <a:lnTo>
                  <a:pt x="11026" y="3550"/>
                </a:lnTo>
                <a:lnTo>
                  <a:pt x="10992" y="3611"/>
                </a:lnTo>
                <a:lnTo>
                  <a:pt x="10985" y="3671"/>
                </a:lnTo>
                <a:lnTo>
                  <a:pt x="10903" y="3671"/>
                </a:lnTo>
                <a:lnTo>
                  <a:pt x="10803" y="3749"/>
                </a:lnTo>
                <a:lnTo>
                  <a:pt x="10766" y="3717"/>
                </a:lnTo>
                <a:lnTo>
                  <a:pt x="10647" y="3727"/>
                </a:lnTo>
                <a:lnTo>
                  <a:pt x="10628" y="3766"/>
                </a:lnTo>
                <a:lnTo>
                  <a:pt x="10502" y="3777"/>
                </a:lnTo>
                <a:lnTo>
                  <a:pt x="10398" y="3841"/>
                </a:lnTo>
                <a:lnTo>
                  <a:pt x="10342" y="3840"/>
                </a:lnTo>
                <a:lnTo>
                  <a:pt x="10265" y="3929"/>
                </a:lnTo>
                <a:lnTo>
                  <a:pt x="10288" y="4008"/>
                </a:lnTo>
                <a:lnTo>
                  <a:pt x="10172" y="4015"/>
                </a:lnTo>
                <a:lnTo>
                  <a:pt x="10051" y="3991"/>
                </a:lnTo>
                <a:lnTo>
                  <a:pt x="9952" y="4006"/>
                </a:lnTo>
                <a:lnTo>
                  <a:pt x="9903" y="4161"/>
                </a:lnTo>
                <a:lnTo>
                  <a:pt x="9911" y="4291"/>
                </a:lnTo>
                <a:lnTo>
                  <a:pt x="9837" y="4190"/>
                </a:lnTo>
                <a:lnTo>
                  <a:pt x="9721" y="4176"/>
                </a:lnTo>
                <a:lnTo>
                  <a:pt x="9605" y="4213"/>
                </a:lnTo>
                <a:lnTo>
                  <a:pt x="9583" y="4324"/>
                </a:lnTo>
                <a:lnTo>
                  <a:pt x="9534" y="4284"/>
                </a:lnTo>
                <a:lnTo>
                  <a:pt x="9620" y="4149"/>
                </a:lnTo>
                <a:lnTo>
                  <a:pt x="9628" y="4063"/>
                </a:lnTo>
                <a:lnTo>
                  <a:pt x="9601" y="4062"/>
                </a:lnTo>
                <a:lnTo>
                  <a:pt x="9566" y="4166"/>
                </a:lnTo>
                <a:lnTo>
                  <a:pt x="9421" y="4239"/>
                </a:lnTo>
                <a:lnTo>
                  <a:pt x="9437" y="4375"/>
                </a:lnTo>
                <a:lnTo>
                  <a:pt x="9320" y="4510"/>
                </a:lnTo>
                <a:lnTo>
                  <a:pt x="9295" y="4595"/>
                </a:lnTo>
                <a:lnTo>
                  <a:pt x="9359" y="4624"/>
                </a:lnTo>
                <a:lnTo>
                  <a:pt x="9285" y="4717"/>
                </a:lnTo>
                <a:lnTo>
                  <a:pt x="9285" y="4811"/>
                </a:lnTo>
                <a:lnTo>
                  <a:pt x="9196" y="4870"/>
                </a:lnTo>
                <a:lnTo>
                  <a:pt x="9144" y="4940"/>
                </a:lnTo>
                <a:lnTo>
                  <a:pt x="9051" y="4961"/>
                </a:lnTo>
                <a:lnTo>
                  <a:pt x="8997" y="5008"/>
                </a:lnTo>
                <a:lnTo>
                  <a:pt x="8930" y="4964"/>
                </a:lnTo>
                <a:lnTo>
                  <a:pt x="9164" y="4786"/>
                </a:lnTo>
                <a:lnTo>
                  <a:pt x="9238" y="4691"/>
                </a:lnTo>
                <a:lnTo>
                  <a:pt x="9213" y="4584"/>
                </a:lnTo>
                <a:lnTo>
                  <a:pt x="9327" y="4387"/>
                </a:lnTo>
                <a:lnTo>
                  <a:pt x="9359" y="4281"/>
                </a:lnTo>
                <a:lnTo>
                  <a:pt x="9349" y="4225"/>
                </a:lnTo>
                <a:lnTo>
                  <a:pt x="9462" y="4124"/>
                </a:lnTo>
                <a:lnTo>
                  <a:pt x="9492" y="4043"/>
                </a:lnTo>
                <a:lnTo>
                  <a:pt x="9379" y="3969"/>
                </a:lnTo>
                <a:lnTo>
                  <a:pt x="9327" y="3986"/>
                </a:lnTo>
                <a:lnTo>
                  <a:pt x="9216" y="4101"/>
                </a:lnTo>
                <a:lnTo>
                  <a:pt x="9039" y="4195"/>
                </a:lnTo>
                <a:lnTo>
                  <a:pt x="9012" y="4240"/>
                </a:lnTo>
                <a:lnTo>
                  <a:pt x="8974" y="4360"/>
                </a:lnTo>
                <a:lnTo>
                  <a:pt x="8913" y="4420"/>
                </a:lnTo>
                <a:lnTo>
                  <a:pt x="8974" y="4457"/>
                </a:lnTo>
                <a:lnTo>
                  <a:pt x="8957" y="4489"/>
                </a:lnTo>
                <a:lnTo>
                  <a:pt x="8974" y="4584"/>
                </a:lnTo>
                <a:lnTo>
                  <a:pt x="8889" y="4648"/>
                </a:lnTo>
                <a:lnTo>
                  <a:pt x="8775" y="4412"/>
                </a:lnTo>
                <a:lnTo>
                  <a:pt x="8728" y="4340"/>
                </a:lnTo>
                <a:lnTo>
                  <a:pt x="8600" y="4233"/>
                </a:lnTo>
                <a:lnTo>
                  <a:pt x="8538" y="4267"/>
                </a:lnTo>
                <a:lnTo>
                  <a:pt x="8533" y="4370"/>
                </a:lnTo>
                <a:lnTo>
                  <a:pt x="8401" y="4434"/>
                </a:lnTo>
                <a:lnTo>
                  <a:pt x="8403" y="4324"/>
                </a:lnTo>
                <a:lnTo>
                  <a:pt x="8278" y="4343"/>
                </a:lnTo>
                <a:lnTo>
                  <a:pt x="8176" y="4299"/>
                </a:lnTo>
                <a:lnTo>
                  <a:pt x="8098" y="4324"/>
                </a:lnTo>
                <a:lnTo>
                  <a:pt x="8048" y="4277"/>
                </a:lnTo>
                <a:lnTo>
                  <a:pt x="8171" y="4225"/>
                </a:lnTo>
                <a:lnTo>
                  <a:pt x="8139" y="4198"/>
                </a:lnTo>
                <a:lnTo>
                  <a:pt x="7859" y="4210"/>
                </a:lnTo>
                <a:lnTo>
                  <a:pt x="7698" y="4207"/>
                </a:lnTo>
                <a:lnTo>
                  <a:pt x="7602" y="4279"/>
                </a:lnTo>
                <a:lnTo>
                  <a:pt x="7499" y="4255"/>
                </a:lnTo>
                <a:lnTo>
                  <a:pt x="7509" y="4186"/>
                </a:lnTo>
                <a:lnTo>
                  <a:pt x="7583" y="4119"/>
                </a:lnTo>
                <a:lnTo>
                  <a:pt x="7659" y="4144"/>
                </a:lnTo>
                <a:lnTo>
                  <a:pt x="7708" y="4057"/>
                </a:lnTo>
                <a:lnTo>
                  <a:pt x="7634" y="3930"/>
                </a:lnTo>
                <a:lnTo>
                  <a:pt x="7576" y="4028"/>
                </a:lnTo>
                <a:lnTo>
                  <a:pt x="7472" y="4084"/>
                </a:lnTo>
                <a:lnTo>
                  <a:pt x="7427" y="4183"/>
                </a:lnTo>
                <a:lnTo>
                  <a:pt x="7305" y="4247"/>
                </a:lnTo>
                <a:lnTo>
                  <a:pt x="7312" y="4171"/>
                </a:lnTo>
                <a:lnTo>
                  <a:pt x="7279" y="4132"/>
                </a:lnTo>
                <a:lnTo>
                  <a:pt x="7040" y="4163"/>
                </a:lnTo>
                <a:lnTo>
                  <a:pt x="6962" y="4276"/>
                </a:lnTo>
                <a:lnTo>
                  <a:pt x="6891" y="4272"/>
                </a:lnTo>
                <a:lnTo>
                  <a:pt x="6880" y="4104"/>
                </a:lnTo>
                <a:lnTo>
                  <a:pt x="6801" y="4119"/>
                </a:lnTo>
                <a:lnTo>
                  <a:pt x="6760" y="4195"/>
                </a:lnTo>
                <a:lnTo>
                  <a:pt x="6683" y="4247"/>
                </a:lnTo>
                <a:lnTo>
                  <a:pt x="6689" y="4185"/>
                </a:lnTo>
                <a:lnTo>
                  <a:pt x="6684" y="4095"/>
                </a:lnTo>
                <a:lnTo>
                  <a:pt x="6905" y="3925"/>
                </a:lnTo>
                <a:lnTo>
                  <a:pt x="6960" y="3784"/>
                </a:lnTo>
                <a:lnTo>
                  <a:pt x="7006" y="3799"/>
                </a:lnTo>
                <a:lnTo>
                  <a:pt x="7055" y="4052"/>
                </a:lnTo>
                <a:lnTo>
                  <a:pt x="7161" y="4082"/>
                </a:lnTo>
                <a:lnTo>
                  <a:pt x="7284" y="4060"/>
                </a:lnTo>
                <a:lnTo>
                  <a:pt x="7376" y="3981"/>
                </a:lnTo>
                <a:lnTo>
                  <a:pt x="7415" y="3900"/>
                </a:lnTo>
                <a:lnTo>
                  <a:pt x="7449" y="3649"/>
                </a:lnTo>
                <a:lnTo>
                  <a:pt x="7398" y="3532"/>
                </a:lnTo>
                <a:lnTo>
                  <a:pt x="7447" y="3415"/>
                </a:lnTo>
                <a:lnTo>
                  <a:pt x="7363" y="3414"/>
                </a:lnTo>
                <a:lnTo>
                  <a:pt x="7437" y="3318"/>
                </a:lnTo>
                <a:lnTo>
                  <a:pt x="7513" y="3336"/>
                </a:lnTo>
                <a:lnTo>
                  <a:pt x="7558" y="3166"/>
                </a:lnTo>
                <a:lnTo>
                  <a:pt x="7487" y="3124"/>
                </a:lnTo>
                <a:lnTo>
                  <a:pt x="7459" y="3060"/>
                </a:lnTo>
                <a:lnTo>
                  <a:pt x="7290" y="3074"/>
                </a:lnTo>
                <a:lnTo>
                  <a:pt x="7272" y="3011"/>
                </a:lnTo>
                <a:lnTo>
                  <a:pt x="7162" y="2966"/>
                </a:lnTo>
                <a:lnTo>
                  <a:pt x="6912" y="2954"/>
                </a:lnTo>
                <a:lnTo>
                  <a:pt x="6763" y="2942"/>
                </a:lnTo>
                <a:lnTo>
                  <a:pt x="6408" y="2979"/>
                </a:lnTo>
                <a:lnTo>
                  <a:pt x="6159" y="2998"/>
                </a:lnTo>
                <a:lnTo>
                  <a:pt x="5977" y="2979"/>
                </a:lnTo>
                <a:lnTo>
                  <a:pt x="5836" y="2909"/>
                </a:lnTo>
                <a:lnTo>
                  <a:pt x="5730" y="2907"/>
                </a:lnTo>
                <a:lnTo>
                  <a:pt x="5350" y="3091"/>
                </a:lnTo>
                <a:lnTo>
                  <a:pt x="5174" y="3193"/>
                </a:lnTo>
                <a:lnTo>
                  <a:pt x="5090" y="3313"/>
                </a:lnTo>
                <a:lnTo>
                  <a:pt x="5129" y="3368"/>
                </a:lnTo>
                <a:lnTo>
                  <a:pt x="5324" y="3383"/>
                </a:lnTo>
                <a:lnTo>
                  <a:pt x="5230" y="3473"/>
                </a:lnTo>
                <a:lnTo>
                  <a:pt x="5009" y="3641"/>
                </a:lnTo>
                <a:lnTo>
                  <a:pt x="4838" y="3796"/>
                </a:lnTo>
                <a:lnTo>
                  <a:pt x="4695" y="3905"/>
                </a:lnTo>
                <a:lnTo>
                  <a:pt x="4717" y="3973"/>
                </a:lnTo>
                <a:lnTo>
                  <a:pt x="4846" y="3929"/>
                </a:lnTo>
                <a:lnTo>
                  <a:pt x="4850" y="4010"/>
                </a:lnTo>
                <a:lnTo>
                  <a:pt x="5004" y="3951"/>
                </a:lnTo>
                <a:lnTo>
                  <a:pt x="5275" y="3808"/>
                </a:lnTo>
                <a:lnTo>
                  <a:pt x="5331" y="3843"/>
                </a:lnTo>
                <a:lnTo>
                  <a:pt x="5528" y="3784"/>
                </a:lnTo>
                <a:lnTo>
                  <a:pt x="5600" y="3681"/>
                </a:lnTo>
                <a:lnTo>
                  <a:pt x="5703" y="3579"/>
                </a:lnTo>
                <a:lnTo>
                  <a:pt x="5945" y="3488"/>
                </a:lnTo>
                <a:lnTo>
                  <a:pt x="6120" y="3505"/>
                </a:lnTo>
                <a:lnTo>
                  <a:pt x="6285" y="3505"/>
                </a:lnTo>
                <a:lnTo>
                  <a:pt x="6383" y="3442"/>
                </a:lnTo>
                <a:lnTo>
                  <a:pt x="6518" y="3422"/>
                </a:lnTo>
                <a:lnTo>
                  <a:pt x="6602" y="3469"/>
                </a:lnTo>
                <a:lnTo>
                  <a:pt x="6556" y="3574"/>
                </a:lnTo>
                <a:lnTo>
                  <a:pt x="6491" y="3617"/>
                </a:lnTo>
                <a:lnTo>
                  <a:pt x="6440" y="3609"/>
                </a:lnTo>
                <a:lnTo>
                  <a:pt x="6210" y="3609"/>
                </a:lnTo>
                <a:lnTo>
                  <a:pt x="6087" y="3626"/>
                </a:lnTo>
                <a:lnTo>
                  <a:pt x="5982" y="3658"/>
                </a:lnTo>
                <a:lnTo>
                  <a:pt x="5848" y="3769"/>
                </a:lnTo>
                <a:lnTo>
                  <a:pt x="5684" y="3853"/>
                </a:lnTo>
                <a:lnTo>
                  <a:pt x="5654" y="3936"/>
                </a:lnTo>
                <a:lnTo>
                  <a:pt x="5583" y="4021"/>
                </a:lnTo>
                <a:lnTo>
                  <a:pt x="5661" y="4085"/>
                </a:lnTo>
                <a:lnTo>
                  <a:pt x="5770" y="4136"/>
                </a:lnTo>
                <a:lnTo>
                  <a:pt x="5841" y="4218"/>
                </a:lnTo>
                <a:lnTo>
                  <a:pt x="5804" y="4323"/>
                </a:lnTo>
                <a:lnTo>
                  <a:pt x="5681" y="4328"/>
                </a:lnTo>
                <a:lnTo>
                  <a:pt x="5641" y="4277"/>
                </a:lnTo>
                <a:lnTo>
                  <a:pt x="5632" y="4203"/>
                </a:lnTo>
                <a:lnTo>
                  <a:pt x="5572" y="4153"/>
                </a:lnTo>
                <a:lnTo>
                  <a:pt x="5493" y="4116"/>
                </a:lnTo>
                <a:lnTo>
                  <a:pt x="5407" y="4181"/>
                </a:lnTo>
                <a:lnTo>
                  <a:pt x="5370" y="4254"/>
                </a:lnTo>
                <a:lnTo>
                  <a:pt x="5400" y="4260"/>
                </a:lnTo>
                <a:lnTo>
                  <a:pt x="5306" y="4318"/>
                </a:lnTo>
                <a:lnTo>
                  <a:pt x="5185" y="4392"/>
                </a:lnTo>
                <a:lnTo>
                  <a:pt x="5158" y="4350"/>
                </a:lnTo>
                <a:lnTo>
                  <a:pt x="5249" y="4223"/>
                </a:lnTo>
                <a:lnTo>
                  <a:pt x="5171" y="4207"/>
                </a:lnTo>
                <a:lnTo>
                  <a:pt x="5063" y="4245"/>
                </a:lnTo>
                <a:lnTo>
                  <a:pt x="4947" y="4324"/>
                </a:lnTo>
                <a:lnTo>
                  <a:pt x="4826" y="4429"/>
                </a:lnTo>
                <a:lnTo>
                  <a:pt x="4742" y="4382"/>
                </a:lnTo>
                <a:lnTo>
                  <a:pt x="4671" y="4415"/>
                </a:lnTo>
                <a:lnTo>
                  <a:pt x="4651" y="4355"/>
                </a:lnTo>
                <a:lnTo>
                  <a:pt x="4685" y="4323"/>
                </a:lnTo>
                <a:lnTo>
                  <a:pt x="4690" y="4244"/>
                </a:lnTo>
                <a:lnTo>
                  <a:pt x="4616" y="4201"/>
                </a:lnTo>
                <a:lnTo>
                  <a:pt x="4520" y="4153"/>
                </a:lnTo>
                <a:lnTo>
                  <a:pt x="4464" y="4139"/>
                </a:lnTo>
                <a:lnTo>
                  <a:pt x="4506" y="4077"/>
                </a:lnTo>
                <a:lnTo>
                  <a:pt x="4553" y="3966"/>
                </a:lnTo>
                <a:lnTo>
                  <a:pt x="4506" y="3957"/>
                </a:lnTo>
                <a:lnTo>
                  <a:pt x="4469" y="3912"/>
                </a:lnTo>
                <a:lnTo>
                  <a:pt x="4523" y="3878"/>
                </a:lnTo>
                <a:lnTo>
                  <a:pt x="4552" y="3792"/>
                </a:lnTo>
                <a:lnTo>
                  <a:pt x="4612" y="3755"/>
                </a:lnTo>
                <a:lnTo>
                  <a:pt x="4685" y="3693"/>
                </a:lnTo>
                <a:lnTo>
                  <a:pt x="4802" y="3671"/>
                </a:lnTo>
                <a:lnTo>
                  <a:pt x="4787" y="3700"/>
                </a:lnTo>
                <a:lnTo>
                  <a:pt x="4848" y="3680"/>
                </a:lnTo>
                <a:lnTo>
                  <a:pt x="4868" y="3633"/>
                </a:lnTo>
                <a:lnTo>
                  <a:pt x="4910" y="3601"/>
                </a:lnTo>
                <a:lnTo>
                  <a:pt x="4964" y="3589"/>
                </a:lnTo>
                <a:lnTo>
                  <a:pt x="5047" y="3545"/>
                </a:lnTo>
                <a:lnTo>
                  <a:pt x="4996" y="3523"/>
                </a:lnTo>
                <a:lnTo>
                  <a:pt x="4951" y="3526"/>
                </a:lnTo>
                <a:lnTo>
                  <a:pt x="4939" y="3481"/>
                </a:lnTo>
                <a:lnTo>
                  <a:pt x="4890" y="3489"/>
                </a:lnTo>
                <a:lnTo>
                  <a:pt x="4848" y="3503"/>
                </a:lnTo>
                <a:lnTo>
                  <a:pt x="4688" y="3596"/>
                </a:lnTo>
                <a:lnTo>
                  <a:pt x="4602" y="3670"/>
                </a:lnTo>
                <a:lnTo>
                  <a:pt x="4515" y="3725"/>
                </a:lnTo>
                <a:lnTo>
                  <a:pt x="4459" y="3774"/>
                </a:lnTo>
                <a:lnTo>
                  <a:pt x="4382" y="3777"/>
                </a:lnTo>
                <a:lnTo>
                  <a:pt x="4415" y="3745"/>
                </a:lnTo>
                <a:lnTo>
                  <a:pt x="4405" y="3697"/>
                </a:lnTo>
                <a:lnTo>
                  <a:pt x="4373" y="3703"/>
                </a:lnTo>
                <a:lnTo>
                  <a:pt x="4378" y="3646"/>
                </a:lnTo>
                <a:lnTo>
                  <a:pt x="4319" y="3596"/>
                </a:lnTo>
                <a:lnTo>
                  <a:pt x="4106" y="3671"/>
                </a:lnTo>
                <a:lnTo>
                  <a:pt x="4069" y="3661"/>
                </a:lnTo>
                <a:lnTo>
                  <a:pt x="4047" y="3624"/>
                </a:lnTo>
                <a:lnTo>
                  <a:pt x="4026" y="3584"/>
                </a:lnTo>
                <a:lnTo>
                  <a:pt x="3910" y="3636"/>
                </a:lnTo>
                <a:lnTo>
                  <a:pt x="3833" y="3545"/>
                </a:lnTo>
                <a:lnTo>
                  <a:pt x="3910" y="3441"/>
                </a:lnTo>
                <a:lnTo>
                  <a:pt x="3745" y="3564"/>
                </a:lnTo>
                <a:lnTo>
                  <a:pt x="3816" y="3422"/>
                </a:lnTo>
                <a:lnTo>
                  <a:pt x="3816" y="3350"/>
                </a:lnTo>
                <a:lnTo>
                  <a:pt x="3713" y="3420"/>
                </a:lnTo>
                <a:lnTo>
                  <a:pt x="3624" y="3564"/>
                </a:lnTo>
                <a:lnTo>
                  <a:pt x="3540" y="3665"/>
                </a:lnTo>
                <a:lnTo>
                  <a:pt x="3377" y="3838"/>
                </a:lnTo>
                <a:lnTo>
                  <a:pt x="3119" y="4020"/>
                </a:lnTo>
                <a:lnTo>
                  <a:pt x="3052" y="4040"/>
                </a:lnTo>
                <a:lnTo>
                  <a:pt x="3094" y="3910"/>
                </a:lnTo>
                <a:lnTo>
                  <a:pt x="3109" y="3851"/>
                </a:lnTo>
                <a:lnTo>
                  <a:pt x="3160" y="3754"/>
                </a:lnTo>
                <a:lnTo>
                  <a:pt x="3200" y="3651"/>
                </a:lnTo>
                <a:lnTo>
                  <a:pt x="3266" y="3542"/>
                </a:lnTo>
                <a:lnTo>
                  <a:pt x="3227" y="3501"/>
                </a:lnTo>
                <a:lnTo>
                  <a:pt x="3158" y="3572"/>
                </a:lnTo>
                <a:lnTo>
                  <a:pt x="3074" y="3636"/>
                </a:lnTo>
                <a:lnTo>
                  <a:pt x="3032" y="3671"/>
                </a:lnTo>
                <a:lnTo>
                  <a:pt x="2981" y="3722"/>
                </a:lnTo>
                <a:lnTo>
                  <a:pt x="2929" y="3764"/>
                </a:lnTo>
                <a:lnTo>
                  <a:pt x="2867" y="3806"/>
                </a:lnTo>
                <a:lnTo>
                  <a:pt x="2823" y="3841"/>
                </a:lnTo>
                <a:lnTo>
                  <a:pt x="2798" y="3845"/>
                </a:lnTo>
                <a:lnTo>
                  <a:pt x="2727" y="3904"/>
                </a:lnTo>
                <a:lnTo>
                  <a:pt x="2675" y="3962"/>
                </a:lnTo>
                <a:lnTo>
                  <a:pt x="2644" y="4008"/>
                </a:lnTo>
                <a:lnTo>
                  <a:pt x="2574" y="4080"/>
                </a:lnTo>
                <a:lnTo>
                  <a:pt x="2493" y="4149"/>
                </a:lnTo>
                <a:lnTo>
                  <a:pt x="2485" y="4180"/>
                </a:lnTo>
                <a:lnTo>
                  <a:pt x="2449" y="4239"/>
                </a:lnTo>
                <a:lnTo>
                  <a:pt x="2461" y="4245"/>
                </a:lnTo>
                <a:lnTo>
                  <a:pt x="2410" y="4340"/>
                </a:lnTo>
                <a:lnTo>
                  <a:pt x="2338" y="4427"/>
                </a:lnTo>
                <a:lnTo>
                  <a:pt x="2288" y="4496"/>
                </a:lnTo>
                <a:lnTo>
                  <a:pt x="2262" y="4547"/>
                </a:lnTo>
                <a:lnTo>
                  <a:pt x="2291" y="4536"/>
                </a:lnTo>
                <a:lnTo>
                  <a:pt x="2311" y="4552"/>
                </a:lnTo>
                <a:lnTo>
                  <a:pt x="2283" y="4634"/>
                </a:lnTo>
                <a:lnTo>
                  <a:pt x="2251" y="4742"/>
                </a:lnTo>
                <a:lnTo>
                  <a:pt x="2321" y="4715"/>
                </a:lnTo>
                <a:lnTo>
                  <a:pt x="2328" y="4757"/>
                </a:lnTo>
                <a:lnTo>
                  <a:pt x="2397" y="4701"/>
                </a:lnTo>
                <a:lnTo>
                  <a:pt x="2439" y="4701"/>
                </a:lnTo>
                <a:lnTo>
                  <a:pt x="2513" y="4604"/>
                </a:lnTo>
                <a:lnTo>
                  <a:pt x="2604" y="4547"/>
                </a:lnTo>
                <a:lnTo>
                  <a:pt x="2660" y="4536"/>
                </a:lnTo>
                <a:lnTo>
                  <a:pt x="2700" y="4508"/>
                </a:lnTo>
                <a:lnTo>
                  <a:pt x="2708" y="4589"/>
                </a:lnTo>
                <a:lnTo>
                  <a:pt x="2781" y="4592"/>
                </a:lnTo>
                <a:lnTo>
                  <a:pt x="2855" y="4525"/>
                </a:lnTo>
                <a:lnTo>
                  <a:pt x="2931" y="4467"/>
                </a:lnTo>
                <a:lnTo>
                  <a:pt x="2961" y="4548"/>
                </a:lnTo>
                <a:lnTo>
                  <a:pt x="2919" y="4733"/>
                </a:lnTo>
                <a:lnTo>
                  <a:pt x="2993" y="4742"/>
                </a:lnTo>
                <a:lnTo>
                  <a:pt x="3003" y="4765"/>
                </a:lnTo>
                <a:lnTo>
                  <a:pt x="3065" y="4759"/>
                </a:lnTo>
                <a:lnTo>
                  <a:pt x="3084" y="4779"/>
                </a:lnTo>
                <a:lnTo>
                  <a:pt x="3045" y="4880"/>
                </a:lnTo>
                <a:lnTo>
                  <a:pt x="3033" y="4932"/>
                </a:lnTo>
                <a:lnTo>
                  <a:pt x="2909" y="5072"/>
                </a:lnTo>
                <a:lnTo>
                  <a:pt x="2841" y="5193"/>
                </a:lnTo>
                <a:lnTo>
                  <a:pt x="2771" y="5344"/>
                </a:lnTo>
                <a:lnTo>
                  <a:pt x="2725" y="5464"/>
                </a:lnTo>
                <a:lnTo>
                  <a:pt x="2729" y="5531"/>
                </a:lnTo>
                <a:lnTo>
                  <a:pt x="2687" y="5617"/>
                </a:lnTo>
                <a:lnTo>
                  <a:pt x="2676" y="5691"/>
                </a:lnTo>
                <a:lnTo>
                  <a:pt x="2629" y="5770"/>
                </a:lnTo>
                <a:lnTo>
                  <a:pt x="2624" y="5821"/>
                </a:lnTo>
                <a:lnTo>
                  <a:pt x="2570" y="5910"/>
                </a:lnTo>
                <a:lnTo>
                  <a:pt x="2511" y="6018"/>
                </a:lnTo>
                <a:lnTo>
                  <a:pt x="2481" y="6028"/>
                </a:lnTo>
                <a:lnTo>
                  <a:pt x="2414" y="6082"/>
                </a:lnTo>
                <a:lnTo>
                  <a:pt x="2378" y="6120"/>
                </a:lnTo>
                <a:lnTo>
                  <a:pt x="2397" y="6146"/>
                </a:lnTo>
                <a:lnTo>
                  <a:pt x="2510" y="6078"/>
                </a:lnTo>
                <a:lnTo>
                  <a:pt x="2527" y="6105"/>
                </a:lnTo>
                <a:lnTo>
                  <a:pt x="2591" y="6046"/>
                </a:lnTo>
                <a:lnTo>
                  <a:pt x="2616" y="5939"/>
                </a:lnTo>
                <a:lnTo>
                  <a:pt x="2703" y="5888"/>
                </a:lnTo>
                <a:lnTo>
                  <a:pt x="2707" y="5981"/>
                </a:lnTo>
                <a:lnTo>
                  <a:pt x="2666" y="6087"/>
                </a:lnTo>
                <a:lnTo>
                  <a:pt x="2715" y="6055"/>
                </a:lnTo>
                <a:lnTo>
                  <a:pt x="2734" y="6023"/>
                </a:lnTo>
                <a:lnTo>
                  <a:pt x="2772" y="5885"/>
                </a:lnTo>
                <a:lnTo>
                  <a:pt x="2791" y="5787"/>
                </a:lnTo>
                <a:lnTo>
                  <a:pt x="2814" y="5669"/>
                </a:lnTo>
                <a:lnTo>
                  <a:pt x="2846" y="5666"/>
                </a:lnTo>
                <a:lnTo>
                  <a:pt x="2868" y="5619"/>
                </a:lnTo>
                <a:lnTo>
                  <a:pt x="2851" y="5558"/>
                </a:lnTo>
                <a:lnTo>
                  <a:pt x="2932" y="5370"/>
                </a:lnTo>
                <a:lnTo>
                  <a:pt x="3030" y="5230"/>
                </a:lnTo>
                <a:lnTo>
                  <a:pt x="3080" y="5097"/>
                </a:lnTo>
                <a:lnTo>
                  <a:pt x="3143" y="5011"/>
                </a:lnTo>
                <a:lnTo>
                  <a:pt x="3183" y="4988"/>
                </a:lnTo>
                <a:lnTo>
                  <a:pt x="3247" y="4927"/>
                </a:lnTo>
                <a:lnTo>
                  <a:pt x="3306" y="4947"/>
                </a:lnTo>
                <a:lnTo>
                  <a:pt x="3299" y="5023"/>
                </a:lnTo>
                <a:lnTo>
                  <a:pt x="3282" y="5018"/>
                </a:lnTo>
                <a:lnTo>
                  <a:pt x="3281" y="5016"/>
                </a:lnTo>
                <a:lnTo>
                  <a:pt x="3234" y="5055"/>
                </a:lnTo>
                <a:lnTo>
                  <a:pt x="3195" y="5117"/>
                </a:lnTo>
                <a:lnTo>
                  <a:pt x="3255" y="5090"/>
                </a:lnTo>
                <a:lnTo>
                  <a:pt x="3247" y="5158"/>
                </a:lnTo>
                <a:lnTo>
                  <a:pt x="3203" y="5200"/>
                </a:lnTo>
                <a:lnTo>
                  <a:pt x="3156" y="5286"/>
                </a:lnTo>
                <a:lnTo>
                  <a:pt x="3143" y="5279"/>
                </a:lnTo>
                <a:lnTo>
                  <a:pt x="3065" y="5434"/>
                </a:lnTo>
                <a:lnTo>
                  <a:pt x="3048" y="5541"/>
                </a:lnTo>
                <a:lnTo>
                  <a:pt x="3016" y="5632"/>
                </a:lnTo>
                <a:lnTo>
                  <a:pt x="2995" y="5752"/>
                </a:lnTo>
                <a:lnTo>
                  <a:pt x="2983" y="5812"/>
                </a:lnTo>
                <a:lnTo>
                  <a:pt x="2951" y="5876"/>
                </a:lnTo>
                <a:lnTo>
                  <a:pt x="2947" y="5903"/>
                </a:lnTo>
                <a:lnTo>
                  <a:pt x="2932" y="5937"/>
                </a:lnTo>
                <a:lnTo>
                  <a:pt x="2890" y="5966"/>
                </a:lnTo>
                <a:lnTo>
                  <a:pt x="2806" y="6050"/>
                </a:lnTo>
                <a:lnTo>
                  <a:pt x="2752" y="6119"/>
                </a:lnTo>
                <a:lnTo>
                  <a:pt x="2730" y="6208"/>
                </a:lnTo>
                <a:lnTo>
                  <a:pt x="2705" y="6240"/>
                </a:lnTo>
                <a:lnTo>
                  <a:pt x="2702" y="6264"/>
                </a:lnTo>
                <a:lnTo>
                  <a:pt x="2671" y="6307"/>
                </a:lnTo>
                <a:lnTo>
                  <a:pt x="2623" y="6427"/>
                </a:lnTo>
                <a:lnTo>
                  <a:pt x="2584" y="6521"/>
                </a:lnTo>
                <a:lnTo>
                  <a:pt x="2517" y="6627"/>
                </a:lnTo>
                <a:lnTo>
                  <a:pt x="2442" y="6770"/>
                </a:lnTo>
                <a:lnTo>
                  <a:pt x="2427" y="6900"/>
                </a:lnTo>
                <a:lnTo>
                  <a:pt x="2456" y="6954"/>
                </a:lnTo>
                <a:lnTo>
                  <a:pt x="2537" y="6797"/>
                </a:lnTo>
                <a:lnTo>
                  <a:pt x="2574" y="6836"/>
                </a:lnTo>
                <a:lnTo>
                  <a:pt x="2618" y="6740"/>
                </a:lnTo>
                <a:lnTo>
                  <a:pt x="2628" y="6853"/>
                </a:lnTo>
                <a:lnTo>
                  <a:pt x="2690" y="6772"/>
                </a:lnTo>
                <a:lnTo>
                  <a:pt x="2702" y="6691"/>
                </a:lnTo>
                <a:lnTo>
                  <a:pt x="2730" y="6582"/>
                </a:lnTo>
                <a:lnTo>
                  <a:pt x="2771" y="6582"/>
                </a:lnTo>
                <a:lnTo>
                  <a:pt x="2804" y="6476"/>
                </a:lnTo>
                <a:lnTo>
                  <a:pt x="2865" y="6376"/>
                </a:lnTo>
                <a:lnTo>
                  <a:pt x="2899" y="6361"/>
                </a:lnTo>
                <a:lnTo>
                  <a:pt x="2858" y="6474"/>
                </a:lnTo>
                <a:lnTo>
                  <a:pt x="2882" y="6518"/>
                </a:lnTo>
                <a:lnTo>
                  <a:pt x="2922" y="6536"/>
                </a:lnTo>
                <a:lnTo>
                  <a:pt x="2959" y="6403"/>
                </a:lnTo>
                <a:lnTo>
                  <a:pt x="3040" y="6464"/>
                </a:lnTo>
                <a:lnTo>
                  <a:pt x="3053" y="6516"/>
                </a:lnTo>
                <a:lnTo>
                  <a:pt x="3077" y="6568"/>
                </a:lnTo>
                <a:lnTo>
                  <a:pt x="3053" y="6595"/>
                </a:lnTo>
                <a:lnTo>
                  <a:pt x="3015" y="6686"/>
                </a:lnTo>
                <a:lnTo>
                  <a:pt x="3117" y="6674"/>
                </a:lnTo>
                <a:lnTo>
                  <a:pt x="3173" y="6664"/>
                </a:lnTo>
                <a:lnTo>
                  <a:pt x="3242" y="6747"/>
                </a:lnTo>
                <a:lnTo>
                  <a:pt x="3279" y="6725"/>
                </a:lnTo>
                <a:lnTo>
                  <a:pt x="3271" y="6614"/>
                </a:lnTo>
                <a:lnTo>
                  <a:pt x="3309" y="6550"/>
                </a:lnTo>
                <a:lnTo>
                  <a:pt x="3362" y="6447"/>
                </a:lnTo>
                <a:lnTo>
                  <a:pt x="3466" y="6375"/>
                </a:lnTo>
                <a:lnTo>
                  <a:pt x="3542" y="6354"/>
                </a:lnTo>
                <a:lnTo>
                  <a:pt x="3702" y="6208"/>
                </a:lnTo>
                <a:lnTo>
                  <a:pt x="3707" y="6242"/>
                </a:lnTo>
                <a:lnTo>
                  <a:pt x="3757" y="6247"/>
                </a:lnTo>
                <a:lnTo>
                  <a:pt x="3787" y="6210"/>
                </a:lnTo>
                <a:lnTo>
                  <a:pt x="3919" y="6161"/>
                </a:lnTo>
                <a:lnTo>
                  <a:pt x="4008" y="6110"/>
                </a:lnTo>
                <a:lnTo>
                  <a:pt x="4072" y="6157"/>
                </a:lnTo>
                <a:lnTo>
                  <a:pt x="4030" y="6213"/>
                </a:lnTo>
                <a:lnTo>
                  <a:pt x="4085" y="6354"/>
                </a:lnTo>
                <a:lnTo>
                  <a:pt x="4075" y="6407"/>
                </a:lnTo>
                <a:lnTo>
                  <a:pt x="3979" y="6388"/>
                </a:lnTo>
                <a:lnTo>
                  <a:pt x="3946" y="6403"/>
                </a:lnTo>
                <a:lnTo>
                  <a:pt x="3974" y="6519"/>
                </a:lnTo>
                <a:lnTo>
                  <a:pt x="3905" y="6572"/>
                </a:lnTo>
                <a:lnTo>
                  <a:pt x="3915" y="6639"/>
                </a:lnTo>
                <a:lnTo>
                  <a:pt x="4067" y="6649"/>
                </a:lnTo>
                <a:lnTo>
                  <a:pt x="4158" y="6696"/>
                </a:lnTo>
                <a:lnTo>
                  <a:pt x="4213" y="6657"/>
                </a:lnTo>
                <a:lnTo>
                  <a:pt x="4139" y="6599"/>
                </a:lnTo>
                <a:lnTo>
                  <a:pt x="4138" y="6531"/>
                </a:lnTo>
                <a:lnTo>
                  <a:pt x="4208" y="6437"/>
                </a:lnTo>
                <a:lnTo>
                  <a:pt x="4306" y="6440"/>
                </a:lnTo>
                <a:lnTo>
                  <a:pt x="4372" y="6494"/>
                </a:lnTo>
                <a:lnTo>
                  <a:pt x="4454" y="6489"/>
                </a:lnTo>
                <a:lnTo>
                  <a:pt x="4516" y="6529"/>
                </a:lnTo>
                <a:lnTo>
                  <a:pt x="4595" y="6561"/>
                </a:lnTo>
                <a:lnTo>
                  <a:pt x="4572" y="6595"/>
                </a:lnTo>
                <a:lnTo>
                  <a:pt x="4425" y="6561"/>
                </a:lnTo>
                <a:lnTo>
                  <a:pt x="4415" y="6656"/>
                </a:lnTo>
                <a:lnTo>
                  <a:pt x="4262" y="6725"/>
                </a:lnTo>
                <a:lnTo>
                  <a:pt x="4196" y="6700"/>
                </a:lnTo>
                <a:lnTo>
                  <a:pt x="4186" y="6844"/>
                </a:lnTo>
                <a:lnTo>
                  <a:pt x="4223" y="6976"/>
                </a:lnTo>
                <a:lnTo>
                  <a:pt x="4223" y="7188"/>
                </a:lnTo>
                <a:lnTo>
                  <a:pt x="4217" y="7258"/>
                </a:lnTo>
                <a:lnTo>
                  <a:pt x="4247" y="7314"/>
                </a:lnTo>
                <a:lnTo>
                  <a:pt x="4254" y="7408"/>
                </a:lnTo>
                <a:lnTo>
                  <a:pt x="4201" y="7531"/>
                </a:lnTo>
                <a:lnTo>
                  <a:pt x="4146" y="7587"/>
                </a:lnTo>
                <a:lnTo>
                  <a:pt x="3998" y="7588"/>
                </a:lnTo>
                <a:lnTo>
                  <a:pt x="3941" y="7516"/>
                </a:lnTo>
                <a:lnTo>
                  <a:pt x="3836" y="7459"/>
                </a:lnTo>
                <a:lnTo>
                  <a:pt x="3774" y="7299"/>
                </a:lnTo>
                <a:lnTo>
                  <a:pt x="3732" y="7070"/>
                </a:lnTo>
                <a:lnTo>
                  <a:pt x="3622" y="6955"/>
                </a:lnTo>
                <a:lnTo>
                  <a:pt x="3520" y="6912"/>
                </a:lnTo>
                <a:lnTo>
                  <a:pt x="3375" y="6917"/>
                </a:lnTo>
                <a:lnTo>
                  <a:pt x="3282" y="6755"/>
                </a:lnTo>
                <a:lnTo>
                  <a:pt x="3175" y="6832"/>
                </a:lnTo>
                <a:lnTo>
                  <a:pt x="3091" y="6720"/>
                </a:lnTo>
                <a:lnTo>
                  <a:pt x="2927" y="6769"/>
                </a:lnTo>
                <a:lnTo>
                  <a:pt x="2904" y="6886"/>
                </a:lnTo>
                <a:lnTo>
                  <a:pt x="2794" y="6959"/>
                </a:lnTo>
                <a:lnTo>
                  <a:pt x="2771" y="7097"/>
                </a:lnTo>
                <a:lnTo>
                  <a:pt x="2695" y="7289"/>
                </a:lnTo>
                <a:lnTo>
                  <a:pt x="2757" y="7375"/>
                </a:lnTo>
                <a:lnTo>
                  <a:pt x="2757" y="7533"/>
                </a:lnTo>
                <a:lnTo>
                  <a:pt x="2811" y="7570"/>
                </a:lnTo>
                <a:lnTo>
                  <a:pt x="2868" y="7526"/>
                </a:lnTo>
                <a:lnTo>
                  <a:pt x="2931" y="7617"/>
                </a:lnTo>
                <a:lnTo>
                  <a:pt x="2929" y="7762"/>
                </a:lnTo>
                <a:lnTo>
                  <a:pt x="3043" y="7864"/>
                </a:lnTo>
                <a:lnTo>
                  <a:pt x="3148" y="7829"/>
                </a:lnTo>
                <a:lnTo>
                  <a:pt x="3185" y="7928"/>
                </a:lnTo>
                <a:lnTo>
                  <a:pt x="3237" y="7962"/>
                </a:lnTo>
                <a:lnTo>
                  <a:pt x="3173" y="7991"/>
                </a:lnTo>
                <a:lnTo>
                  <a:pt x="3156" y="8090"/>
                </a:lnTo>
                <a:lnTo>
                  <a:pt x="3099" y="8135"/>
                </a:lnTo>
                <a:lnTo>
                  <a:pt x="3033" y="8262"/>
                </a:lnTo>
                <a:lnTo>
                  <a:pt x="3028" y="8265"/>
                </a:lnTo>
                <a:lnTo>
                  <a:pt x="2926" y="8336"/>
                </a:lnTo>
                <a:lnTo>
                  <a:pt x="2825" y="8435"/>
                </a:lnTo>
                <a:lnTo>
                  <a:pt x="2823" y="8435"/>
                </a:lnTo>
                <a:lnTo>
                  <a:pt x="2789" y="8464"/>
                </a:lnTo>
                <a:lnTo>
                  <a:pt x="2707" y="8565"/>
                </a:lnTo>
                <a:lnTo>
                  <a:pt x="2646" y="8617"/>
                </a:lnTo>
                <a:lnTo>
                  <a:pt x="2646" y="8632"/>
                </a:lnTo>
                <a:lnTo>
                  <a:pt x="2596" y="8659"/>
                </a:lnTo>
                <a:lnTo>
                  <a:pt x="2538" y="8659"/>
                </a:lnTo>
                <a:lnTo>
                  <a:pt x="2486" y="8585"/>
                </a:lnTo>
                <a:lnTo>
                  <a:pt x="2451" y="8480"/>
                </a:lnTo>
                <a:lnTo>
                  <a:pt x="2407" y="8512"/>
                </a:lnTo>
                <a:lnTo>
                  <a:pt x="2432" y="8413"/>
                </a:lnTo>
                <a:lnTo>
                  <a:pt x="2395" y="8332"/>
                </a:lnTo>
                <a:lnTo>
                  <a:pt x="2331" y="8272"/>
                </a:lnTo>
                <a:lnTo>
                  <a:pt x="2281" y="8280"/>
                </a:lnTo>
                <a:lnTo>
                  <a:pt x="2205" y="8262"/>
                </a:lnTo>
                <a:lnTo>
                  <a:pt x="2192" y="8199"/>
                </a:lnTo>
                <a:lnTo>
                  <a:pt x="2160" y="8068"/>
                </a:lnTo>
                <a:lnTo>
                  <a:pt x="2133" y="7945"/>
                </a:lnTo>
                <a:lnTo>
                  <a:pt x="2062" y="7831"/>
                </a:lnTo>
                <a:lnTo>
                  <a:pt x="2081" y="7760"/>
                </a:lnTo>
                <a:lnTo>
                  <a:pt x="2044" y="7656"/>
                </a:lnTo>
                <a:lnTo>
                  <a:pt x="2045" y="7603"/>
                </a:lnTo>
                <a:lnTo>
                  <a:pt x="2028" y="7570"/>
                </a:lnTo>
                <a:lnTo>
                  <a:pt x="2057" y="7474"/>
                </a:lnTo>
                <a:lnTo>
                  <a:pt x="2022" y="7326"/>
                </a:lnTo>
                <a:lnTo>
                  <a:pt x="1981" y="7285"/>
                </a:lnTo>
                <a:lnTo>
                  <a:pt x="1907" y="7289"/>
                </a:lnTo>
                <a:lnTo>
                  <a:pt x="1850" y="7329"/>
                </a:lnTo>
                <a:lnTo>
                  <a:pt x="1784" y="7460"/>
                </a:lnTo>
                <a:lnTo>
                  <a:pt x="1724" y="7484"/>
                </a:lnTo>
                <a:lnTo>
                  <a:pt x="1683" y="7477"/>
                </a:lnTo>
                <a:lnTo>
                  <a:pt x="1695" y="7309"/>
                </a:lnTo>
                <a:lnTo>
                  <a:pt x="1693" y="7120"/>
                </a:lnTo>
                <a:lnTo>
                  <a:pt x="1690" y="7011"/>
                </a:lnTo>
                <a:lnTo>
                  <a:pt x="1766" y="6844"/>
                </a:lnTo>
                <a:lnTo>
                  <a:pt x="1783" y="6662"/>
                </a:lnTo>
                <a:lnTo>
                  <a:pt x="1784" y="6565"/>
                </a:lnTo>
                <a:lnTo>
                  <a:pt x="1769" y="6538"/>
                </a:lnTo>
                <a:lnTo>
                  <a:pt x="1788" y="6386"/>
                </a:lnTo>
                <a:lnTo>
                  <a:pt x="1799" y="6331"/>
                </a:lnTo>
                <a:lnTo>
                  <a:pt x="1845" y="6245"/>
                </a:lnTo>
                <a:lnTo>
                  <a:pt x="1842" y="6196"/>
                </a:lnTo>
                <a:lnTo>
                  <a:pt x="1897" y="6109"/>
                </a:lnTo>
                <a:lnTo>
                  <a:pt x="1958" y="6100"/>
                </a:lnTo>
                <a:lnTo>
                  <a:pt x="2052" y="5999"/>
                </a:lnTo>
                <a:lnTo>
                  <a:pt x="2077" y="5937"/>
                </a:lnTo>
                <a:lnTo>
                  <a:pt x="2128" y="5878"/>
                </a:lnTo>
                <a:lnTo>
                  <a:pt x="2188" y="5860"/>
                </a:lnTo>
                <a:lnTo>
                  <a:pt x="2208" y="5829"/>
                </a:lnTo>
                <a:lnTo>
                  <a:pt x="2160" y="5802"/>
                </a:lnTo>
                <a:lnTo>
                  <a:pt x="2217" y="5740"/>
                </a:lnTo>
                <a:lnTo>
                  <a:pt x="2225" y="5666"/>
                </a:lnTo>
                <a:lnTo>
                  <a:pt x="2173" y="5622"/>
                </a:lnTo>
                <a:lnTo>
                  <a:pt x="2165" y="5570"/>
                </a:lnTo>
                <a:lnTo>
                  <a:pt x="2190" y="5506"/>
                </a:lnTo>
                <a:lnTo>
                  <a:pt x="2190" y="5415"/>
                </a:lnTo>
                <a:lnTo>
                  <a:pt x="2148" y="5381"/>
                </a:lnTo>
                <a:lnTo>
                  <a:pt x="2168" y="5319"/>
                </a:lnTo>
                <a:lnTo>
                  <a:pt x="2171" y="5186"/>
                </a:lnTo>
                <a:lnTo>
                  <a:pt x="2173" y="5060"/>
                </a:lnTo>
                <a:lnTo>
                  <a:pt x="2155" y="5013"/>
                </a:lnTo>
                <a:lnTo>
                  <a:pt x="2121" y="5006"/>
                </a:lnTo>
                <a:lnTo>
                  <a:pt x="2124" y="4932"/>
                </a:lnTo>
                <a:lnTo>
                  <a:pt x="2087" y="4912"/>
                </a:lnTo>
                <a:lnTo>
                  <a:pt x="2099" y="4873"/>
                </a:lnTo>
                <a:lnTo>
                  <a:pt x="2151" y="4757"/>
                </a:lnTo>
                <a:lnTo>
                  <a:pt x="2171" y="4683"/>
                </a:lnTo>
                <a:lnTo>
                  <a:pt x="2235" y="4584"/>
                </a:lnTo>
                <a:lnTo>
                  <a:pt x="2261" y="4520"/>
                </a:lnTo>
                <a:lnTo>
                  <a:pt x="2207" y="4560"/>
                </a:lnTo>
                <a:lnTo>
                  <a:pt x="2124" y="4619"/>
                </a:lnTo>
                <a:lnTo>
                  <a:pt x="2111" y="4600"/>
                </a:lnTo>
                <a:lnTo>
                  <a:pt x="2106" y="4565"/>
                </a:lnTo>
                <a:lnTo>
                  <a:pt x="2067" y="4585"/>
                </a:lnTo>
                <a:lnTo>
                  <a:pt x="2023" y="4634"/>
                </a:lnTo>
                <a:lnTo>
                  <a:pt x="1981" y="4676"/>
                </a:lnTo>
                <a:cubicBezTo>
                  <a:pt x="3406" y="2631"/>
                  <a:pt x="5521" y="1111"/>
                  <a:pt x="7987" y="441"/>
                </a:cubicBezTo>
                <a:lnTo>
                  <a:pt x="7949" y="461"/>
                </a:lnTo>
                <a:lnTo>
                  <a:pt x="7851" y="493"/>
                </a:lnTo>
                <a:lnTo>
                  <a:pt x="7969" y="481"/>
                </a:lnTo>
                <a:lnTo>
                  <a:pt x="8218" y="443"/>
                </a:lnTo>
                <a:lnTo>
                  <a:pt x="8326" y="434"/>
                </a:lnTo>
                <a:lnTo>
                  <a:pt x="8442" y="436"/>
                </a:lnTo>
                <a:lnTo>
                  <a:pt x="8543" y="414"/>
                </a:lnTo>
                <a:lnTo>
                  <a:pt x="8580" y="380"/>
                </a:lnTo>
                <a:lnTo>
                  <a:pt x="8393" y="391"/>
                </a:lnTo>
                <a:lnTo>
                  <a:pt x="8593" y="355"/>
                </a:lnTo>
                <a:lnTo>
                  <a:pt x="8684" y="264"/>
                </a:lnTo>
                <a:cubicBezTo>
                  <a:pt x="8756" y="250"/>
                  <a:pt x="8829" y="239"/>
                  <a:pt x="8901" y="226"/>
                </a:cubicBezTo>
                <a:lnTo>
                  <a:pt x="9007" y="217"/>
                </a:lnTo>
                <a:lnTo>
                  <a:pt x="9046" y="212"/>
                </a:lnTo>
                <a:lnTo>
                  <a:pt x="9159" y="217"/>
                </a:lnTo>
                <a:lnTo>
                  <a:pt x="9160" y="342"/>
                </a:lnTo>
                <a:lnTo>
                  <a:pt x="9255" y="214"/>
                </a:lnTo>
                <a:lnTo>
                  <a:pt x="9290" y="210"/>
                </a:lnTo>
                <a:lnTo>
                  <a:pt x="9258" y="209"/>
                </a:lnTo>
                <a:lnTo>
                  <a:pt x="9293" y="162"/>
                </a:lnTo>
                <a:cubicBezTo>
                  <a:pt x="9372" y="151"/>
                  <a:pt x="9450" y="141"/>
                  <a:pt x="9529" y="131"/>
                </a:cubicBezTo>
                <a:lnTo>
                  <a:pt x="9573" y="138"/>
                </a:lnTo>
                <a:lnTo>
                  <a:pt x="9601" y="151"/>
                </a:lnTo>
                <a:lnTo>
                  <a:pt x="9763" y="133"/>
                </a:lnTo>
                <a:lnTo>
                  <a:pt x="9803" y="136"/>
                </a:lnTo>
                <a:lnTo>
                  <a:pt x="9930" y="136"/>
                </a:lnTo>
                <a:lnTo>
                  <a:pt x="10021" y="136"/>
                </a:lnTo>
                <a:lnTo>
                  <a:pt x="10085" y="125"/>
                </a:lnTo>
                <a:lnTo>
                  <a:pt x="10177" y="120"/>
                </a:lnTo>
                <a:lnTo>
                  <a:pt x="10332" y="116"/>
                </a:lnTo>
                <a:lnTo>
                  <a:pt x="10388" y="108"/>
                </a:lnTo>
                <a:lnTo>
                  <a:pt x="10335" y="76"/>
                </a:lnTo>
                <a:lnTo>
                  <a:pt x="10302" y="67"/>
                </a:lnTo>
                <a:cubicBezTo>
                  <a:pt x="10467" y="60"/>
                  <a:pt x="10633" y="54"/>
                  <a:pt x="10800" y="54"/>
                </a:cubicBezTo>
                <a:close/>
                <a:moveTo>
                  <a:pt x="10517" y="86"/>
                </a:moveTo>
                <a:lnTo>
                  <a:pt x="10489" y="99"/>
                </a:lnTo>
                <a:lnTo>
                  <a:pt x="10512" y="103"/>
                </a:lnTo>
                <a:lnTo>
                  <a:pt x="10549" y="103"/>
                </a:lnTo>
                <a:lnTo>
                  <a:pt x="10579" y="94"/>
                </a:lnTo>
                <a:lnTo>
                  <a:pt x="10585" y="93"/>
                </a:lnTo>
                <a:lnTo>
                  <a:pt x="10558" y="88"/>
                </a:lnTo>
                <a:lnTo>
                  <a:pt x="10517" y="86"/>
                </a:lnTo>
                <a:close/>
                <a:moveTo>
                  <a:pt x="10824" y="93"/>
                </a:moveTo>
                <a:lnTo>
                  <a:pt x="10723" y="108"/>
                </a:lnTo>
                <a:lnTo>
                  <a:pt x="10721" y="113"/>
                </a:lnTo>
                <a:lnTo>
                  <a:pt x="10839" y="111"/>
                </a:lnTo>
                <a:lnTo>
                  <a:pt x="10904" y="101"/>
                </a:lnTo>
                <a:lnTo>
                  <a:pt x="10886" y="94"/>
                </a:lnTo>
                <a:lnTo>
                  <a:pt x="10824" y="93"/>
                </a:lnTo>
                <a:close/>
                <a:moveTo>
                  <a:pt x="11034" y="118"/>
                </a:moveTo>
                <a:lnTo>
                  <a:pt x="10911" y="130"/>
                </a:lnTo>
                <a:lnTo>
                  <a:pt x="10827" y="145"/>
                </a:lnTo>
                <a:lnTo>
                  <a:pt x="10780" y="131"/>
                </a:lnTo>
                <a:lnTo>
                  <a:pt x="10649" y="126"/>
                </a:lnTo>
                <a:lnTo>
                  <a:pt x="10576" y="138"/>
                </a:lnTo>
                <a:lnTo>
                  <a:pt x="10637" y="146"/>
                </a:lnTo>
                <a:lnTo>
                  <a:pt x="10697" y="143"/>
                </a:lnTo>
                <a:lnTo>
                  <a:pt x="10707" y="157"/>
                </a:lnTo>
                <a:lnTo>
                  <a:pt x="10800" y="165"/>
                </a:lnTo>
                <a:lnTo>
                  <a:pt x="10888" y="177"/>
                </a:lnTo>
                <a:lnTo>
                  <a:pt x="10933" y="187"/>
                </a:lnTo>
                <a:lnTo>
                  <a:pt x="10975" y="182"/>
                </a:lnTo>
                <a:lnTo>
                  <a:pt x="10987" y="197"/>
                </a:lnTo>
                <a:lnTo>
                  <a:pt x="11042" y="202"/>
                </a:lnTo>
                <a:lnTo>
                  <a:pt x="11078" y="172"/>
                </a:lnTo>
                <a:lnTo>
                  <a:pt x="11095" y="148"/>
                </a:lnTo>
                <a:lnTo>
                  <a:pt x="11174" y="136"/>
                </a:lnTo>
                <a:lnTo>
                  <a:pt x="11059" y="135"/>
                </a:lnTo>
                <a:lnTo>
                  <a:pt x="11034" y="118"/>
                </a:lnTo>
                <a:close/>
                <a:moveTo>
                  <a:pt x="10384" y="160"/>
                </a:moveTo>
                <a:lnTo>
                  <a:pt x="10152" y="182"/>
                </a:lnTo>
                <a:lnTo>
                  <a:pt x="10160" y="190"/>
                </a:lnTo>
                <a:lnTo>
                  <a:pt x="10029" y="185"/>
                </a:lnTo>
                <a:lnTo>
                  <a:pt x="9891" y="185"/>
                </a:lnTo>
                <a:lnTo>
                  <a:pt x="9911" y="173"/>
                </a:lnTo>
                <a:lnTo>
                  <a:pt x="9793" y="173"/>
                </a:lnTo>
                <a:lnTo>
                  <a:pt x="9590" y="185"/>
                </a:lnTo>
                <a:lnTo>
                  <a:pt x="9341" y="214"/>
                </a:lnTo>
                <a:lnTo>
                  <a:pt x="9373" y="217"/>
                </a:lnTo>
                <a:lnTo>
                  <a:pt x="9487" y="215"/>
                </a:lnTo>
                <a:lnTo>
                  <a:pt x="9640" y="219"/>
                </a:lnTo>
                <a:lnTo>
                  <a:pt x="9400" y="232"/>
                </a:lnTo>
                <a:lnTo>
                  <a:pt x="9282" y="246"/>
                </a:lnTo>
                <a:lnTo>
                  <a:pt x="9292" y="266"/>
                </a:lnTo>
                <a:lnTo>
                  <a:pt x="9394" y="281"/>
                </a:lnTo>
                <a:lnTo>
                  <a:pt x="9440" y="281"/>
                </a:lnTo>
                <a:lnTo>
                  <a:pt x="9568" y="278"/>
                </a:lnTo>
                <a:lnTo>
                  <a:pt x="9674" y="283"/>
                </a:lnTo>
                <a:lnTo>
                  <a:pt x="9691" y="303"/>
                </a:lnTo>
                <a:lnTo>
                  <a:pt x="9601" y="322"/>
                </a:lnTo>
                <a:lnTo>
                  <a:pt x="9437" y="311"/>
                </a:lnTo>
                <a:lnTo>
                  <a:pt x="9320" y="318"/>
                </a:lnTo>
                <a:lnTo>
                  <a:pt x="9260" y="377"/>
                </a:lnTo>
                <a:lnTo>
                  <a:pt x="9282" y="404"/>
                </a:lnTo>
                <a:lnTo>
                  <a:pt x="9394" y="384"/>
                </a:lnTo>
                <a:lnTo>
                  <a:pt x="9546" y="396"/>
                </a:lnTo>
                <a:lnTo>
                  <a:pt x="9665" y="385"/>
                </a:lnTo>
                <a:lnTo>
                  <a:pt x="9854" y="387"/>
                </a:lnTo>
                <a:lnTo>
                  <a:pt x="9755" y="424"/>
                </a:lnTo>
                <a:lnTo>
                  <a:pt x="9859" y="456"/>
                </a:lnTo>
                <a:lnTo>
                  <a:pt x="9930" y="468"/>
                </a:lnTo>
                <a:lnTo>
                  <a:pt x="10093" y="466"/>
                </a:lnTo>
                <a:lnTo>
                  <a:pt x="10177" y="492"/>
                </a:lnTo>
                <a:lnTo>
                  <a:pt x="10282" y="470"/>
                </a:lnTo>
                <a:lnTo>
                  <a:pt x="10300" y="492"/>
                </a:lnTo>
                <a:lnTo>
                  <a:pt x="10393" y="512"/>
                </a:lnTo>
                <a:lnTo>
                  <a:pt x="10527" y="532"/>
                </a:lnTo>
                <a:lnTo>
                  <a:pt x="10576" y="507"/>
                </a:lnTo>
                <a:lnTo>
                  <a:pt x="10687" y="486"/>
                </a:lnTo>
                <a:lnTo>
                  <a:pt x="10682" y="524"/>
                </a:lnTo>
                <a:lnTo>
                  <a:pt x="10781" y="584"/>
                </a:lnTo>
                <a:lnTo>
                  <a:pt x="10918" y="559"/>
                </a:lnTo>
                <a:lnTo>
                  <a:pt x="10975" y="513"/>
                </a:lnTo>
                <a:lnTo>
                  <a:pt x="11014" y="552"/>
                </a:lnTo>
                <a:lnTo>
                  <a:pt x="10967" y="589"/>
                </a:lnTo>
                <a:lnTo>
                  <a:pt x="11108" y="579"/>
                </a:lnTo>
                <a:lnTo>
                  <a:pt x="11170" y="557"/>
                </a:lnTo>
                <a:lnTo>
                  <a:pt x="11233" y="510"/>
                </a:lnTo>
                <a:lnTo>
                  <a:pt x="11236" y="454"/>
                </a:lnTo>
                <a:lnTo>
                  <a:pt x="11150" y="449"/>
                </a:lnTo>
                <a:lnTo>
                  <a:pt x="11223" y="429"/>
                </a:lnTo>
                <a:lnTo>
                  <a:pt x="11177" y="409"/>
                </a:lnTo>
                <a:lnTo>
                  <a:pt x="11078" y="396"/>
                </a:lnTo>
                <a:lnTo>
                  <a:pt x="10943" y="377"/>
                </a:lnTo>
                <a:lnTo>
                  <a:pt x="10707" y="365"/>
                </a:lnTo>
                <a:lnTo>
                  <a:pt x="10590" y="375"/>
                </a:lnTo>
                <a:lnTo>
                  <a:pt x="10559" y="391"/>
                </a:lnTo>
                <a:lnTo>
                  <a:pt x="10504" y="377"/>
                </a:lnTo>
                <a:lnTo>
                  <a:pt x="10445" y="377"/>
                </a:lnTo>
                <a:lnTo>
                  <a:pt x="10362" y="352"/>
                </a:lnTo>
                <a:lnTo>
                  <a:pt x="10401" y="338"/>
                </a:lnTo>
                <a:lnTo>
                  <a:pt x="10256" y="333"/>
                </a:lnTo>
                <a:lnTo>
                  <a:pt x="10137" y="322"/>
                </a:lnTo>
                <a:lnTo>
                  <a:pt x="10100" y="311"/>
                </a:lnTo>
                <a:lnTo>
                  <a:pt x="10066" y="296"/>
                </a:lnTo>
                <a:lnTo>
                  <a:pt x="10132" y="251"/>
                </a:lnTo>
                <a:lnTo>
                  <a:pt x="10145" y="231"/>
                </a:lnTo>
                <a:lnTo>
                  <a:pt x="10110" y="221"/>
                </a:lnTo>
                <a:lnTo>
                  <a:pt x="10268" y="204"/>
                </a:lnTo>
                <a:lnTo>
                  <a:pt x="10415" y="194"/>
                </a:lnTo>
                <a:lnTo>
                  <a:pt x="10457" y="168"/>
                </a:lnTo>
                <a:lnTo>
                  <a:pt x="10384" y="160"/>
                </a:lnTo>
                <a:close/>
                <a:moveTo>
                  <a:pt x="9142" y="182"/>
                </a:moveTo>
                <a:cubicBezTo>
                  <a:pt x="9130" y="188"/>
                  <a:pt x="9104" y="195"/>
                  <a:pt x="9098" y="199"/>
                </a:cubicBezTo>
                <a:lnTo>
                  <a:pt x="9065" y="197"/>
                </a:lnTo>
                <a:cubicBezTo>
                  <a:pt x="9091" y="193"/>
                  <a:pt x="9116" y="186"/>
                  <a:pt x="9142" y="182"/>
                </a:cubicBezTo>
                <a:close/>
                <a:moveTo>
                  <a:pt x="9159" y="197"/>
                </a:moveTo>
                <a:lnTo>
                  <a:pt x="9159" y="202"/>
                </a:lnTo>
                <a:lnTo>
                  <a:pt x="9132" y="200"/>
                </a:lnTo>
                <a:lnTo>
                  <a:pt x="9159" y="197"/>
                </a:lnTo>
                <a:close/>
                <a:moveTo>
                  <a:pt x="10376" y="263"/>
                </a:moveTo>
                <a:lnTo>
                  <a:pt x="10295" y="269"/>
                </a:lnTo>
                <a:lnTo>
                  <a:pt x="10255" y="284"/>
                </a:lnTo>
                <a:lnTo>
                  <a:pt x="10250" y="291"/>
                </a:lnTo>
                <a:lnTo>
                  <a:pt x="10261" y="308"/>
                </a:lnTo>
                <a:lnTo>
                  <a:pt x="10322" y="316"/>
                </a:lnTo>
                <a:lnTo>
                  <a:pt x="10383" y="306"/>
                </a:lnTo>
                <a:lnTo>
                  <a:pt x="10403" y="281"/>
                </a:lnTo>
                <a:lnTo>
                  <a:pt x="10376" y="263"/>
                </a:lnTo>
                <a:close/>
                <a:moveTo>
                  <a:pt x="8597" y="288"/>
                </a:moveTo>
                <a:lnTo>
                  <a:pt x="8511" y="327"/>
                </a:lnTo>
                <a:lnTo>
                  <a:pt x="8438" y="357"/>
                </a:lnTo>
                <a:lnTo>
                  <a:pt x="8255" y="406"/>
                </a:lnTo>
                <a:lnTo>
                  <a:pt x="8058" y="446"/>
                </a:lnTo>
                <a:lnTo>
                  <a:pt x="8001" y="438"/>
                </a:lnTo>
                <a:cubicBezTo>
                  <a:pt x="8190" y="386"/>
                  <a:pt x="8379" y="331"/>
                  <a:pt x="8573" y="290"/>
                </a:cubicBezTo>
                <a:lnTo>
                  <a:pt x="8597" y="288"/>
                </a:lnTo>
                <a:close/>
                <a:moveTo>
                  <a:pt x="8418" y="343"/>
                </a:moveTo>
                <a:lnTo>
                  <a:pt x="8352" y="367"/>
                </a:lnTo>
                <a:lnTo>
                  <a:pt x="8258" y="389"/>
                </a:lnTo>
                <a:lnTo>
                  <a:pt x="8145" y="412"/>
                </a:lnTo>
                <a:lnTo>
                  <a:pt x="8186" y="414"/>
                </a:lnTo>
                <a:lnTo>
                  <a:pt x="8230" y="406"/>
                </a:lnTo>
                <a:lnTo>
                  <a:pt x="8405" y="360"/>
                </a:lnTo>
                <a:lnTo>
                  <a:pt x="8450" y="343"/>
                </a:lnTo>
                <a:lnTo>
                  <a:pt x="8418" y="343"/>
                </a:lnTo>
                <a:close/>
                <a:moveTo>
                  <a:pt x="11719" y="379"/>
                </a:moveTo>
                <a:lnTo>
                  <a:pt x="11664" y="389"/>
                </a:lnTo>
                <a:lnTo>
                  <a:pt x="11689" y="411"/>
                </a:lnTo>
                <a:lnTo>
                  <a:pt x="11701" y="423"/>
                </a:lnTo>
                <a:lnTo>
                  <a:pt x="11731" y="436"/>
                </a:lnTo>
                <a:lnTo>
                  <a:pt x="11785" y="460"/>
                </a:lnTo>
                <a:lnTo>
                  <a:pt x="11849" y="446"/>
                </a:lnTo>
                <a:lnTo>
                  <a:pt x="11919" y="443"/>
                </a:lnTo>
                <a:lnTo>
                  <a:pt x="11854" y="409"/>
                </a:lnTo>
                <a:lnTo>
                  <a:pt x="11795" y="406"/>
                </a:lnTo>
                <a:lnTo>
                  <a:pt x="11719" y="379"/>
                </a:lnTo>
                <a:close/>
                <a:moveTo>
                  <a:pt x="12125" y="448"/>
                </a:moveTo>
                <a:lnTo>
                  <a:pt x="12081" y="458"/>
                </a:lnTo>
                <a:lnTo>
                  <a:pt x="12100" y="481"/>
                </a:lnTo>
                <a:lnTo>
                  <a:pt x="11992" y="465"/>
                </a:lnTo>
                <a:lnTo>
                  <a:pt x="11961" y="483"/>
                </a:lnTo>
                <a:lnTo>
                  <a:pt x="12042" y="525"/>
                </a:lnTo>
                <a:lnTo>
                  <a:pt x="12110" y="569"/>
                </a:lnTo>
                <a:lnTo>
                  <a:pt x="12081" y="604"/>
                </a:lnTo>
                <a:lnTo>
                  <a:pt x="12047" y="660"/>
                </a:lnTo>
                <a:lnTo>
                  <a:pt x="12078" y="694"/>
                </a:lnTo>
                <a:lnTo>
                  <a:pt x="12115" y="714"/>
                </a:lnTo>
                <a:lnTo>
                  <a:pt x="12170" y="719"/>
                </a:lnTo>
                <a:lnTo>
                  <a:pt x="12212" y="660"/>
                </a:lnTo>
                <a:lnTo>
                  <a:pt x="12270" y="648"/>
                </a:lnTo>
                <a:lnTo>
                  <a:pt x="12236" y="705"/>
                </a:lnTo>
                <a:lnTo>
                  <a:pt x="12256" y="734"/>
                </a:lnTo>
                <a:lnTo>
                  <a:pt x="12355" y="727"/>
                </a:lnTo>
                <a:lnTo>
                  <a:pt x="12379" y="771"/>
                </a:lnTo>
                <a:lnTo>
                  <a:pt x="12515" y="795"/>
                </a:lnTo>
                <a:lnTo>
                  <a:pt x="12446" y="806"/>
                </a:lnTo>
                <a:lnTo>
                  <a:pt x="12475" y="832"/>
                </a:lnTo>
                <a:lnTo>
                  <a:pt x="12660" y="853"/>
                </a:lnTo>
                <a:lnTo>
                  <a:pt x="12734" y="852"/>
                </a:lnTo>
                <a:lnTo>
                  <a:pt x="12852" y="842"/>
                </a:lnTo>
                <a:lnTo>
                  <a:pt x="12795" y="798"/>
                </a:lnTo>
                <a:lnTo>
                  <a:pt x="12716" y="768"/>
                </a:lnTo>
                <a:lnTo>
                  <a:pt x="12872" y="800"/>
                </a:lnTo>
                <a:lnTo>
                  <a:pt x="12884" y="778"/>
                </a:lnTo>
                <a:lnTo>
                  <a:pt x="12812" y="747"/>
                </a:lnTo>
                <a:lnTo>
                  <a:pt x="12690" y="709"/>
                </a:lnTo>
                <a:lnTo>
                  <a:pt x="12606" y="665"/>
                </a:lnTo>
                <a:lnTo>
                  <a:pt x="12694" y="683"/>
                </a:lnTo>
                <a:lnTo>
                  <a:pt x="12766" y="712"/>
                </a:lnTo>
                <a:lnTo>
                  <a:pt x="12867" y="737"/>
                </a:lnTo>
                <a:lnTo>
                  <a:pt x="12913" y="747"/>
                </a:lnTo>
                <a:lnTo>
                  <a:pt x="12923" y="697"/>
                </a:lnTo>
                <a:lnTo>
                  <a:pt x="12862" y="682"/>
                </a:lnTo>
                <a:lnTo>
                  <a:pt x="12810" y="646"/>
                </a:lnTo>
                <a:lnTo>
                  <a:pt x="12820" y="621"/>
                </a:lnTo>
                <a:lnTo>
                  <a:pt x="12732" y="596"/>
                </a:lnTo>
                <a:lnTo>
                  <a:pt x="12537" y="549"/>
                </a:lnTo>
                <a:lnTo>
                  <a:pt x="12396" y="529"/>
                </a:lnTo>
                <a:lnTo>
                  <a:pt x="12320" y="513"/>
                </a:lnTo>
                <a:lnTo>
                  <a:pt x="12231" y="478"/>
                </a:lnTo>
                <a:lnTo>
                  <a:pt x="12125" y="448"/>
                </a:lnTo>
                <a:close/>
                <a:moveTo>
                  <a:pt x="11739" y="513"/>
                </a:moveTo>
                <a:lnTo>
                  <a:pt x="11626" y="518"/>
                </a:lnTo>
                <a:lnTo>
                  <a:pt x="11578" y="566"/>
                </a:lnTo>
                <a:lnTo>
                  <a:pt x="11642" y="601"/>
                </a:lnTo>
                <a:lnTo>
                  <a:pt x="11571" y="619"/>
                </a:lnTo>
                <a:lnTo>
                  <a:pt x="11571" y="638"/>
                </a:lnTo>
                <a:lnTo>
                  <a:pt x="11669" y="646"/>
                </a:lnTo>
                <a:lnTo>
                  <a:pt x="11717" y="668"/>
                </a:lnTo>
                <a:lnTo>
                  <a:pt x="11805" y="653"/>
                </a:lnTo>
                <a:lnTo>
                  <a:pt x="11783" y="606"/>
                </a:lnTo>
                <a:lnTo>
                  <a:pt x="11886" y="635"/>
                </a:lnTo>
                <a:lnTo>
                  <a:pt x="11906" y="618"/>
                </a:lnTo>
                <a:lnTo>
                  <a:pt x="11812" y="552"/>
                </a:lnTo>
                <a:lnTo>
                  <a:pt x="11791" y="527"/>
                </a:lnTo>
                <a:lnTo>
                  <a:pt x="11739" y="513"/>
                </a:lnTo>
                <a:close/>
                <a:moveTo>
                  <a:pt x="11472" y="520"/>
                </a:moveTo>
                <a:lnTo>
                  <a:pt x="11386" y="554"/>
                </a:lnTo>
                <a:lnTo>
                  <a:pt x="11315" y="559"/>
                </a:lnTo>
                <a:lnTo>
                  <a:pt x="11212" y="604"/>
                </a:lnTo>
                <a:lnTo>
                  <a:pt x="11303" y="628"/>
                </a:lnTo>
                <a:lnTo>
                  <a:pt x="11409" y="641"/>
                </a:lnTo>
                <a:lnTo>
                  <a:pt x="11470" y="631"/>
                </a:lnTo>
                <a:lnTo>
                  <a:pt x="11514" y="609"/>
                </a:lnTo>
                <a:lnTo>
                  <a:pt x="11536" y="582"/>
                </a:lnTo>
                <a:lnTo>
                  <a:pt x="11536" y="530"/>
                </a:lnTo>
                <a:lnTo>
                  <a:pt x="11472" y="520"/>
                </a:lnTo>
                <a:close/>
                <a:moveTo>
                  <a:pt x="10622" y="527"/>
                </a:moveTo>
                <a:lnTo>
                  <a:pt x="10561" y="537"/>
                </a:lnTo>
                <a:lnTo>
                  <a:pt x="10502" y="539"/>
                </a:lnTo>
                <a:lnTo>
                  <a:pt x="10441" y="542"/>
                </a:lnTo>
                <a:lnTo>
                  <a:pt x="10453" y="557"/>
                </a:lnTo>
                <a:lnTo>
                  <a:pt x="10556" y="584"/>
                </a:lnTo>
                <a:lnTo>
                  <a:pt x="10677" y="586"/>
                </a:lnTo>
                <a:lnTo>
                  <a:pt x="10702" y="581"/>
                </a:lnTo>
                <a:lnTo>
                  <a:pt x="10702" y="559"/>
                </a:lnTo>
                <a:lnTo>
                  <a:pt x="10637" y="530"/>
                </a:lnTo>
                <a:lnTo>
                  <a:pt x="10622" y="527"/>
                </a:lnTo>
                <a:close/>
                <a:moveTo>
                  <a:pt x="8406" y="532"/>
                </a:moveTo>
                <a:lnTo>
                  <a:pt x="8312" y="535"/>
                </a:lnTo>
                <a:lnTo>
                  <a:pt x="8075" y="566"/>
                </a:lnTo>
                <a:lnTo>
                  <a:pt x="7937" y="577"/>
                </a:lnTo>
                <a:lnTo>
                  <a:pt x="7812" y="604"/>
                </a:lnTo>
                <a:lnTo>
                  <a:pt x="7662" y="667"/>
                </a:lnTo>
                <a:lnTo>
                  <a:pt x="7470" y="715"/>
                </a:lnTo>
                <a:lnTo>
                  <a:pt x="7375" y="763"/>
                </a:lnTo>
                <a:lnTo>
                  <a:pt x="7440" y="778"/>
                </a:lnTo>
                <a:lnTo>
                  <a:pt x="7497" y="791"/>
                </a:lnTo>
                <a:lnTo>
                  <a:pt x="7610" y="779"/>
                </a:lnTo>
                <a:lnTo>
                  <a:pt x="7593" y="833"/>
                </a:lnTo>
                <a:lnTo>
                  <a:pt x="7635" y="852"/>
                </a:lnTo>
                <a:lnTo>
                  <a:pt x="7716" y="857"/>
                </a:lnTo>
                <a:lnTo>
                  <a:pt x="7738" y="887"/>
                </a:lnTo>
                <a:lnTo>
                  <a:pt x="7684" y="934"/>
                </a:lnTo>
                <a:lnTo>
                  <a:pt x="7642" y="978"/>
                </a:lnTo>
                <a:lnTo>
                  <a:pt x="7610" y="1000"/>
                </a:lnTo>
                <a:lnTo>
                  <a:pt x="7590" y="1072"/>
                </a:lnTo>
                <a:lnTo>
                  <a:pt x="7664" y="1123"/>
                </a:lnTo>
                <a:lnTo>
                  <a:pt x="7669" y="1156"/>
                </a:lnTo>
                <a:lnTo>
                  <a:pt x="7622" y="1192"/>
                </a:lnTo>
                <a:lnTo>
                  <a:pt x="7550" y="1288"/>
                </a:lnTo>
                <a:lnTo>
                  <a:pt x="7565" y="1377"/>
                </a:lnTo>
                <a:lnTo>
                  <a:pt x="7607" y="1461"/>
                </a:lnTo>
                <a:lnTo>
                  <a:pt x="7659" y="1417"/>
                </a:lnTo>
                <a:lnTo>
                  <a:pt x="7755" y="1335"/>
                </a:lnTo>
                <a:lnTo>
                  <a:pt x="7794" y="1372"/>
                </a:lnTo>
                <a:lnTo>
                  <a:pt x="7908" y="1365"/>
                </a:lnTo>
                <a:lnTo>
                  <a:pt x="7782" y="1401"/>
                </a:lnTo>
                <a:lnTo>
                  <a:pt x="7698" y="1424"/>
                </a:lnTo>
                <a:lnTo>
                  <a:pt x="7671" y="1480"/>
                </a:lnTo>
                <a:lnTo>
                  <a:pt x="7809" y="1466"/>
                </a:lnTo>
                <a:lnTo>
                  <a:pt x="7942" y="1429"/>
                </a:lnTo>
                <a:lnTo>
                  <a:pt x="8021" y="1394"/>
                </a:lnTo>
                <a:lnTo>
                  <a:pt x="8048" y="1409"/>
                </a:lnTo>
                <a:lnTo>
                  <a:pt x="7925" y="1463"/>
                </a:lnTo>
                <a:lnTo>
                  <a:pt x="7996" y="1464"/>
                </a:lnTo>
                <a:lnTo>
                  <a:pt x="8137" y="1434"/>
                </a:lnTo>
                <a:lnTo>
                  <a:pt x="8100" y="1473"/>
                </a:lnTo>
                <a:lnTo>
                  <a:pt x="8088" y="1512"/>
                </a:lnTo>
                <a:lnTo>
                  <a:pt x="8137" y="1522"/>
                </a:lnTo>
                <a:lnTo>
                  <a:pt x="8230" y="1493"/>
                </a:lnTo>
                <a:lnTo>
                  <a:pt x="8189" y="1552"/>
                </a:lnTo>
                <a:lnTo>
                  <a:pt x="8358" y="1525"/>
                </a:lnTo>
                <a:lnTo>
                  <a:pt x="8349" y="1552"/>
                </a:lnTo>
                <a:lnTo>
                  <a:pt x="8494" y="1554"/>
                </a:lnTo>
                <a:lnTo>
                  <a:pt x="8618" y="1518"/>
                </a:lnTo>
                <a:lnTo>
                  <a:pt x="8637" y="1559"/>
                </a:lnTo>
                <a:lnTo>
                  <a:pt x="8613" y="1594"/>
                </a:lnTo>
                <a:lnTo>
                  <a:pt x="8745" y="1577"/>
                </a:lnTo>
                <a:lnTo>
                  <a:pt x="8928" y="1594"/>
                </a:lnTo>
                <a:lnTo>
                  <a:pt x="9024" y="1621"/>
                </a:lnTo>
                <a:lnTo>
                  <a:pt x="9130" y="1655"/>
                </a:lnTo>
                <a:lnTo>
                  <a:pt x="9171" y="1616"/>
                </a:lnTo>
                <a:lnTo>
                  <a:pt x="9155" y="1673"/>
                </a:lnTo>
                <a:lnTo>
                  <a:pt x="9187" y="1687"/>
                </a:lnTo>
                <a:lnTo>
                  <a:pt x="9268" y="1761"/>
                </a:lnTo>
                <a:lnTo>
                  <a:pt x="9349" y="1757"/>
                </a:lnTo>
                <a:lnTo>
                  <a:pt x="9411" y="1719"/>
                </a:lnTo>
                <a:lnTo>
                  <a:pt x="9403" y="1641"/>
                </a:lnTo>
                <a:lnTo>
                  <a:pt x="9376" y="1594"/>
                </a:lnTo>
                <a:lnTo>
                  <a:pt x="9455" y="1626"/>
                </a:lnTo>
                <a:lnTo>
                  <a:pt x="9526" y="1626"/>
                </a:lnTo>
                <a:lnTo>
                  <a:pt x="9502" y="1591"/>
                </a:lnTo>
                <a:lnTo>
                  <a:pt x="9600" y="1565"/>
                </a:lnTo>
                <a:lnTo>
                  <a:pt x="9639" y="1518"/>
                </a:lnTo>
                <a:lnTo>
                  <a:pt x="9672" y="1520"/>
                </a:lnTo>
                <a:lnTo>
                  <a:pt x="9607" y="1589"/>
                </a:lnTo>
                <a:lnTo>
                  <a:pt x="9563" y="1638"/>
                </a:lnTo>
                <a:lnTo>
                  <a:pt x="9605" y="1672"/>
                </a:lnTo>
                <a:lnTo>
                  <a:pt x="9805" y="1631"/>
                </a:lnTo>
                <a:lnTo>
                  <a:pt x="9928" y="1562"/>
                </a:lnTo>
                <a:lnTo>
                  <a:pt x="9965" y="1525"/>
                </a:lnTo>
                <a:lnTo>
                  <a:pt x="9938" y="1491"/>
                </a:lnTo>
                <a:lnTo>
                  <a:pt x="10002" y="1464"/>
                </a:lnTo>
                <a:lnTo>
                  <a:pt x="9995" y="1399"/>
                </a:lnTo>
                <a:lnTo>
                  <a:pt x="9952" y="1369"/>
                </a:lnTo>
                <a:lnTo>
                  <a:pt x="9839" y="1357"/>
                </a:lnTo>
                <a:lnTo>
                  <a:pt x="9921" y="1357"/>
                </a:lnTo>
                <a:lnTo>
                  <a:pt x="9960" y="1350"/>
                </a:lnTo>
                <a:lnTo>
                  <a:pt x="10049" y="1357"/>
                </a:lnTo>
                <a:lnTo>
                  <a:pt x="10054" y="1298"/>
                </a:lnTo>
                <a:lnTo>
                  <a:pt x="10108" y="1311"/>
                </a:lnTo>
                <a:lnTo>
                  <a:pt x="10177" y="1289"/>
                </a:lnTo>
                <a:lnTo>
                  <a:pt x="10238" y="1259"/>
                </a:lnTo>
                <a:lnTo>
                  <a:pt x="10278" y="1225"/>
                </a:lnTo>
                <a:lnTo>
                  <a:pt x="10238" y="1193"/>
                </a:lnTo>
                <a:lnTo>
                  <a:pt x="10270" y="1177"/>
                </a:lnTo>
                <a:lnTo>
                  <a:pt x="10330" y="1104"/>
                </a:lnTo>
                <a:lnTo>
                  <a:pt x="10337" y="1069"/>
                </a:lnTo>
                <a:lnTo>
                  <a:pt x="10233" y="1057"/>
                </a:lnTo>
                <a:lnTo>
                  <a:pt x="10224" y="1027"/>
                </a:lnTo>
                <a:lnTo>
                  <a:pt x="10327" y="973"/>
                </a:lnTo>
                <a:lnTo>
                  <a:pt x="10447" y="921"/>
                </a:lnTo>
                <a:lnTo>
                  <a:pt x="10440" y="892"/>
                </a:lnTo>
                <a:lnTo>
                  <a:pt x="10337" y="872"/>
                </a:lnTo>
                <a:lnTo>
                  <a:pt x="10155" y="879"/>
                </a:lnTo>
                <a:lnTo>
                  <a:pt x="10233" y="862"/>
                </a:lnTo>
                <a:lnTo>
                  <a:pt x="10329" y="826"/>
                </a:lnTo>
                <a:lnTo>
                  <a:pt x="10229" y="793"/>
                </a:lnTo>
                <a:lnTo>
                  <a:pt x="10164" y="779"/>
                </a:lnTo>
                <a:lnTo>
                  <a:pt x="10061" y="801"/>
                </a:lnTo>
                <a:lnTo>
                  <a:pt x="9948" y="826"/>
                </a:lnTo>
                <a:lnTo>
                  <a:pt x="9854" y="842"/>
                </a:lnTo>
                <a:lnTo>
                  <a:pt x="9697" y="835"/>
                </a:lnTo>
                <a:lnTo>
                  <a:pt x="9665" y="811"/>
                </a:lnTo>
                <a:lnTo>
                  <a:pt x="9580" y="805"/>
                </a:lnTo>
                <a:lnTo>
                  <a:pt x="9438" y="766"/>
                </a:lnTo>
                <a:lnTo>
                  <a:pt x="9342" y="744"/>
                </a:lnTo>
                <a:lnTo>
                  <a:pt x="9282" y="737"/>
                </a:lnTo>
                <a:lnTo>
                  <a:pt x="9260" y="678"/>
                </a:lnTo>
                <a:lnTo>
                  <a:pt x="9196" y="682"/>
                </a:lnTo>
                <a:lnTo>
                  <a:pt x="9155" y="704"/>
                </a:lnTo>
                <a:lnTo>
                  <a:pt x="9078" y="705"/>
                </a:lnTo>
                <a:lnTo>
                  <a:pt x="8928" y="712"/>
                </a:lnTo>
                <a:lnTo>
                  <a:pt x="9063" y="685"/>
                </a:lnTo>
                <a:lnTo>
                  <a:pt x="9112" y="668"/>
                </a:lnTo>
                <a:lnTo>
                  <a:pt x="9088" y="641"/>
                </a:lnTo>
                <a:lnTo>
                  <a:pt x="9027" y="618"/>
                </a:lnTo>
                <a:lnTo>
                  <a:pt x="8928" y="630"/>
                </a:lnTo>
                <a:lnTo>
                  <a:pt x="8888" y="651"/>
                </a:lnTo>
                <a:lnTo>
                  <a:pt x="8871" y="667"/>
                </a:lnTo>
                <a:lnTo>
                  <a:pt x="8839" y="700"/>
                </a:lnTo>
                <a:lnTo>
                  <a:pt x="8778" y="672"/>
                </a:lnTo>
                <a:lnTo>
                  <a:pt x="8762" y="651"/>
                </a:lnTo>
                <a:lnTo>
                  <a:pt x="8819" y="609"/>
                </a:lnTo>
                <a:lnTo>
                  <a:pt x="8778" y="555"/>
                </a:lnTo>
                <a:lnTo>
                  <a:pt x="8706" y="561"/>
                </a:lnTo>
                <a:lnTo>
                  <a:pt x="8667" y="534"/>
                </a:lnTo>
                <a:lnTo>
                  <a:pt x="8494" y="545"/>
                </a:lnTo>
                <a:lnTo>
                  <a:pt x="8406" y="532"/>
                </a:lnTo>
                <a:close/>
                <a:moveTo>
                  <a:pt x="10765" y="626"/>
                </a:moveTo>
                <a:lnTo>
                  <a:pt x="10691" y="641"/>
                </a:lnTo>
                <a:lnTo>
                  <a:pt x="10662" y="660"/>
                </a:lnTo>
                <a:lnTo>
                  <a:pt x="10677" y="685"/>
                </a:lnTo>
                <a:lnTo>
                  <a:pt x="10731" y="710"/>
                </a:lnTo>
                <a:lnTo>
                  <a:pt x="10807" y="714"/>
                </a:lnTo>
                <a:lnTo>
                  <a:pt x="10901" y="709"/>
                </a:lnTo>
                <a:lnTo>
                  <a:pt x="10978" y="697"/>
                </a:lnTo>
                <a:lnTo>
                  <a:pt x="11046" y="704"/>
                </a:lnTo>
                <a:lnTo>
                  <a:pt x="11108" y="710"/>
                </a:lnTo>
                <a:lnTo>
                  <a:pt x="11133" y="729"/>
                </a:lnTo>
                <a:lnTo>
                  <a:pt x="11179" y="747"/>
                </a:lnTo>
                <a:lnTo>
                  <a:pt x="11160" y="773"/>
                </a:lnTo>
                <a:lnTo>
                  <a:pt x="11189" y="798"/>
                </a:lnTo>
                <a:lnTo>
                  <a:pt x="11273" y="806"/>
                </a:lnTo>
                <a:lnTo>
                  <a:pt x="11308" y="833"/>
                </a:lnTo>
                <a:lnTo>
                  <a:pt x="11391" y="848"/>
                </a:lnTo>
                <a:lnTo>
                  <a:pt x="11425" y="823"/>
                </a:lnTo>
                <a:lnTo>
                  <a:pt x="11387" y="796"/>
                </a:lnTo>
                <a:lnTo>
                  <a:pt x="11302" y="776"/>
                </a:lnTo>
                <a:lnTo>
                  <a:pt x="11271" y="742"/>
                </a:lnTo>
                <a:lnTo>
                  <a:pt x="11281" y="710"/>
                </a:lnTo>
                <a:lnTo>
                  <a:pt x="11281" y="673"/>
                </a:lnTo>
                <a:lnTo>
                  <a:pt x="11159" y="643"/>
                </a:lnTo>
                <a:lnTo>
                  <a:pt x="11079" y="630"/>
                </a:lnTo>
                <a:lnTo>
                  <a:pt x="10975" y="626"/>
                </a:lnTo>
                <a:lnTo>
                  <a:pt x="10829" y="635"/>
                </a:lnTo>
                <a:lnTo>
                  <a:pt x="10765" y="626"/>
                </a:lnTo>
                <a:close/>
                <a:moveTo>
                  <a:pt x="12041" y="663"/>
                </a:moveTo>
                <a:lnTo>
                  <a:pt x="11951" y="687"/>
                </a:lnTo>
                <a:lnTo>
                  <a:pt x="11975" y="707"/>
                </a:lnTo>
                <a:lnTo>
                  <a:pt x="12042" y="720"/>
                </a:lnTo>
                <a:lnTo>
                  <a:pt x="12069" y="719"/>
                </a:lnTo>
                <a:lnTo>
                  <a:pt x="12041" y="663"/>
                </a:lnTo>
                <a:close/>
                <a:moveTo>
                  <a:pt x="11376" y="667"/>
                </a:moveTo>
                <a:lnTo>
                  <a:pt x="11335" y="688"/>
                </a:lnTo>
                <a:lnTo>
                  <a:pt x="11342" y="710"/>
                </a:lnTo>
                <a:lnTo>
                  <a:pt x="11369" y="737"/>
                </a:lnTo>
                <a:lnTo>
                  <a:pt x="11446" y="729"/>
                </a:lnTo>
                <a:lnTo>
                  <a:pt x="11492" y="704"/>
                </a:lnTo>
                <a:lnTo>
                  <a:pt x="11443" y="680"/>
                </a:lnTo>
                <a:lnTo>
                  <a:pt x="11376" y="667"/>
                </a:lnTo>
                <a:close/>
                <a:moveTo>
                  <a:pt x="11551" y="717"/>
                </a:moveTo>
                <a:lnTo>
                  <a:pt x="11495" y="761"/>
                </a:lnTo>
                <a:lnTo>
                  <a:pt x="11473" y="795"/>
                </a:lnTo>
                <a:lnTo>
                  <a:pt x="11483" y="830"/>
                </a:lnTo>
                <a:lnTo>
                  <a:pt x="11494" y="821"/>
                </a:lnTo>
                <a:lnTo>
                  <a:pt x="11549" y="835"/>
                </a:lnTo>
                <a:lnTo>
                  <a:pt x="11632" y="825"/>
                </a:lnTo>
                <a:lnTo>
                  <a:pt x="11675" y="837"/>
                </a:lnTo>
                <a:lnTo>
                  <a:pt x="11721" y="788"/>
                </a:lnTo>
                <a:lnTo>
                  <a:pt x="11642" y="778"/>
                </a:lnTo>
                <a:lnTo>
                  <a:pt x="11675" y="742"/>
                </a:lnTo>
                <a:lnTo>
                  <a:pt x="11635" y="724"/>
                </a:lnTo>
                <a:lnTo>
                  <a:pt x="11551" y="717"/>
                </a:lnTo>
                <a:close/>
                <a:moveTo>
                  <a:pt x="10707" y="742"/>
                </a:moveTo>
                <a:lnTo>
                  <a:pt x="10596" y="788"/>
                </a:lnTo>
                <a:lnTo>
                  <a:pt x="10601" y="805"/>
                </a:lnTo>
                <a:lnTo>
                  <a:pt x="10674" y="798"/>
                </a:lnTo>
                <a:lnTo>
                  <a:pt x="10682" y="815"/>
                </a:lnTo>
                <a:lnTo>
                  <a:pt x="10628" y="838"/>
                </a:lnTo>
                <a:lnTo>
                  <a:pt x="10615" y="867"/>
                </a:lnTo>
                <a:lnTo>
                  <a:pt x="10561" y="892"/>
                </a:lnTo>
                <a:lnTo>
                  <a:pt x="10532" y="919"/>
                </a:lnTo>
                <a:lnTo>
                  <a:pt x="10574" y="954"/>
                </a:lnTo>
                <a:lnTo>
                  <a:pt x="10554" y="970"/>
                </a:lnTo>
                <a:lnTo>
                  <a:pt x="10605" y="976"/>
                </a:lnTo>
                <a:lnTo>
                  <a:pt x="10502" y="993"/>
                </a:lnTo>
                <a:lnTo>
                  <a:pt x="10487" y="1010"/>
                </a:lnTo>
                <a:lnTo>
                  <a:pt x="10425" y="1032"/>
                </a:lnTo>
                <a:lnTo>
                  <a:pt x="10404" y="1101"/>
                </a:lnTo>
                <a:lnTo>
                  <a:pt x="10369" y="1131"/>
                </a:lnTo>
                <a:lnTo>
                  <a:pt x="10335" y="1190"/>
                </a:lnTo>
                <a:lnTo>
                  <a:pt x="10394" y="1180"/>
                </a:lnTo>
                <a:lnTo>
                  <a:pt x="10381" y="1202"/>
                </a:lnTo>
                <a:lnTo>
                  <a:pt x="10330" y="1229"/>
                </a:lnTo>
                <a:lnTo>
                  <a:pt x="10298" y="1276"/>
                </a:lnTo>
                <a:lnTo>
                  <a:pt x="10315" y="1298"/>
                </a:lnTo>
                <a:lnTo>
                  <a:pt x="10374" y="1311"/>
                </a:lnTo>
                <a:lnTo>
                  <a:pt x="10430" y="1313"/>
                </a:lnTo>
                <a:lnTo>
                  <a:pt x="10492" y="1310"/>
                </a:lnTo>
                <a:lnTo>
                  <a:pt x="10542" y="1310"/>
                </a:lnTo>
                <a:lnTo>
                  <a:pt x="10593" y="1310"/>
                </a:lnTo>
                <a:lnTo>
                  <a:pt x="10652" y="1288"/>
                </a:lnTo>
                <a:lnTo>
                  <a:pt x="10667" y="1298"/>
                </a:lnTo>
                <a:lnTo>
                  <a:pt x="10734" y="1289"/>
                </a:lnTo>
                <a:lnTo>
                  <a:pt x="10775" y="1279"/>
                </a:lnTo>
                <a:lnTo>
                  <a:pt x="10803" y="1264"/>
                </a:lnTo>
                <a:lnTo>
                  <a:pt x="10822" y="1217"/>
                </a:lnTo>
                <a:lnTo>
                  <a:pt x="10849" y="1242"/>
                </a:lnTo>
                <a:lnTo>
                  <a:pt x="10879" y="1247"/>
                </a:lnTo>
                <a:lnTo>
                  <a:pt x="10920" y="1215"/>
                </a:lnTo>
                <a:lnTo>
                  <a:pt x="10972" y="1204"/>
                </a:lnTo>
                <a:lnTo>
                  <a:pt x="11002" y="1204"/>
                </a:lnTo>
                <a:lnTo>
                  <a:pt x="11046" y="1190"/>
                </a:lnTo>
                <a:lnTo>
                  <a:pt x="11049" y="1161"/>
                </a:lnTo>
                <a:lnTo>
                  <a:pt x="11024" y="1135"/>
                </a:lnTo>
                <a:lnTo>
                  <a:pt x="11009" y="1099"/>
                </a:lnTo>
                <a:lnTo>
                  <a:pt x="10962" y="1069"/>
                </a:lnTo>
                <a:lnTo>
                  <a:pt x="10852" y="1071"/>
                </a:lnTo>
                <a:lnTo>
                  <a:pt x="10781" y="1060"/>
                </a:lnTo>
                <a:lnTo>
                  <a:pt x="10830" y="1032"/>
                </a:lnTo>
                <a:lnTo>
                  <a:pt x="10856" y="1040"/>
                </a:lnTo>
                <a:lnTo>
                  <a:pt x="10943" y="1047"/>
                </a:lnTo>
                <a:lnTo>
                  <a:pt x="10936" y="1005"/>
                </a:lnTo>
                <a:lnTo>
                  <a:pt x="10891" y="973"/>
                </a:lnTo>
                <a:lnTo>
                  <a:pt x="10904" y="946"/>
                </a:lnTo>
                <a:lnTo>
                  <a:pt x="10970" y="929"/>
                </a:lnTo>
                <a:lnTo>
                  <a:pt x="11007" y="902"/>
                </a:lnTo>
                <a:lnTo>
                  <a:pt x="10946" y="885"/>
                </a:lnTo>
                <a:lnTo>
                  <a:pt x="10899" y="837"/>
                </a:lnTo>
                <a:lnTo>
                  <a:pt x="11000" y="872"/>
                </a:lnTo>
                <a:lnTo>
                  <a:pt x="11026" y="869"/>
                </a:lnTo>
                <a:lnTo>
                  <a:pt x="11017" y="815"/>
                </a:lnTo>
                <a:lnTo>
                  <a:pt x="11100" y="803"/>
                </a:lnTo>
                <a:lnTo>
                  <a:pt x="11105" y="769"/>
                </a:lnTo>
                <a:lnTo>
                  <a:pt x="11022" y="761"/>
                </a:lnTo>
                <a:lnTo>
                  <a:pt x="10957" y="751"/>
                </a:lnTo>
                <a:lnTo>
                  <a:pt x="10825" y="759"/>
                </a:lnTo>
                <a:lnTo>
                  <a:pt x="10707" y="742"/>
                </a:lnTo>
                <a:close/>
                <a:moveTo>
                  <a:pt x="11928" y="793"/>
                </a:moveTo>
                <a:lnTo>
                  <a:pt x="11867" y="815"/>
                </a:lnTo>
                <a:lnTo>
                  <a:pt x="11840" y="845"/>
                </a:lnTo>
                <a:lnTo>
                  <a:pt x="11881" y="858"/>
                </a:lnTo>
                <a:lnTo>
                  <a:pt x="11931" y="858"/>
                </a:lnTo>
                <a:lnTo>
                  <a:pt x="11919" y="884"/>
                </a:lnTo>
                <a:lnTo>
                  <a:pt x="11896" y="914"/>
                </a:lnTo>
                <a:lnTo>
                  <a:pt x="11926" y="933"/>
                </a:lnTo>
                <a:lnTo>
                  <a:pt x="11992" y="922"/>
                </a:lnTo>
                <a:lnTo>
                  <a:pt x="12012" y="852"/>
                </a:lnTo>
                <a:lnTo>
                  <a:pt x="12079" y="877"/>
                </a:lnTo>
                <a:lnTo>
                  <a:pt x="12100" y="933"/>
                </a:lnTo>
                <a:lnTo>
                  <a:pt x="12175" y="986"/>
                </a:lnTo>
                <a:lnTo>
                  <a:pt x="12239" y="986"/>
                </a:lnTo>
                <a:lnTo>
                  <a:pt x="12392" y="958"/>
                </a:lnTo>
                <a:lnTo>
                  <a:pt x="12354" y="927"/>
                </a:lnTo>
                <a:lnTo>
                  <a:pt x="12155" y="869"/>
                </a:lnTo>
                <a:lnTo>
                  <a:pt x="12283" y="875"/>
                </a:lnTo>
                <a:lnTo>
                  <a:pt x="12308" y="858"/>
                </a:lnTo>
                <a:lnTo>
                  <a:pt x="12239" y="837"/>
                </a:lnTo>
                <a:lnTo>
                  <a:pt x="12091" y="825"/>
                </a:lnTo>
                <a:lnTo>
                  <a:pt x="11928" y="793"/>
                </a:lnTo>
                <a:close/>
                <a:moveTo>
                  <a:pt x="12475" y="843"/>
                </a:moveTo>
                <a:lnTo>
                  <a:pt x="12482" y="880"/>
                </a:lnTo>
                <a:lnTo>
                  <a:pt x="12493" y="909"/>
                </a:lnTo>
                <a:lnTo>
                  <a:pt x="12594" y="956"/>
                </a:lnTo>
                <a:lnTo>
                  <a:pt x="12628" y="990"/>
                </a:lnTo>
                <a:lnTo>
                  <a:pt x="12778" y="1047"/>
                </a:lnTo>
                <a:lnTo>
                  <a:pt x="12813" y="1007"/>
                </a:lnTo>
                <a:lnTo>
                  <a:pt x="12928" y="1002"/>
                </a:lnTo>
                <a:lnTo>
                  <a:pt x="13061" y="995"/>
                </a:lnTo>
                <a:lnTo>
                  <a:pt x="13115" y="993"/>
                </a:lnTo>
                <a:lnTo>
                  <a:pt x="13076" y="926"/>
                </a:lnTo>
                <a:lnTo>
                  <a:pt x="13101" y="901"/>
                </a:lnTo>
                <a:lnTo>
                  <a:pt x="12921" y="858"/>
                </a:lnTo>
                <a:lnTo>
                  <a:pt x="12874" y="872"/>
                </a:lnTo>
                <a:lnTo>
                  <a:pt x="12741" y="872"/>
                </a:lnTo>
                <a:lnTo>
                  <a:pt x="12557" y="855"/>
                </a:lnTo>
                <a:lnTo>
                  <a:pt x="12475" y="843"/>
                </a:lnTo>
                <a:close/>
                <a:moveTo>
                  <a:pt x="11258" y="858"/>
                </a:moveTo>
                <a:lnTo>
                  <a:pt x="11249" y="867"/>
                </a:lnTo>
                <a:lnTo>
                  <a:pt x="11271" y="882"/>
                </a:lnTo>
                <a:lnTo>
                  <a:pt x="11349" y="894"/>
                </a:lnTo>
                <a:lnTo>
                  <a:pt x="11350" y="872"/>
                </a:lnTo>
                <a:lnTo>
                  <a:pt x="11278" y="858"/>
                </a:lnTo>
                <a:lnTo>
                  <a:pt x="11258" y="858"/>
                </a:lnTo>
                <a:close/>
                <a:moveTo>
                  <a:pt x="11118" y="897"/>
                </a:moveTo>
                <a:lnTo>
                  <a:pt x="11049" y="899"/>
                </a:lnTo>
                <a:lnTo>
                  <a:pt x="10968" y="951"/>
                </a:lnTo>
                <a:lnTo>
                  <a:pt x="10916" y="973"/>
                </a:lnTo>
                <a:lnTo>
                  <a:pt x="10955" y="1000"/>
                </a:lnTo>
                <a:lnTo>
                  <a:pt x="10970" y="1054"/>
                </a:lnTo>
                <a:lnTo>
                  <a:pt x="11019" y="1071"/>
                </a:lnTo>
                <a:lnTo>
                  <a:pt x="11064" y="1092"/>
                </a:lnTo>
                <a:lnTo>
                  <a:pt x="11088" y="1140"/>
                </a:lnTo>
                <a:lnTo>
                  <a:pt x="11155" y="1141"/>
                </a:lnTo>
                <a:lnTo>
                  <a:pt x="11150" y="1123"/>
                </a:lnTo>
                <a:lnTo>
                  <a:pt x="11184" y="1119"/>
                </a:lnTo>
                <a:lnTo>
                  <a:pt x="11216" y="1099"/>
                </a:lnTo>
                <a:lnTo>
                  <a:pt x="11256" y="1067"/>
                </a:lnTo>
                <a:lnTo>
                  <a:pt x="11256" y="1028"/>
                </a:lnTo>
                <a:lnTo>
                  <a:pt x="11233" y="998"/>
                </a:lnTo>
                <a:lnTo>
                  <a:pt x="11170" y="993"/>
                </a:lnTo>
                <a:lnTo>
                  <a:pt x="11206" y="975"/>
                </a:lnTo>
                <a:lnTo>
                  <a:pt x="11219" y="948"/>
                </a:lnTo>
                <a:lnTo>
                  <a:pt x="11194" y="914"/>
                </a:lnTo>
                <a:lnTo>
                  <a:pt x="11118" y="897"/>
                </a:lnTo>
                <a:close/>
                <a:moveTo>
                  <a:pt x="11382" y="899"/>
                </a:moveTo>
                <a:lnTo>
                  <a:pt x="11317" y="906"/>
                </a:lnTo>
                <a:lnTo>
                  <a:pt x="11292" y="931"/>
                </a:lnTo>
                <a:lnTo>
                  <a:pt x="11320" y="961"/>
                </a:lnTo>
                <a:lnTo>
                  <a:pt x="11337" y="970"/>
                </a:lnTo>
                <a:lnTo>
                  <a:pt x="11382" y="980"/>
                </a:lnTo>
                <a:lnTo>
                  <a:pt x="11399" y="949"/>
                </a:lnTo>
                <a:lnTo>
                  <a:pt x="11403" y="921"/>
                </a:lnTo>
                <a:lnTo>
                  <a:pt x="11382" y="899"/>
                </a:lnTo>
                <a:close/>
                <a:moveTo>
                  <a:pt x="11470" y="917"/>
                </a:moveTo>
                <a:lnTo>
                  <a:pt x="11462" y="949"/>
                </a:lnTo>
                <a:lnTo>
                  <a:pt x="11463" y="988"/>
                </a:lnTo>
                <a:lnTo>
                  <a:pt x="11532" y="1032"/>
                </a:lnTo>
                <a:lnTo>
                  <a:pt x="11588" y="1057"/>
                </a:lnTo>
                <a:lnTo>
                  <a:pt x="11613" y="1028"/>
                </a:lnTo>
                <a:lnTo>
                  <a:pt x="11588" y="1003"/>
                </a:lnTo>
                <a:lnTo>
                  <a:pt x="11642" y="991"/>
                </a:lnTo>
                <a:lnTo>
                  <a:pt x="11566" y="971"/>
                </a:lnTo>
                <a:lnTo>
                  <a:pt x="11524" y="936"/>
                </a:lnTo>
                <a:lnTo>
                  <a:pt x="11470" y="917"/>
                </a:lnTo>
                <a:close/>
                <a:moveTo>
                  <a:pt x="11874" y="993"/>
                </a:moveTo>
                <a:lnTo>
                  <a:pt x="11837" y="1008"/>
                </a:lnTo>
                <a:lnTo>
                  <a:pt x="11872" y="1034"/>
                </a:lnTo>
                <a:lnTo>
                  <a:pt x="11931" y="1044"/>
                </a:lnTo>
                <a:lnTo>
                  <a:pt x="11988" y="1034"/>
                </a:lnTo>
                <a:lnTo>
                  <a:pt x="11965" y="997"/>
                </a:lnTo>
                <a:lnTo>
                  <a:pt x="11874" y="993"/>
                </a:lnTo>
                <a:close/>
                <a:moveTo>
                  <a:pt x="12234" y="1013"/>
                </a:moveTo>
                <a:lnTo>
                  <a:pt x="12170" y="1022"/>
                </a:lnTo>
                <a:lnTo>
                  <a:pt x="12088" y="1060"/>
                </a:lnTo>
                <a:lnTo>
                  <a:pt x="12150" y="1071"/>
                </a:lnTo>
                <a:lnTo>
                  <a:pt x="12199" y="1092"/>
                </a:lnTo>
                <a:lnTo>
                  <a:pt x="12340" y="1089"/>
                </a:lnTo>
                <a:lnTo>
                  <a:pt x="12485" y="1082"/>
                </a:lnTo>
                <a:lnTo>
                  <a:pt x="12461" y="1050"/>
                </a:lnTo>
                <a:lnTo>
                  <a:pt x="12387" y="1032"/>
                </a:lnTo>
                <a:lnTo>
                  <a:pt x="12273" y="1025"/>
                </a:lnTo>
                <a:lnTo>
                  <a:pt x="12234" y="1013"/>
                </a:lnTo>
                <a:close/>
                <a:moveTo>
                  <a:pt x="11780" y="1045"/>
                </a:moveTo>
                <a:lnTo>
                  <a:pt x="11805" y="1071"/>
                </a:lnTo>
                <a:lnTo>
                  <a:pt x="11818" y="1079"/>
                </a:lnTo>
                <a:lnTo>
                  <a:pt x="11879" y="1071"/>
                </a:lnTo>
                <a:lnTo>
                  <a:pt x="11892" y="1062"/>
                </a:lnTo>
                <a:lnTo>
                  <a:pt x="11837" y="1045"/>
                </a:lnTo>
                <a:lnTo>
                  <a:pt x="11780" y="1045"/>
                </a:lnTo>
                <a:close/>
                <a:moveTo>
                  <a:pt x="6996" y="1426"/>
                </a:moveTo>
                <a:lnTo>
                  <a:pt x="6878" y="1512"/>
                </a:lnTo>
                <a:lnTo>
                  <a:pt x="6832" y="1518"/>
                </a:lnTo>
                <a:lnTo>
                  <a:pt x="6875" y="1451"/>
                </a:lnTo>
                <a:lnTo>
                  <a:pt x="6715" y="1547"/>
                </a:lnTo>
                <a:lnTo>
                  <a:pt x="6689" y="1515"/>
                </a:lnTo>
                <a:lnTo>
                  <a:pt x="6531" y="1640"/>
                </a:lnTo>
                <a:lnTo>
                  <a:pt x="6459" y="1700"/>
                </a:lnTo>
                <a:lnTo>
                  <a:pt x="6455" y="1732"/>
                </a:lnTo>
                <a:lnTo>
                  <a:pt x="6469" y="1838"/>
                </a:lnTo>
                <a:lnTo>
                  <a:pt x="6551" y="1872"/>
                </a:lnTo>
                <a:lnTo>
                  <a:pt x="6693" y="1804"/>
                </a:lnTo>
                <a:lnTo>
                  <a:pt x="6790" y="1798"/>
                </a:lnTo>
                <a:lnTo>
                  <a:pt x="6849" y="1729"/>
                </a:lnTo>
                <a:lnTo>
                  <a:pt x="6816" y="1675"/>
                </a:lnTo>
                <a:lnTo>
                  <a:pt x="6901" y="1619"/>
                </a:lnTo>
                <a:lnTo>
                  <a:pt x="6870" y="1571"/>
                </a:lnTo>
                <a:lnTo>
                  <a:pt x="7029" y="1500"/>
                </a:lnTo>
                <a:lnTo>
                  <a:pt x="7065" y="1444"/>
                </a:lnTo>
                <a:lnTo>
                  <a:pt x="6996" y="1426"/>
                </a:lnTo>
                <a:close/>
                <a:moveTo>
                  <a:pt x="16242" y="2165"/>
                </a:moveTo>
                <a:lnTo>
                  <a:pt x="16212" y="2171"/>
                </a:lnTo>
                <a:lnTo>
                  <a:pt x="16224" y="2203"/>
                </a:lnTo>
                <a:lnTo>
                  <a:pt x="16266" y="2240"/>
                </a:lnTo>
                <a:lnTo>
                  <a:pt x="16348" y="2309"/>
                </a:lnTo>
                <a:lnTo>
                  <a:pt x="16414" y="2326"/>
                </a:lnTo>
                <a:lnTo>
                  <a:pt x="16436" y="2313"/>
                </a:lnTo>
                <a:lnTo>
                  <a:pt x="16345" y="2235"/>
                </a:lnTo>
                <a:lnTo>
                  <a:pt x="16242" y="2165"/>
                </a:lnTo>
                <a:close/>
                <a:moveTo>
                  <a:pt x="8874" y="2180"/>
                </a:moveTo>
                <a:lnTo>
                  <a:pt x="8731" y="2224"/>
                </a:lnTo>
                <a:lnTo>
                  <a:pt x="8581" y="2301"/>
                </a:lnTo>
                <a:lnTo>
                  <a:pt x="8536" y="2348"/>
                </a:lnTo>
                <a:lnTo>
                  <a:pt x="8465" y="2343"/>
                </a:lnTo>
                <a:lnTo>
                  <a:pt x="8368" y="2424"/>
                </a:lnTo>
                <a:lnTo>
                  <a:pt x="8383" y="2453"/>
                </a:lnTo>
                <a:lnTo>
                  <a:pt x="8536" y="2419"/>
                </a:lnTo>
                <a:lnTo>
                  <a:pt x="8578" y="2429"/>
                </a:lnTo>
                <a:lnTo>
                  <a:pt x="8716" y="2402"/>
                </a:lnTo>
                <a:lnTo>
                  <a:pt x="8807" y="2432"/>
                </a:lnTo>
                <a:lnTo>
                  <a:pt x="8916" y="2328"/>
                </a:lnTo>
                <a:lnTo>
                  <a:pt x="8974" y="2289"/>
                </a:lnTo>
                <a:lnTo>
                  <a:pt x="8958" y="2262"/>
                </a:lnTo>
                <a:lnTo>
                  <a:pt x="8895" y="2271"/>
                </a:lnTo>
                <a:lnTo>
                  <a:pt x="8886" y="2244"/>
                </a:lnTo>
                <a:lnTo>
                  <a:pt x="8948" y="2219"/>
                </a:lnTo>
                <a:lnTo>
                  <a:pt x="8874" y="2180"/>
                </a:lnTo>
                <a:close/>
                <a:moveTo>
                  <a:pt x="9024" y="2283"/>
                </a:moveTo>
                <a:lnTo>
                  <a:pt x="8947" y="2325"/>
                </a:lnTo>
                <a:lnTo>
                  <a:pt x="8953" y="2353"/>
                </a:lnTo>
                <a:lnTo>
                  <a:pt x="8906" y="2370"/>
                </a:lnTo>
                <a:lnTo>
                  <a:pt x="8901" y="2436"/>
                </a:lnTo>
                <a:lnTo>
                  <a:pt x="8952" y="2483"/>
                </a:lnTo>
                <a:lnTo>
                  <a:pt x="9063" y="2476"/>
                </a:lnTo>
                <a:lnTo>
                  <a:pt x="9103" y="2421"/>
                </a:lnTo>
                <a:lnTo>
                  <a:pt x="9125" y="2363"/>
                </a:lnTo>
                <a:lnTo>
                  <a:pt x="9063" y="2362"/>
                </a:lnTo>
                <a:lnTo>
                  <a:pt x="9095" y="2325"/>
                </a:lnTo>
                <a:lnTo>
                  <a:pt x="9024" y="2283"/>
                </a:lnTo>
                <a:close/>
                <a:moveTo>
                  <a:pt x="8674" y="2456"/>
                </a:moveTo>
                <a:lnTo>
                  <a:pt x="8624" y="2488"/>
                </a:lnTo>
                <a:lnTo>
                  <a:pt x="8570" y="2488"/>
                </a:lnTo>
                <a:lnTo>
                  <a:pt x="8546" y="2542"/>
                </a:lnTo>
                <a:lnTo>
                  <a:pt x="8645" y="2565"/>
                </a:lnTo>
                <a:lnTo>
                  <a:pt x="8669" y="2520"/>
                </a:lnTo>
                <a:lnTo>
                  <a:pt x="8731" y="2490"/>
                </a:lnTo>
                <a:lnTo>
                  <a:pt x="8674" y="2456"/>
                </a:lnTo>
                <a:close/>
                <a:moveTo>
                  <a:pt x="5302" y="2592"/>
                </a:moveTo>
                <a:lnTo>
                  <a:pt x="5191" y="2599"/>
                </a:lnTo>
                <a:lnTo>
                  <a:pt x="5040" y="2643"/>
                </a:lnTo>
                <a:lnTo>
                  <a:pt x="4951" y="2705"/>
                </a:lnTo>
                <a:lnTo>
                  <a:pt x="4802" y="2774"/>
                </a:lnTo>
                <a:lnTo>
                  <a:pt x="4861" y="2774"/>
                </a:lnTo>
                <a:lnTo>
                  <a:pt x="4813" y="2813"/>
                </a:lnTo>
                <a:lnTo>
                  <a:pt x="4752" y="2821"/>
                </a:lnTo>
                <a:lnTo>
                  <a:pt x="4706" y="2855"/>
                </a:lnTo>
                <a:lnTo>
                  <a:pt x="4654" y="2942"/>
                </a:lnTo>
                <a:lnTo>
                  <a:pt x="4545" y="3032"/>
                </a:lnTo>
                <a:lnTo>
                  <a:pt x="4462" y="3067"/>
                </a:lnTo>
                <a:lnTo>
                  <a:pt x="4506" y="2966"/>
                </a:lnTo>
                <a:lnTo>
                  <a:pt x="4414" y="3003"/>
                </a:lnTo>
                <a:lnTo>
                  <a:pt x="4323" y="3080"/>
                </a:lnTo>
                <a:lnTo>
                  <a:pt x="4302" y="3035"/>
                </a:lnTo>
                <a:lnTo>
                  <a:pt x="4237" y="3085"/>
                </a:lnTo>
                <a:lnTo>
                  <a:pt x="4178" y="3202"/>
                </a:lnTo>
                <a:lnTo>
                  <a:pt x="4166" y="3160"/>
                </a:lnTo>
                <a:lnTo>
                  <a:pt x="4053" y="3146"/>
                </a:lnTo>
                <a:lnTo>
                  <a:pt x="4011" y="3198"/>
                </a:lnTo>
                <a:lnTo>
                  <a:pt x="4047" y="3215"/>
                </a:lnTo>
                <a:lnTo>
                  <a:pt x="4010" y="3287"/>
                </a:lnTo>
                <a:lnTo>
                  <a:pt x="4062" y="3293"/>
                </a:lnTo>
                <a:lnTo>
                  <a:pt x="4025" y="3341"/>
                </a:lnTo>
                <a:lnTo>
                  <a:pt x="4033" y="3434"/>
                </a:lnTo>
                <a:lnTo>
                  <a:pt x="4013" y="3525"/>
                </a:lnTo>
                <a:lnTo>
                  <a:pt x="4077" y="3540"/>
                </a:lnTo>
                <a:lnTo>
                  <a:pt x="4158" y="3468"/>
                </a:lnTo>
                <a:lnTo>
                  <a:pt x="4196" y="3476"/>
                </a:lnTo>
                <a:lnTo>
                  <a:pt x="4289" y="3429"/>
                </a:lnTo>
                <a:lnTo>
                  <a:pt x="4333" y="3335"/>
                </a:lnTo>
                <a:lnTo>
                  <a:pt x="4395" y="3282"/>
                </a:lnTo>
                <a:lnTo>
                  <a:pt x="4577" y="3153"/>
                </a:lnTo>
                <a:lnTo>
                  <a:pt x="4611" y="3097"/>
                </a:lnTo>
                <a:lnTo>
                  <a:pt x="4823" y="2942"/>
                </a:lnTo>
                <a:lnTo>
                  <a:pt x="4851" y="2877"/>
                </a:lnTo>
                <a:lnTo>
                  <a:pt x="4974" y="2867"/>
                </a:lnTo>
                <a:lnTo>
                  <a:pt x="5099" y="2825"/>
                </a:lnTo>
                <a:lnTo>
                  <a:pt x="5117" y="2762"/>
                </a:lnTo>
                <a:lnTo>
                  <a:pt x="5114" y="2713"/>
                </a:lnTo>
                <a:lnTo>
                  <a:pt x="5265" y="2703"/>
                </a:lnTo>
                <a:lnTo>
                  <a:pt x="5274" y="2641"/>
                </a:lnTo>
                <a:lnTo>
                  <a:pt x="5302" y="2592"/>
                </a:lnTo>
                <a:close/>
                <a:moveTo>
                  <a:pt x="14288" y="2597"/>
                </a:moveTo>
                <a:lnTo>
                  <a:pt x="14229" y="2631"/>
                </a:lnTo>
                <a:lnTo>
                  <a:pt x="14222" y="2660"/>
                </a:lnTo>
                <a:lnTo>
                  <a:pt x="14229" y="2666"/>
                </a:lnTo>
                <a:lnTo>
                  <a:pt x="14293" y="2737"/>
                </a:lnTo>
                <a:lnTo>
                  <a:pt x="14350" y="2752"/>
                </a:lnTo>
                <a:lnTo>
                  <a:pt x="14350" y="2710"/>
                </a:lnTo>
                <a:lnTo>
                  <a:pt x="14348" y="2660"/>
                </a:lnTo>
                <a:lnTo>
                  <a:pt x="14311" y="2609"/>
                </a:lnTo>
                <a:lnTo>
                  <a:pt x="14288" y="2597"/>
                </a:lnTo>
                <a:close/>
                <a:moveTo>
                  <a:pt x="4703" y="2621"/>
                </a:moveTo>
                <a:lnTo>
                  <a:pt x="4538" y="2722"/>
                </a:lnTo>
                <a:lnTo>
                  <a:pt x="4415" y="2744"/>
                </a:lnTo>
                <a:lnTo>
                  <a:pt x="4348" y="2846"/>
                </a:lnTo>
                <a:lnTo>
                  <a:pt x="4382" y="2917"/>
                </a:lnTo>
                <a:lnTo>
                  <a:pt x="4491" y="2899"/>
                </a:lnTo>
                <a:lnTo>
                  <a:pt x="4600" y="2838"/>
                </a:lnTo>
                <a:lnTo>
                  <a:pt x="4690" y="2821"/>
                </a:lnTo>
                <a:lnTo>
                  <a:pt x="4809" y="2715"/>
                </a:lnTo>
                <a:lnTo>
                  <a:pt x="4826" y="2666"/>
                </a:lnTo>
                <a:lnTo>
                  <a:pt x="4777" y="2653"/>
                </a:lnTo>
                <a:lnTo>
                  <a:pt x="4703" y="2621"/>
                </a:lnTo>
                <a:close/>
                <a:moveTo>
                  <a:pt x="15673" y="2705"/>
                </a:moveTo>
                <a:lnTo>
                  <a:pt x="15656" y="2744"/>
                </a:lnTo>
                <a:lnTo>
                  <a:pt x="15614" y="2767"/>
                </a:lnTo>
                <a:lnTo>
                  <a:pt x="15634" y="2803"/>
                </a:lnTo>
                <a:lnTo>
                  <a:pt x="15604" y="2821"/>
                </a:lnTo>
                <a:lnTo>
                  <a:pt x="15668" y="2848"/>
                </a:lnTo>
                <a:lnTo>
                  <a:pt x="15682" y="2843"/>
                </a:lnTo>
                <a:lnTo>
                  <a:pt x="15670" y="2796"/>
                </a:lnTo>
                <a:lnTo>
                  <a:pt x="15698" y="2789"/>
                </a:lnTo>
                <a:lnTo>
                  <a:pt x="15732" y="2766"/>
                </a:lnTo>
                <a:lnTo>
                  <a:pt x="15692" y="2715"/>
                </a:lnTo>
                <a:lnTo>
                  <a:pt x="15673" y="2705"/>
                </a:lnTo>
                <a:close/>
                <a:moveTo>
                  <a:pt x="9418" y="2712"/>
                </a:moveTo>
                <a:lnTo>
                  <a:pt x="9457" y="2745"/>
                </a:lnTo>
                <a:lnTo>
                  <a:pt x="9401" y="2767"/>
                </a:lnTo>
                <a:lnTo>
                  <a:pt x="9389" y="2804"/>
                </a:lnTo>
                <a:lnTo>
                  <a:pt x="9438" y="2806"/>
                </a:lnTo>
                <a:lnTo>
                  <a:pt x="9463" y="2791"/>
                </a:lnTo>
                <a:lnTo>
                  <a:pt x="9494" y="2796"/>
                </a:lnTo>
                <a:lnTo>
                  <a:pt x="9539" y="2801"/>
                </a:lnTo>
                <a:lnTo>
                  <a:pt x="9568" y="2789"/>
                </a:lnTo>
                <a:lnTo>
                  <a:pt x="9568" y="2749"/>
                </a:lnTo>
                <a:lnTo>
                  <a:pt x="9526" y="2754"/>
                </a:lnTo>
                <a:lnTo>
                  <a:pt x="9480" y="2769"/>
                </a:lnTo>
                <a:lnTo>
                  <a:pt x="9514" y="2740"/>
                </a:lnTo>
                <a:lnTo>
                  <a:pt x="9482" y="2722"/>
                </a:lnTo>
                <a:lnTo>
                  <a:pt x="9418" y="2712"/>
                </a:lnTo>
                <a:close/>
                <a:moveTo>
                  <a:pt x="16143" y="2742"/>
                </a:moveTo>
                <a:lnTo>
                  <a:pt x="16136" y="2777"/>
                </a:lnTo>
                <a:lnTo>
                  <a:pt x="16175" y="2841"/>
                </a:lnTo>
                <a:lnTo>
                  <a:pt x="16213" y="2828"/>
                </a:lnTo>
                <a:lnTo>
                  <a:pt x="16235" y="2804"/>
                </a:lnTo>
                <a:lnTo>
                  <a:pt x="16203" y="2762"/>
                </a:lnTo>
                <a:lnTo>
                  <a:pt x="16143" y="2742"/>
                </a:lnTo>
                <a:close/>
                <a:moveTo>
                  <a:pt x="10787" y="3018"/>
                </a:moveTo>
                <a:lnTo>
                  <a:pt x="10723" y="3045"/>
                </a:lnTo>
                <a:lnTo>
                  <a:pt x="10633" y="3133"/>
                </a:lnTo>
                <a:lnTo>
                  <a:pt x="10674" y="3161"/>
                </a:lnTo>
                <a:lnTo>
                  <a:pt x="10691" y="3257"/>
                </a:lnTo>
                <a:lnTo>
                  <a:pt x="10744" y="3311"/>
                </a:lnTo>
                <a:lnTo>
                  <a:pt x="10845" y="3351"/>
                </a:lnTo>
                <a:lnTo>
                  <a:pt x="10925" y="3333"/>
                </a:lnTo>
                <a:lnTo>
                  <a:pt x="10925" y="3212"/>
                </a:lnTo>
                <a:lnTo>
                  <a:pt x="10845" y="3084"/>
                </a:lnTo>
                <a:lnTo>
                  <a:pt x="10787" y="3018"/>
                </a:lnTo>
                <a:close/>
                <a:moveTo>
                  <a:pt x="13067" y="3215"/>
                </a:moveTo>
                <a:lnTo>
                  <a:pt x="12956" y="3242"/>
                </a:lnTo>
                <a:lnTo>
                  <a:pt x="12877" y="3266"/>
                </a:lnTo>
                <a:lnTo>
                  <a:pt x="12916" y="3306"/>
                </a:lnTo>
                <a:lnTo>
                  <a:pt x="13029" y="3308"/>
                </a:lnTo>
                <a:lnTo>
                  <a:pt x="13091" y="3281"/>
                </a:lnTo>
                <a:lnTo>
                  <a:pt x="13067" y="3215"/>
                </a:lnTo>
                <a:close/>
                <a:moveTo>
                  <a:pt x="10995" y="3267"/>
                </a:moveTo>
                <a:lnTo>
                  <a:pt x="10968" y="3282"/>
                </a:lnTo>
                <a:lnTo>
                  <a:pt x="10914" y="3466"/>
                </a:lnTo>
                <a:lnTo>
                  <a:pt x="11127" y="3400"/>
                </a:lnTo>
                <a:lnTo>
                  <a:pt x="11127" y="3345"/>
                </a:lnTo>
                <a:lnTo>
                  <a:pt x="11022" y="3274"/>
                </a:lnTo>
                <a:lnTo>
                  <a:pt x="10995" y="3267"/>
                </a:lnTo>
                <a:close/>
                <a:moveTo>
                  <a:pt x="12828" y="3284"/>
                </a:moveTo>
                <a:lnTo>
                  <a:pt x="12643" y="3296"/>
                </a:lnTo>
                <a:lnTo>
                  <a:pt x="12551" y="3338"/>
                </a:lnTo>
                <a:lnTo>
                  <a:pt x="12527" y="3382"/>
                </a:lnTo>
                <a:lnTo>
                  <a:pt x="12589" y="3473"/>
                </a:lnTo>
                <a:lnTo>
                  <a:pt x="12741" y="3513"/>
                </a:lnTo>
                <a:lnTo>
                  <a:pt x="12773" y="3454"/>
                </a:lnTo>
                <a:lnTo>
                  <a:pt x="12904" y="3382"/>
                </a:lnTo>
                <a:lnTo>
                  <a:pt x="12828" y="3284"/>
                </a:lnTo>
                <a:close/>
                <a:moveTo>
                  <a:pt x="9310" y="3420"/>
                </a:moveTo>
                <a:lnTo>
                  <a:pt x="9117" y="3446"/>
                </a:lnTo>
                <a:lnTo>
                  <a:pt x="8974" y="3469"/>
                </a:lnTo>
                <a:lnTo>
                  <a:pt x="8928" y="3528"/>
                </a:lnTo>
                <a:lnTo>
                  <a:pt x="8730" y="3585"/>
                </a:lnTo>
                <a:lnTo>
                  <a:pt x="8751" y="3619"/>
                </a:lnTo>
                <a:lnTo>
                  <a:pt x="8566" y="3678"/>
                </a:lnTo>
                <a:lnTo>
                  <a:pt x="8499" y="3745"/>
                </a:lnTo>
                <a:lnTo>
                  <a:pt x="8428" y="3747"/>
                </a:lnTo>
                <a:lnTo>
                  <a:pt x="8366" y="3816"/>
                </a:lnTo>
                <a:lnTo>
                  <a:pt x="8410" y="3892"/>
                </a:lnTo>
                <a:lnTo>
                  <a:pt x="8368" y="3954"/>
                </a:lnTo>
                <a:lnTo>
                  <a:pt x="8504" y="4048"/>
                </a:lnTo>
                <a:lnTo>
                  <a:pt x="8543" y="4052"/>
                </a:lnTo>
                <a:lnTo>
                  <a:pt x="8549" y="3902"/>
                </a:lnTo>
                <a:lnTo>
                  <a:pt x="8639" y="3794"/>
                </a:lnTo>
                <a:lnTo>
                  <a:pt x="8819" y="3707"/>
                </a:lnTo>
                <a:lnTo>
                  <a:pt x="8992" y="3616"/>
                </a:lnTo>
                <a:lnTo>
                  <a:pt x="9219" y="3550"/>
                </a:lnTo>
                <a:lnTo>
                  <a:pt x="9388" y="3537"/>
                </a:lnTo>
                <a:lnTo>
                  <a:pt x="9575" y="3520"/>
                </a:lnTo>
                <a:lnTo>
                  <a:pt x="9628" y="3488"/>
                </a:lnTo>
                <a:lnTo>
                  <a:pt x="9637" y="3429"/>
                </a:lnTo>
                <a:lnTo>
                  <a:pt x="9551" y="3422"/>
                </a:lnTo>
                <a:lnTo>
                  <a:pt x="9452" y="3446"/>
                </a:lnTo>
                <a:lnTo>
                  <a:pt x="9310" y="3420"/>
                </a:lnTo>
                <a:close/>
                <a:moveTo>
                  <a:pt x="12951" y="3540"/>
                </a:moveTo>
                <a:lnTo>
                  <a:pt x="12916" y="3577"/>
                </a:lnTo>
                <a:lnTo>
                  <a:pt x="12928" y="3644"/>
                </a:lnTo>
                <a:lnTo>
                  <a:pt x="12941" y="3646"/>
                </a:lnTo>
                <a:lnTo>
                  <a:pt x="13035" y="3616"/>
                </a:lnTo>
                <a:lnTo>
                  <a:pt x="13093" y="3580"/>
                </a:lnTo>
                <a:lnTo>
                  <a:pt x="13054" y="3553"/>
                </a:lnTo>
                <a:lnTo>
                  <a:pt x="12951" y="3540"/>
                </a:lnTo>
                <a:close/>
                <a:moveTo>
                  <a:pt x="4740" y="3742"/>
                </a:moveTo>
                <a:lnTo>
                  <a:pt x="4678" y="3789"/>
                </a:lnTo>
                <a:lnTo>
                  <a:pt x="4599" y="3907"/>
                </a:lnTo>
                <a:lnTo>
                  <a:pt x="4730" y="3867"/>
                </a:lnTo>
                <a:lnTo>
                  <a:pt x="4806" y="3799"/>
                </a:lnTo>
                <a:lnTo>
                  <a:pt x="4740" y="3742"/>
                </a:lnTo>
                <a:close/>
                <a:moveTo>
                  <a:pt x="2858" y="4966"/>
                </a:moveTo>
                <a:lnTo>
                  <a:pt x="2811" y="4993"/>
                </a:lnTo>
                <a:lnTo>
                  <a:pt x="2727" y="5090"/>
                </a:lnTo>
                <a:lnTo>
                  <a:pt x="2703" y="5151"/>
                </a:lnTo>
                <a:lnTo>
                  <a:pt x="2803" y="5087"/>
                </a:lnTo>
                <a:lnTo>
                  <a:pt x="2910" y="4972"/>
                </a:lnTo>
                <a:lnTo>
                  <a:pt x="2858" y="4966"/>
                </a:lnTo>
                <a:close/>
                <a:moveTo>
                  <a:pt x="2646" y="5114"/>
                </a:moveTo>
                <a:lnTo>
                  <a:pt x="2577" y="5201"/>
                </a:lnTo>
                <a:lnTo>
                  <a:pt x="2432" y="5350"/>
                </a:lnTo>
                <a:lnTo>
                  <a:pt x="2402" y="5413"/>
                </a:lnTo>
                <a:lnTo>
                  <a:pt x="2444" y="5407"/>
                </a:lnTo>
                <a:lnTo>
                  <a:pt x="2439" y="5452"/>
                </a:lnTo>
                <a:lnTo>
                  <a:pt x="2599" y="5304"/>
                </a:lnTo>
                <a:lnTo>
                  <a:pt x="2683" y="5169"/>
                </a:lnTo>
                <a:lnTo>
                  <a:pt x="2641" y="5166"/>
                </a:lnTo>
                <a:lnTo>
                  <a:pt x="2646" y="5114"/>
                </a:lnTo>
                <a:close/>
                <a:moveTo>
                  <a:pt x="1613" y="5254"/>
                </a:moveTo>
                <a:lnTo>
                  <a:pt x="1602" y="5277"/>
                </a:lnTo>
                <a:lnTo>
                  <a:pt x="1577" y="5319"/>
                </a:lnTo>
                <a:cubicBezTo>
                  <a:pt x="1590" y="5298"/>
                  <a:pt x="1600" y="5275"/>
                  <a:pt x="1613" y="5254"/>
                </a:cubicBezTo>
                <a:close/>
                <a:moveTo>
                  <a:pt x="1480" y="5496"/>
                </a:moveTo>
                <a:lnTo>
                  <a:pt x="1470" y="5523"/>
                </a:lnTo>
                <a:lnTo>
                  <a:pt x="1432" y="5599"/>
                </a:lnTo>
                <a:lnTo>
                  <a:pt x="1370" y="5740"/>
                </a:lnTo>
                <a:lnTo>
                  <a:pt x="1330" y="5854"/>
                </a:lnTo>
                <a:lnTo>
                  <a:pt x="1325" y="5893"/>
                </a:lnTo>
                <a:lnTo>
                  <a:pt x="1293" y="5974"/>
                </a:lnTo>
                <a:lnTo>
                  <a:pt x="1286" y="6021"/>
                </a:lnTo>
                <a:lnTo>
                  <a:pt x="1289" y="6072"/>
                </a:lnTo>
                <a:lnTo>
                  <a:pt x="1315" y="6055"/>
                </a:lnTo>
                <a:lnTo>
                  <a:pt x="1262" y="6152"/>
                </a:lnTo>
                <a:lnTo>
                  <a:pt x="1199" y="6299"/>
                </a:lnTo>
                <a:lnTo>
                  <a:pt x="1190" y="6349"/>
                </a:lnTo>
                <a:lnTo>
                  <a:pt x="1150" y="6472"/>
                </a:lnTo>
                <a:lnTo>
                  <a:pt x="1138" y="6509"/>
                </a:lnTo>
                <a:lnTo>
                  <a:pt x="1108" y="6568"/>
                </a:lnTo>
                <a:lnTo>
                  <a:pt x="1103" y="6588"/>
                </a:lnTo>
                <a:lnTo>
                  <a:pt x="1076" y="6652"/>
                </a:lnTo>
                <a:lnTo>
                  <a:pt x="1044" y="6703"/>
                </a:lnTo>
                <a:lnTo>
                  <a:pt x="991" y="6814"/>
                </a:lnTo>
                <a:lnTo>
                  <a:pt x="966" y="6866"/>
                </a:lnTo>
                <a:lnTo>
                  <a:pt x="949" y="6912"/>
                </a:lnTo>
                <a:lnTo>
                  <a:pt x="927" y="6987"/>
                </a:lnTo>
                <a:lnTo>
                  <a:pt x="904" y="7041"/>
                </a:lnTo>
                <a:lnTo>
                  <a:pt x="882" y="7085"/>
                </a:lnTo>
                <a:lnTo>
                  <a:pt x="845" y="7179"/>
                </a:lnTo>
                <a:lnTo>
                  <a:pt x="800" y="7311"/>
                </a:lnTo>
                <a:lnTo>
                  <a:pt x="773" y="7430"/>
                </a:lnTo>
                <a:lnTo>
                  <a:pt x="752" y="7502"/>
                </a:lnTo>
                <a:lnTo>
                  <a:pt x="707" y="7634"/>
                </a:lnTo>
                <a:lnTo>
                  <a:pt x="655" y="7767"/>
                </a:lnTo>
                <a:lnTo>
                  <a:pt x="638" y="7804"/>
                </a:lnTo>
                <a:lnTo>
                  <a:pt x="586" y="7969"/>
                </a:lnTo>
                <a:lnTo>
                  <a:pt x="527" y="8139"/>
                </a:lnTo>
                <a:lnTo>
                  <a:pt x="466" y="8346"/>
                </a:lnTo>
                <a:lnTo>
                  <a:pt x="407" y="8526"/>
                </a:lnTo>
                <a:lnTo>
                  <a:pt x="396" y="8551"/>
                </a:lnTo>
                <a:lnTo>
                  <a:pt x="385" y="8576"/>
                </a:lnTo>
                <a:lnTo>
                  <a:pt x="347" y="8624"/>
                </a:lnTo>
                <a:lnTo>
                  <a:pt x="322" y="8654"/>
                </a:lnTo>
                <a:lnTo>
                  <a:pt x="276" y="8751"/>
                </a:lnTo>
                <a:lnTo>
                  <a:pt x="252" y="8817"/>
                </a:lnTo>
                <a:lnTo>
                  <a:pt x="226" y="8921"/>
                </a:lnTo>
                <a:lnTo>
                  <a:pt x="215" y="8953"/>
                </a:lnTo>
                <a:cubicBezTo>
                  <a:pt x="431" y="7712"/>
                  <a:pt x="875" y="6552"/>
                  <a:pt x="1480" y="5496"/>
                </a:cubicBezTo>
                <a:close/>
                <a:moveTo>
                  <a:pt x="2347" y="5829"/>
                </a:moveTo>
                <a:lnTo>
                  <a:pt x="2286" y="5883"/>
                </a:lnTo>
                <a:lnTo>
                  <a:pt x="2251" y="6068"/>
                </a:lnTo>
                <a:lnTo>
                  <a:pt x="2247" y="6126"/>
                </a:lnTo>
                <a:lnTo>
                  <a:pt x="2220" y="6242"/>
                </a:lnTo>
                <a:lnTo>
                  <a:pt x="2283" y="6191"/>
                </a:lnTo>
                <a:lnTo>
                  <a:pt x="2315" y="6137"/>
                </a:lnTo>
                <a:lnTo>
                  <a:pt x="2412" y="6065"/>
                </a:lnTo>
                <a:lnTo>
                  <a:pt x="2387" y="6013"/>
                </a:lnTo>
                <a:lnTo>
                  <a:pt x="2355" y="5940"/>
                </a:lnTo>
                <a:lnTo>
                  <a:pt x="2347" y="5829"/>
                </a:lnTo>
                <a:close/>
                <a:moveTo>
                  <a:pt x="15330" y="6157"/>
                </a:moveTo>
                <a:lnTo>
                  <a:pt x="15311" y="6200"/>
                </a:lnTo>
                <a:lnTo>
                  <a:pt x="15392" y="6252"/>
                </a:lnTo>
                <a:lnTo>
                  <a:pt x="15368" y="6365"/>
                </a:lnTo>
                <a:lnTo>
                  <a:pt x="15505" y="6580"/>
                </a:lnTo>
                <a:lnTo>
                  <a:pt x="15656" y="6706"/>
                </a:lnTo>
                <a:lnTo>
                  <a:pt x="15789" y="6918"/>
                </a:lnTo>
                <a:lnTo>
                  <a:pt x="15847" y="7050"/>
                </a:lnTo>
                <a:lnTo>
                  <a:pt x="15964" y="7216"/>
                </a:lnTo>
                <a:lnTo>
                  <a:pt x="16049" y="7380"/>
                </a:lnTo>
                <a:lnTo>
                  <a:pt x="16146" y="7506"/>
                </a:lnTo>
                <a:lnTo>
                  <a:pt x="16131" y="7346"/>
                </a:lnTo>
                <a:lnTo>
                  <a:pt x="16259" y="7401"/>
                </a:lnTo>
                <a:lnTo>
                  <a:pt x="16193" y="7289"/>
                </a:lnTo>
                <a:lnTo>
                  <a:pt x="16003" y="7176"/>
                </a:lnTo>
                <a:lnTo>
                  <a:pt x="15910" y="6915"/>
                </a:lnTo>
                <a:lnTo>
                  <a:pt x="16070" y="6890"/>
                </a:lnTo>
                <a:lnTo>
                  <a:pt x="15799" y="6666"/>
                </a:lnTo>
                <a:lnTo>
                  <a:pt x="15658" y="6529"/>
                </a:lnTo>
                <a:lnTo>
                  <a:pt x="15555" y="6378"/>
                </a:lnTo>
                <a:lnTo>
                  <a:pt x="15422" y="6247"/>
                </a:lnTo>
                <a:lnTo>
                  <a:pt x="15330" y="6157"/>
                </a:lnTo>
                <a:close/>
                <a:moveTo>
                  <a:pt x="2404" y="7102"/>
                </a:moveTo>
                <a:lnTo>
                  <a:pt x="2352" y="7147"/>
                </a:lnTo>
                <a:lnTo>
                  <a:pt x="2387" y="7279"/>
                </a:lnTo>
                <a:lnTo>
                  <a:pt x="2368" y="7300"/>
                </a:lnTo>
                <a:lnTo>
                  <a:pt x="2448" y="7410"/>
                </a:lnTo>
                <a:lnTo>
                  <a:pt x="2485" y="7378"/>
                </a:lnTo>
                <a:lnTo>
                  <a:pt x="2444" y="7349"/>
                </a:lnTo>
                <a:lnTo>
                  <a:pt x="2464" y="7326"/>
                </a:lnTo>
                <a:lnTo>
                  <a:pt x="2436" y="7253"/>
                </a:lnTo>
                <a:lnTo>
                  <a:pt x="2392" y="7196"/>
                </a:lnTo>
                <a:lnTo>
                  <a:pt x="2404" y="7102"/>
                </a:lnTo>
                <a:close/>
                <a:moveTo>
                  <a:pt x="5279" y="7282"/>
                </a:moveTo>
                <a:lnTo>
                  <a:pt x="5381" y="7300"/>
                </a:lnTo>
                <a:lnTo>
                  <a:pt x="5530" y="7292"/>
                </a:lnTo>
                <a:lnTo>
                  <a:pt x="5582" y="7376"/>
                </a:lnTo>
                <a:lnTo>
                  <a:pt x="5679" y="7420"/>
                </a:lnTo>
                <a:lnTo>
                  <a:pt x="5637" y="7531"/>
                </a:lnTo>
                <a:lnTo>
                  <a:pt x="5530" y="7681"/>
                </a:lnTo>
                <a:lnTo>
                  <a:pt x="5461" y="7610"/>
                </a:lnTo>
                <a:lnTo>
                  <a:pt x="5365" y="7590"/>
                </a:lnTo>
                <a:lnTo>
                  <a:pt x="5292" y="7706"/>
                </a:lnTo>
                <a:lnTo>
                  <a:pt x="5210" y="7637"/>
                </a:lnTo>
                <a:lnTo>
                  <a:pt x="5183" y="7691"/>
                </a:lnTo>
                <a:lnTo>
                  <a:pt x="5210" y="7763"/>
                </a:lnTo>
                <a:lnTo>
                  <a:pt x="5169" y="7937"/>
                </a:lnTo>
                <a:lnTo>
                  <a:pt x="5252" y="8058"/>
                </a:lnTo>
                <a:lnTo>
                  <a:pt x="5240" y="8125"/>
                </a:lnTo>
                <a:lnTo>
                  <a:pt x="5178" y="8181"/>
                </a:lnTo>
                <a:lnTo>
                  <a:pt x="5163" y="8225"/>
                </a:lnTo>
                <a:lnTo>
                  <a:pt x="5137" y="8351"/>
                </a:lnTo>
                <a:lnTo>
                  <a:pt x="5211" y="8235"/>
                </a:lnTo>
                <a:lnTo>
                  <a:pt x="5316" y="8236"/>
                </a:lnTo>
                <a:lnTo>
                  <a:pt x="5296" y="8347"/>
                </a:lnTo>
                <a:lnTo>
                  <a:pt x="5321" y="8489"/>
                </a:lnTo>
                <a:lnTo>
                  <a:pt x="5201" y="8494"/>
                </a:lnTo>
                <a:lnTo>
                  <a:pt x="5126" y="8400"/>
                </a:lnTo>
                <a:lnTo>
                  <a:pt x="5031" y="8528"/>
                </a:lnTo>
                <a:lnTo>
                  <a:pt x="5095" y="8576"/>
                </a:lnTo>
                <a:lnTo>
                  <a:pt x="5011" y="8676"/>
                </a:lnTo>
                <a:lnTo>
                  <a:pt x="5067" y="8778"/>
                </a:lnTo>
                <a:lnTo>
                  <a:pt x="4967" y="8948"/>
                </a:lnTo>
                <a:lnTo>
                  <a:pt x="4932" y="9078"/>
                </a:lnTo>
                <a:lnTo>
                  <a:pt x="4903" y="9113"/>
                </a:lnTo>
                <a:lnTo>
                  <a:pt x="4713" y="9065"/>
                </a:lnTo>
                <a:lnTo>
                  <a:pt x="4575" y="8947"/>
                </a:lnTo>
                <a:lnTo>
                  <a:pt x="4545" y="8819"/>
                </a:lnTo>
                <a:lnTo>
                  <a:pt x="4466" y="8725"/>
                </a:lnTo>
                <a:lnTo>
                  <a:pt x="4498" y="8583"/>
                </a:lnTo>
                <a:lnTo>
                  <a:pt x="4538" y="8499"/>
                </a:lnTo>
                <a:lnTo>
                  <a:pt x="4595" y="8484"/>
                </a:lnTo>
                <a:lnTo>
                  <a:pt x="4643" y="8437"/>
                </a:lnTo>
                <a:lnTo>
                  <a:pt x="4728" y="8319"/>
                </a:lnTo>
                <a:lnTo>
                  <a:pt x="4818" y="8354"/>
                </a:lnTo>
                <a:lnTo>
                  <a:pt x="4811" y="8292"/>
                </a:lnTo>
                <a:lnTo>
                  <a:pt x="4769" y="8257"/>
                </a:lnTo>
                <a:lnTo>
                  <a:pt x="4786" y="8108"/>
                </a:lnTo>
                <a:lnTo>
                  <a:pt x="4784" y="7991"/>
                </a:lnTo>
                <a:lnTo>
                  <a:pt x="4797" y="7735"/>
                </a:lnTo>
                <a:lnTo>
                  <a:pt x="4871" y="7632"/>
                </a:lnTo>
                <a:lnTo>
                  <a:pt x="4888" y="7428"/>
                </a:lnTo>
                <a:lnTo>
                  <a:pt x="5078" y="7322"/>
                </a:lnTo>
                <a:lnTo>
                  <a:pt x="5179" y="7351"/>
                </a:lnTo>
                <a:lnTo>
                  <a:pt x="5279" y="7282"/>
                </a:lnTo>
                <a:close/>
                <a:moveTo>
                  <a:pt x="16175" y="7580"/>
                </a:moveTo>
                <a:lnTo>
                  <a:pt x="16220" y="7723"/>
                </a:lnTo>
                <a:lnTo>
                  <a:pt x="16320" y="7965"/>
                </a:lnTo>
                <a:lnTo>
                  <a:pt x="16219" y="8033"/>
                </a:lnTo>
                <a:lnTo>
                  <a:pt x="16235" y="8188"/>
                </a:lnTo>
                <a:lnTo>
                  <a:pt x="16335" y="8347"/>
                </a:lnTo>
                <a:lnTo>
                  <a:pt x="16447" y="8282"/>
                </a:lnTo>
                <a:lnTo>
                  <a:pt x="16405" y="8070"/>
                </a:lnTo>
                <a:lnTo>
                  <a:pt x="16621" y="8093"/>
                </a:lnTo>
                <a:lnTo>
                  <a:pt x="16614" y="7879"/>
                </a:lnTo>
                <a:lnTo>
                  <a:pt x="16725" y="7748"/>
                </a:lnTo>
                <a:lnTo>
                  <a:pt x="16596" y="7582"/>
                </a:lnTo>
                <a:lnTo>
                  <a:pt x="16572" y="7689"/>
                </a:lnTo>
                <a:lnTo>
                  <a:pt x="16488" y="7696"/>
                </a:lnTo>
                <a:lnTo>
                  <a:pt x="16383" y="7684"/>
                </a:lnTo>
                <a:lnTo>
                  <a:pt x="16175" y="7580"/>
                </a:lnTo>
                <a:close/>
                <a:moveTo>
                  <a:pt x="2813" y="7895"/>
                </a:moveTo>
                <a:lnTo>
                  <a:pt x="2789" y="7975"/>
                </a:lnTo>
                <a:lnTo>
                  <a:pt x="2811" y="8034"/>
                </a:lnTo>
                <a:lnTo>
                  <a:pt x="2921" y="8053"/>
                </a:lnTo>
                <a:lnTo>
                  <a:pt x="2926" y="8038"/>
                </a:lnTo>
                <a:lnTo>
                  <a:pt x="2939" y="8004"/>
                </a:lnTo>
                <a:lnTo>
                  <a:pt x="3028" y="7991"/>
                </a:lnTo>
                <a:lnTo>
                  <a:pt x="2936" y="7965"/>
                </a:lnTo>
                <a:lnTo>
                  <a:pt x="2887" y="7906"/>
                </a:lnTo>
                <a:lnTo>
                  <a:pt x="2853" y="7932"/>
                </a:lnTo>
                <a:lnTo>
                  <a:pt x="2848" y="7927"/>
                </a:lnTo>
                <a:lnTo>
                  <a:pt x="2813" y="7895"/>
                </a:lnTo>
                <a:close/>
                <a:moveTo>
                  <a:pt x="16496" y="8300"/>
                </a:moveTo>
                <a:lnTo>
                  <a:pt x="16404" y="8390"/>
                </a:lnTo>
                <a:lnTo>
                  <a:pt x="16412" y="8519"/>
                </a:lnTo>
                <a:lnTo>
                  <a:pt x="16523" y="8699"/>
                </a:lnTo>
                <a:lnTo>
                  <a:pt x="16553" y="8943"/>
                </a:lnTo>
                <a:lnTo>
                  <a:pt x="16520" y="9043"/>
                </a:lnTo>
                <a:lnTo>
                  <a:pt x="16429" y="9297"/>
                </a:lnTo>
                <a:lnTo>
                  <a:pt x="16318" y="9251"/>
                </a:lnTo>
                <a:lnTo>
                  <a:pt x="16320" y="9618"/>
                </a:lnTo>
                <a:lnTo>
                  <a:pt x="16176" y="9640"/>
                </a:lnTo>
                <a:lnTo>
                  <a:pt x="15951" y="9797"/>
                </a:lnTo>
                <a:lnTo>
                  <a:pt x="15902" y="9955"/>
                </a:lnTo>
                <a:lnTo>
                  <a:pt x="15803" y="10098"/>
                </a:lnTo>
                <a:lnTo>
                  <a:pt x="15771" y="10236"/>
                </a:lnTo>
                <a:lnTo>
                  <a:pt x="15663" y="10337"/>
                </a:lnTo>
                <a:lnTo>
                  <a:pt x="15756" y="10440"/>
                </a:lnTo>
                <a:lnTo>
                  <a:pt x="15857" y="10460"/>
                </a:lnTo>
                <a:lnTo>
                  <a:pt x="15872" y="10633"/>
                </a:lnTo>
                <a:lnTo>
                  <a:pt x="15958" y="10677"/>
                </a:lnTo>
                <a:lnTo>
                  <a:pt x="16022" y="10569"/>
                </a:lnTo>
                <a:lnTo>
                  <a:pt x="16013" y="10233"/>
                </a:lnTo>
                <a:lnTo>
                  <a:pt x="15838" y="10154"/>
                </a:lnTo>
                <a:lnTo>
                  <a:pt x="15988" y="10091"/>
                </a:lnTo>
                <a:lnTo>
                  <a:pt x="16109" y="9947"/>
                </a:lnTo>
                <a:lnTo>
                  <a:pt x="16309" y="9814"/>
                </a:lnTo>
                <a:lnTo>
                  <a:pt x="16363" y="9942"/>
                </a:lnTo>
                <a:lnTo>
                  <a:pt x="16471" y="9972"/>
                </a:lnTo>
                <a:lnTo>
                  <a:pt x="16567" y="9691"/>
                </a:lnTo>
                <a:lnTo>
                  <a:pt x="16769" y="9578"/>
                </a:lnTo>
                <a:lnTo>
                  <a:pt x="16880" y="9420"/>
                </a:lnTo>
                <a:lnTo>
                  <a:pt x="16885" y="9268"/>
                </a:lnTo>
                <a:lnTo>
                  <a:pt x="16828" y="9194"/>
                </a:lnTo>
                <a:lnTo>
                  <a:pt x="16806" y="9036"/>
                </a:lnTo>
                <a:lnTo>
                  <a:pt x="16722" y="8861"/>
                </a:lnTo>
                <a:lnTo>
                  <a:pt x="16737" y="8637"/>
                </a:lnTo>
                <a:lnTo>
                  <a:pt x="16671" y="8499"/>
                </a:lnTo>
                <a:lnTo>
                  <a:pt x="16496" y="8300"/>
                </a:lnTo>
                <a:close/>
                <a:moveTo>
                  <a:pt x="16284" y="9916"/>
                </a:moveTo>
                <a:lnTo>
                  <a:pt x="16180" y="9918"/>
                </a:lnTo>
                <a:lnTo>
                  <a:pt x="16155" y="10014"/>
                </a:lnTo>
                <a:lnTo>
                  <a:pt x="16075" y="10024"/>
                </a:lnTo>
                <a:lnTo>
                  <a:pt x="16042" y="10159"/>
                </a:lnTo>
                <a:lnTo>
                  <a:pt x="16069" y="10243"/>
                </a:lnTo>
                <a:lnTo>
                  <a:pt x="16170" y="10258"/>
                </a:lnTo>
                <a:lnTo>
                  <a:pt x="16168" y="10140"/>
                </a:lnTo>
                <a:lnTo>
                  <a:pt x="16219" y="10073"/>
                </a:lnTo>
                <a:lnTo>
                  <a:pt x="16291" y="10106"/>
                </a:lnTo>
                <a:lnTo>
                  <a:pt x="16323" y="9968"/>
                </a:lnTo>
                <a:lnTo>
                  <a:pt x="16284" y="9916"/>
                </a:lnTo>
                <a:close/>
                <a:moveTo>
                  <a:pt x="14872" y="12135"/>
                </a:moveTo>
                <a:lnTo>
                  <a:pt x="14771" y="12303"/>
                </a:lnTo>
                <a:lnTo>
                  <a:pt x="14707" y="12503"/>
                </a:lnTo>
                <a:lnTo>
                  <a:pt x="14747" y="12633"/>
                </a:lnTo>
                <a:lnTo>
                  <a:pt x="14855" y="12763"/>
                </a:lnTo>
                <a:lnTo>
                  <a:pt x="14900" y="12599"/>
                </a:lnTo>
                <a:lnTo>
                  <a:pt x="14944" y="12285"/>
                </a:lnTo>
                <a:lnTo>
                  <a:pt x="14951" y="12169"/>
                </a:lnTo>
                <a:lnTo>
                  <a:pt x="14872" y="12135"/>
                </a:lnTo>
                <a:close/>
                <a:moveTo>
                  <a:pt x="15190" y="13322"/>
                </a:moveTo>
                <a:lnTo>
                  <a:pt x="15146" y="13380"/>
                </a:lnTo>
                <a:lnTo>
                  <a:pt x="15040" y="13357"/>
                </a:lnTo>
                <a:lnTo>
                  <a:pt x="14941" y="13382"/>
                </a:lnTo>
                <a:lnTo>
                  <a:pt x="14909" y="13556"/>
                </a:lnTo>
                <a:lnTo>
                  <a:pt x="14924" y="13835"/>
                </a:lnTo>
                <a:lnTo>
                  <a:pt x="14850" y="13793"/>
                </a:lnTo>
                <a:lnTo>
                  <a:pt x="14877" y="13960"/>
                </a:lnTo>
                <a:lnTo>
                  <a:pt x="14909" y="14029"/>
                </a:lnTo>
                <a:lnTo>
                  <a:pt x="15003" y="14108"/>
                </a:lnTo>
                <a:lnTo>
                  <a:pt x="15018" y="14040"/>
                </a:lnTo>
                <a:lnTo>
                  <a:pt x="15072" y="14067"/>
                </a:lnTo>
                <a:lnTo>
                  <a:pt x="15025" y="14125"/>
                </a:lnTo>
                <a:lnTo>
                  <a:pt x="15023" y="14199"/>
                </a:lnTo>
                <a:lnTo>
                  <a:pt x="15111" y="14215"/>
                </a:lnTo>
                <a:lnTo>
                  <a:pt x="15259" y="14150"/>
                </a:lnTo>
                <a:lnTo>
                  <a:pt x="15377" y="14224"/>
                </a:lnTo>
                <a:lnTo>
                  <a:pt x="15412" y="14150"/>
                </a:lnTo>
                <a:lnTo>
                  <a:pt x="15483" y="14222"/>
                </a:lnTo>
                <a:lnTo>
                  <a:pt x="15621" y="14269"/>
                </a:lnTo>
                <a:lnTo>
                  <a:pt x="15628" y="14187"/>
                </a:lnTo>
                <a:lnTo>
                  <a:pt x="15570" y="14160"/>
                </a:lnTo>
                <a:lnTo>
                  <a:pt x="15575" y="14062"/>
                </a:lnTo>
                <a:lnTo>
                  <a:pt x="15358" y="14025"/>
                </a:lnTo>
                <a:lnTo>
                  <a:pt x="15289" y="14066"/>
                </a:lnTo>
                <a:lnTo>
                  <a:pt x="15198" y="14071"/>
                </a:lnTo>
                <a:lnTo>
                  <a:pt x="15146" y="13941"/>
                </a:lnTo>
                <a:lnTo>
                  <a:pt x="15155" y="13795"/>
                </a:lnTo>
                <a:lnTo>
                  <a:pt x="15244" y="13710"/>
                </a:lnTo>
                <a:lnTo>
                  <a:pt x="15269" y="13554"/>
                </a:lnTo>
                <a:lnTo>
                  <a:pt x="15195" y="13443"/>
                </a:lnTo>
                <a:lnTo>
                  <a:pt x="15212" y="13362"/>
                </a:lnTo>
                <a:lnTo>
                  <a:pt x="15190" y="13322"/>
                </a:lnTo>
                <a:close/>
                <a:moveTo>
                  <a:pt x="13237" y="13428"/>
                </a:moveTo>
                <a:lnTo>
                  <a:pt x="13138" y="13436"/>
                </a:lnTo>
                <a:lnTo>
                  <a:pt x="12953" y="13512"/>
                </a:lnTo>
                <a:lnTo>
                  <a:pt x="12874" y="13603"/>
                </a:lnTo>
                <a:lnTo>
                  <a:pt x="12889" y="13758"/>
                </a:lnTo>
                <a:lnTo>
                  <a:pt x="13035" y="13795"/>
                </a:lnTo>
                <a:lnTo>
                  <a:pt x="13180" y="13689"/>
                </a:lnTo>
                <a:lnTo>
                  <a:pt x="13212" y="13581"/>
                </a:lnTo>
                <a:lnTo>
                  <a:pt x="13281" y="13490"/>
                </a:lnTo>
                <a:lnTo>
                  <a:pt x="13237" y="13428"/>
                </a:lnTo>
                <a:close/>
                <a:moveTo>
                  <a:pt x="15808" y="14214"/>
                </a:moveTo>
                <a:lnTo>
                  <a:pt x="15651" y="14257"/>
                </a:lnTo>
                <a:lnTo>
                  <a:pt x="15764" y="14357"/>
                </a:lnTo>
                <a:lnTo>
                  <a:pt x="15774" y="14421"/>
                </a:lnTo>
                <a:lnTo>
                  <a:pt x="15676" y="14436"/>
                </a:lnTo>
                <a:lnTo>
                  <a:pt x="15712" y="14530"/>
                </a:lnTo>
                <a:lnTo>
                  <a:pt x="15762" y="14525"/>
                </a:lnTo>
                <a:lnTo>
                  <a:pt x="15779" y="14641"/>
                </a:lnTo>
                <a:lnTo>
                  <a:pt x="15855" y="14579"/>
                </a:lnTo>
                <a:lnTo>
                  <a:pt x="15804" y="14488"/>
                </a:lnTo>
                <a:lnTo>
                  <a:pt x="15794" y="14433"/>
                </a:lnTo>
                <a:lnTo>
                  <a:pt x="15926" y="14438"/>
                </a:lnTo>
                <a:lnTo>
                  <a:pt x="15860" y="14263"/>
                </a:lnTo>
                <a:lnTo>
                  <a:pt x="15808" y="14214"/>
                </a:lnTo>
                <a:close/>
                <a:moveTo>
                  <a:pt x="15124" y="14249"/>
                </a:moveTo>
                <a:lnTo>
                  <a:pt x="14980" y="14279"/>
                </a:lnTo>
                <a:lnTo>
                  <a:pt x="15079" y="14389"/>
                </a:lnTo>
                <a:lnTo>
                  <a:pt x="15158" y="14454"/>
                </a:lnTo>
                <a:lnTo>
                  <a:pt x="15188" y="14296"/>
                </a:lnTo>
                <a:lnTo>
                  <a:pt x="15124" y="14249"/>
                </a:lnTo>
                <a:close/>
                <a:moveTo>
                  <a:pt x="15480" y="14478"/>
                </a:moveTo>
                <a:lnTo>
                  <a:pt x="15374" y="14507"/>
                </a:lnTo>
                <a:lnTo>
                  <a:pt x="15267" y="14481"/>
                </a:lnTo>
                <a:lnTo>
                  <a:pt x="15301" y="14555"/>
                </a:lnTo>
                <a:lnTo>
                  <a:pt x="15298" y="14645"/>
                </a:lnTo>
                <a:lnTo>
                  <a:pt x="15310" y="14722"/>
                </a:lnTo>
                <a:lnTo>
                  <a:pt x="15412" y="14643"/>
                </a:lnTo>
                <a:lnTo>
                  <a:pt x="15483" y="14549"/>
                </a:lnTo>
                <a:lnTo>
                  <a:pt x="15480" y="14478"/>
                </a:lnTo>
                <a:close/>
                <a:moveTo>
                  <a:pt x="15643" y="14491"/>
                </a:moveTo>
                <a:lnTo>
                  <a:pt x="15535" y="14690"/>
                </a:lnTo>
                <a:lnTo>
                  <a:pt x="15552" y="14569"/>
                </a:lnTo>
                <a:lnTo>
                  <a:pt x="15461" y="14604"/>
                </a:lnTo>
                <a:lnTo>
                  <a:pt x="15453" y="14714"/>
                </a:lnTo>
                <a:lnTo>
                  <a:pt x="15414" y="14773"/>
                </a:lnTo>
                <a:lnTo>
                  <a:pt x="15384" y="14826"/>
                </a:lnTo>
                <a:lnTo>
                  <a:pt x="15496" y="14914"/>
                </a:lnTo>
                <a:lnTo>
                  <a:pt x="15545" y="14850"/>
                </a:lnTo>
                <a:lnTo>
                  <a:pt x="15587" y="14729"/>
                </a:lnTo>
                <a:lnTo>
                  <a:pt x="15643" y="14656"/>
                </a:lnTo>
                <a:lnTo>
                  <a:pt x="15643" y="14491"/>
                </a:lnTo>
                <a:close/>
                <a:moveTo>
                  <a:pt x="14875" y="14672"/>
                </a:moveTo>
                <a:lnTo>
                  <a:pt x="14798" y="14860"/>
                </a:lnTo>
                <a:lnTo>
                  <a:pt x="14702" y="15001"/>
                </a:lnTo>
                <a:lnTo>
                  <a:pt x="14584" y="15133"/>
                </a:lnTo>
                <a:lnTo>
                  <a:pt x="14505" y="15267"/>
                </a:lnTo>
                <a:lnTo>
                  <a:pt x="14727" y="15059"/>
                </a:lnTo>
                <a:lnTo>
                  <a:pt x="14810" y="14922"/>
                </a:lnTo>
                <a:lnTo>
                  <a:pt x="14916" y="14803"/>
                </a:lnTo>
                <a:lnTo>
                  <a:pt x="14875" y="14672"/>
                </a:lnTo>
                <a:close/>
                <a:moveTo>
                  <a:pt x="15885" y="14673"/>
                </a:moveTo>
                <a:lnTo>
                  <a:pt x="15907" y="14800"/>
                </a:lnTo>
                <a:lnTo>
                  <a:pt x="15791" y="14840"/>
                </a:lnTo>
                <a:lnTo>
                  <a:pt x="15769" y="14921"/>
                </a:lnTo>
                <a:lnTo>
                  <a:pt x="15646" y="15003"/>
                </a:lnTo>
                <a:lnTo>
                  <a:pt x="15582" y="14946"/>
                </a:lnTo>
                <a:lnTo>
                  <a:pt x="15496" y="15033"/>
                </a:lnTo>
                <a:lnTo>
                  <a:pt x="15394" y="15109"/>
                </a:lnTo>
                <a:lnTo>
                  <a:pt x="15335" y="15267"/>
                </a:lnTo>
                <a:lnTo>
                  <a:pt x="15367" y="15308"/>
                </a:lnTo>
                <a:lnTo>
                  <a:pt x="15486" y="15182"/>
                </a:lnTo>
                <a:lnTo>
                  <a:pt x="15565" y="15166"/>
                </a:lnTo>
                <a:lnTo>
                  <a:pt x="15613" y="15082"/>
                </a:lnTo>
                <a:lnTo>
                  <a:pt x="15724" y="15129"/>
                </a:lnTo>
                <a:lnTo>
                  <a:pt x="15678" y="15222"/>
                </a:lnTo>
                <a:lnTo>
                  <a:pt x="15732" y="15326"/>
                </a:lnTo>
                <a:lnTo>
                  <a:pt x="15932" y="15362"/>
                </a:lnTo>
                <a:lnTo>
                  <a:pt x="15976" y="15271"/>
                </a:lnTo>
                <a:lnTo>
                  <a:pt x="15916" y="15168"/>
                </a:lnTo>
                <a:lnTo>
                  <a:pt x="15986" y="15060"/>
                </a:lnTo>
                <a:lnTo>
                  <a:pt x="16059" y="15209"/>
                </a:lnTo>
                <a:lnTo>
                  <a:pt x="16104" y="15040"/>
                </a:lnTo>
                <a:lnTo>
                  <a:pt x="16087" y="14951"/>
                </a:lnTo>
                <a:lnTo>
                  <a:pt x="16062" y="14847"/>
                </a:lnTo>
                <a:lnTo>
                  <a:pt x="16045" y="14789"/>
                </a:lnTo>
                <a:lnTo>
                  <a:pt x="16025" y="14710"/>
                </a:lnTo>
                <a:lnTo>
                  <a:pt x="15885" y="14673"/>
                </a:lnTo>
                <a:close/>
                <a:moveTo>
                  <a:pt x="20422" y="14759"/>
                </a:moveTo>
                <a:lnTo>
                  <a:pt x="20395" y="14793"/>
                </a:lnTo>
                <a:lnTo>
                  <a:pt x="20396" y="14858"/>
                </a:lnTo>
                <a:lnTo>
                  <a:pt x="20433" y="14912"/>
                </a:lnTo>
                <a:lnTo>
                  <a:pt x="20450" y="14872"/>
                </a:lnTo>
                <a:lnTo>
                  <a:pt x="20432" y="14840"/>
                </a:lnTo>
                <a:lnTo>
                  <a:pt x="20422" y="14759"/>
                </a:lnTo>
                <a:close/>
                <a:moveTo>
                  <a:pt x="19604" y="14815"/>
                </a:moveTo>
                <a:lnTo>
                  <a:pt x="19545" y="14820"/>
                </a:lnTo>
                <a:lnTo>
                  <a:pt x="19513" y="14880"/>
                </a:lnTo>
                <a:lnTo>
                  <a:pt x="19590" y="14860"/>
                </a:lnTo>
                <a:lnTo>
                  <a:pt x="19649" y="14875"/>
                </a:lnTo>
                <a:lnTo>
                  <a:pt x="19695" y="14884"/>
                </a:lnTo>
                <a:lnTo>
                  <a:pt x="19715" y="14921"/>
                </a:lnTo>
                <a:lnTo>
                  <a:pt x="19728" y="14991"/>
                </a:lnTo>
                <a:lnTo>
                  <a:pt x="19764" y="14924"/>
                </a:lnTo>
                <a:lnTo>
                  <a:pt x="19757" y="14857"/>
                </a:lnTo>
                <a:lnTo>
                  <a:pt x="19720" y="14843"/>
                </a:lnTo>
                <a:lnTo>
                  <a:pt x="19681" y="14816"/>
                </a:lnTo>
                <a:lnTo>
                  <a:pt x="19639" y="14816"/>
                </a:lnTo>
                <a:lnTo>
                  <a:pt x="19604" y="14815"/>
                </a:lnTo>
                <a:close/>
                <a:moveTo>
                  <a:pt x="20322" y="14838"/>
                </a:moveTo>
                <a:lnTo>
                  <a:pt x="20260" y="14850"/>
                </a:lnTo>
                <a:lnTo>
                  <a:pt x="20225" y="14858"/>
                </a:lnTo>
                <a:lnTo>
                  <a:pt x="20210" y="14887"/>
                </a:lnTo>
                <a:lnTo>
                  <a:pt x="20237" y="14900"/>
                </a:lnTo>
                <a:lnTo>
                  <a:pt x="20275" y="14900"/>
                </a:lnTo>
                <a:lnTo>
                  <a:pt x="20332" y="14887"/>
                </a:lnTo>
                <a:lnTo>
                  <a:pt x="20334" y="14862"/>
                </a:lnTo>
                <a:lnTo>
                  <a:pt x="20322" y="14838"/>
                </a:lnTo>
                <a:close/>
                <a:moveTo>
                  <a:pt x="19912" y="14867"/>
                </a:moveTo>
                <a:lnTo>
                  <a:pt x="19897" y="14894"/>
                </a:lnTo>
                <a:lnTo>
                  <a:pt x="19907" y="14986"/>
                </a:lnTo>
                <a:lnTo>
                  <a:pt x="19939" y="15040"/>
                </a:lnTo>
                <a:lnTo>
                  <a:pt x="19974" y="15055"/>
                </a:lnTo>
                <a:lnTo>
                  <a:pt x="20004" y="15015"/>
                </a:lnTo>
                <a:lnTo>
                  <a:pt x="20023" y="14963"/>
                </a:lnTo>
                <a:lnTo>
                  <a:pt x="19982" y="14956"/>
                </a:lnTo>
                <a:lnTo>
                  <a:pt x="19945" y="14907"/>
                </a:lnTo>
                <a:lnTo>
                  <a:pt x="19918" y="14900"/>
                </a:lnTo>
                <a:lnTo>
                  <a:pt x="19912" y="14867"/>
                </a:lnTo>
                <a:close/>
                <a:moveTo>
                  <a:pt x="20072" y="14922"/>
                </a:moveTo>
                <a:lnTo>
                  <a:pt x="20063" y="14951"/>
                </a:lnTo>
                <a:lnTo>
                  <a:pt x="20093" y="14973"/>
                </a:lnTo>
                <a:lnTo>
                  <a:pt x="20130" y="14966"/>
                </a:lnTo>
                <a:lnTo>
                  <a:pt x="20149" y="14939"/>
                </a:lnTo>
                <a:lnTo>
                  <a:pt x="20120" y="14929"/>
                </a:lnTo>
                <a:lnTo>
                  <a:pt x="20072" y="14922"/>
                </a:lnTo>
                <a:close/>
                <a:moveTo>
                  <a:pt x="20459" y="14954"/>
                </a:moveTo>
                <a:lnTo>
                  <a:pt x="20444" y="14970"/>
                </a:lnTo>
                <a:lnTo>
                  <a:pt x="20403" y="14993"/>
                </a:lnTo>
                <a:lnTo>
                  <a:pt x="20415" y="15044"/>
                </a:lnTo>
                <a:lnTo>
                  <a:pt x="20469" y="14976"/>
                </a:lnTo>
                <a:lnTo>
                  <a:pt x="20459" y="14954"/>
                </a:lnTo>
                <a:close/>
                <a:moveTo>
                  <a:pt x="19661" y="14961"/>
                </a:moveTo>
                <a:lnTo>
                  <a:pt x="19597" y="15017"/>
                </a:lnTo>
                <a:lnTo>
                  <a:pt x="19602" y="15094"/>
                </a:lnTo>
                <a:lnTo>
                  <a:pt x="19536" y="15195"/>
                </a:lnTo>
                <a:lnTo>
                  <a:pt x="19499" y="15271"/>
                </a:lnTo>
                <a:lnTo>
                  <a:pt x="19435" y="15331"/>
                </a:lnTo>
                <a:lnTo>
                  <a:pt x="19432" y="15261"/>
                </a:lnTo>
                <a:lnTo>
                  <a:pt x="19415" y="15278"/>
                </a:lnTo>
                <a:lnTo>
                  <a:pt x="19392" y="15360"/>
                </a:lnTo>
                <a:lnTo>
                  <a:pt x="19328" y="15419"/>
                </a:lnTo>
                <a:lnTo>
                  <a:pt x="19225" y="15473"/>
                </a:lnTo>
                <a:lnTo>
                  <a:pt x="19211" y="15525"/>
                </a:lnTo>
                <a:lnTo>
                  <a:pt x="19274" y="15518"/>
                </a:lnTo>
                <a:lnTo>
                  <a:pt x="19363" y="15491"/>
                </a:lnTo>
                <a:lnTo>
                  <a:pt x="19424" y="15446"/>
                </a:lnTo>
                <a:lnTo>
                  <a:pt x="19484" y="15367"/>
                </a:lnTo>
                <a:lnTo>
                  <a:pt x="19548" y="15284"/>
                </a:lnTo>
                <a:lnTo>
                  <a:pt x="19570" y="15229"/>
                </a:lnTo>
                <a:lnTo>
                  <a:pt x="19627" y="15170"/>
                </a:lnTo>
                <a:lnTo>
                  <a:pt x="19673" y="15050"/>
                </a:lnTo>
                <a:lnTo>
                  <a:pt x="19681" y="14968"/>
                </a:lnTo>
                <a:lnTo>
                  <a:pt x="19661" y="14961"/>
                </a:lnTo>
                <a:close/>
                <a:moveTo>
                  <a:pt x="20370" y="14968"/>
                </a:moveTo>
                <a:lnTo>
                  <a:pt x="20348" y="14970"/>
                </a:lnTo>
                <a:lnTo>
                  <a:pt x="20297" y="15008"/>
                </a:lnTo>
                <a:lnTo>
                  <a:pt x="20280" y="15072"/>
                </a:lnTo>
                <a:lnTo>
                  <a:pt x="20294" y="15074"/>
                </a:lnTo>
                <a:lnTo>
                  <a:pt x="20343" y="15030"/>
                </a:lnTo>
                <a:lnTo>
                  <a:pt x="20375" y="14990"/>
                </a:lnTo>
                <a:lnTo>
                  <a:pt x="20370" y="14968"/>
                </a:lnTo>
                <a:close/>
                <a:moveTo>
                  <a:pt x="7731" y="15136"/>
                </a:moveTo>
                <a:lnTo>
                  <a:pt x="7635" y="15394"/>
                </a:lnTo>
                <a:lnTo>
                  <a:pt x="7657" y="15638"/>
                </a:lnTo>
                <a:lnTo>
                  <a:pt x="7738" y="15783"/>
                </a:lnTo>
                <a:lnTo>
                  <a:pt x="7896" y="15771"/>
                </a:lnTo>
                <a:lnTo>
                  <a:pt x="7974" y="15737"/>
                </a:lnTo>
                <a:lnTo>
                  <a:pt x="8007" y="15569"/>
                </a:lnTo>
                <a:lnTo>
                  <a:pt x="7927" y="15382"/>
                </a:lnTo>
                <a:lnTo>
                  <a:pt x="7849" y="15251"/>
                </a:lnTo>
                <a:lnTo>
                  <a:pt x="7731" y="15136"/>
                </a:lnTo>
                <a:close/>
                <a:moveTo>
                  <a:pt x="14510" y="15508"/>
                </a:moveTo>
                <a:lnTo>
                  <a:pt x="14439" y="15523"/>
                </a:lnTo>
                <a:lnTo>
                  <a:pt x="14355" y="15670"/>
                </a:lnTo>
                <a:lnTo>
                  <a:pt x="14222" y="15809"/>
                </a:lnTo>
                <a:lnTo>
                  <a:pt x="14074" y="15926"/>
                </a:lnTo>
                <a:lnTo>
                  <a:pt x="14003" y="16000"/>
                </a:lnTo>
                <a:lnTo>
                  <a:pt x="13917" y="16116"/>
                </a:lnTo>
                <a:lnTo>
                  <a:pt x="13791" y="16264"/>
                </a:lnTo>
                <a:lnTo>
                  <a:pt x="13574" y="16333"/>
                </a:lnTo>
                <a:lnTo>
                  <a:pt x="13497" y="16375"/>
                </a:lnTo>
                <a:lnTo>
                  <a:pt x="13461" y="16513"/>
                </a:lnTo>
                <a:lnTo>
                  <a:pt x="13320" y="16562"/>
                </a:lnTo>
                <a:lnTo>
                  <a:pt x="13185" y="16527"/>
                </a:lnTo>
                <a:lnTo>
                  <a:pt x="13077" y="16644"/>
                </a:lnTo>
                <a:lnTo>
                  <a:pt x="13056" y="16791"/>
                </a:lnTo>
                <a:lnTo>
                  <a:pt x="13081" y="16922"/>
                </a:lnTo>
                <a:lnTo>
                  <a:pt x="13170" y="17040"/>
                </a:lnTo>
                <a:lnTo>
                  <a:pt x="13261" y="17070"/>
                </a:lnTo>
                <a:lnTo>
                  <a:pt x="13286" y="17267"/>
                </a:lnTo>
                <a:lnTo>
                  <a:pt x="13438" y="17262"/>
                </a:lnTo>
                <a:lnTo>
                  <a:pt x="13557" y="17237"/>
                </a:lnTo>
                <a:lnTo>
                  <a:pt x="13621" y="17298"/>
                </a:lnTo>
                <a:lnTo>
                  <a:pt x="13838" y="17210"/>
                </a:lnTo>
                <a:lnTo>
                  <a:pt x="13928" y="17242"/>
                </a:lnTo>
                <a:lnTo>
                  <a:pt x="14055" y="17228"/>
                </a:lnTo>
                <a:lnTo>
                  <a:pt x="14125" y="17304"/>
                </a:lnTo>
                <a:lnTo>
                  <a:pt x="14328" y="17200"/>
                </a:lnTo>
                <a:lnTo>
                  <a:pt x="14353" y="17247"/>
                </a:lnTo>
                <a:lnTo>
                  <a:pt x="14427" y="17008"/>
                </a:lnTo>
                <a:lnTo>
                  <a:pt x="14434" y="16858"/>
                </a:lnTo>
                <a:lnTo>
                  <a:pt x="14606" y="16718"/>
                </a:lnTo>
                <a:lnTo>
                  <a:pt x="14599" y="16582"/>
                </a:lnTo>
                <a:lnTo>
                  <a:pt x="14656" y="16464"/>
                </a:lnTo>
                <a:lnTo>
                  <a:pt x="14865" y="16399"/>
                </a:lnTo>
                <a:lnTo>
                  <a:pt x="14667" y="16299"/>
                </a:lnTo>
                <a:lnTo>
                  <a:pt x="14695" y="16220"/>
                </a:lnTo>
                <a:lnTo>
                  <a:pt x="14564" y="16097"/>
                </a:lnTo>
                <a:lnTo>
                  <a:pt x="14660" y="15932"/>
                </a:lnTo>
                <a:lnTo>
                  <a:pt x="14788" y="15848"/>
                </a:lnTo>
                <a:lnTo>
                  <a:pt x="14752" y="15777"/>
                </a:lnTo>
                <a:lnTo>
                  <a:pt x="14870" y="15742"/>
                </a:lnTo>
                <a:lnTo>
                  <a:pt x="14880" y="15676"/>
                </a:lnTo>
                <a:lnTo>
                  <a:pt x="14732" y="15660"/>
                </a:lnTo>
                <a:lnTo>
                  <a:pt x="14614" y="15641"/>
                </a:lnTo>
                <a:lnTo>
                  <a:pt x="14604" y="15570"/>
                </a:lnTo>
                <a:lnTo>
                  <a:pt x="14510" y="15508"/>
                </a:lnTo>
                <a:close/>
                <a:moveTo>
                  <a:pt x="18777" y="15554"/>
                </a:moveTo>
                <a:lnTo>
                  <a:pt x="18543" y="15614"/>
                </a:lnTo>
                <a:lnTo>
                  <a:pt x="18318" y="15643"/>
                </a:lnTo>
                <a:lnTo>
                  <a:pt x="18171" y="15695"/>
                </a:lnTo>
                <a:lnTo>
                  <a:pt x="18070" y="15695"/>
                </a:lnTo>
                <a:lnTo>
                  <a:pt x="17951" y="15703"/>
                </a:lnTo>
                <a:lnTo>
                  <a:pt x="17824" y="15767"/>
                </a:lnTo>
                <a:lnTo>
                  <a:pt x="17656" y="15937"/>
                </a:lnTo>
                <a:lnTo>
                  <a:pt x="17526" y="16153"/>
                </a:lnTo>
                <a:lnTo>
                  <a:pt x="17377" y="16133"/>
                </a:lnTo>
                <a:lnTo>
                  <a:pt x="17341" y="15907"/>
                </a:lnTo>
                <a:lnTo>
                  <a:pt x="17318" y="15862"/>
                </a:lnTo>
                <a:lnTo>
                  <a:pt x="17074" y="15900"/>
                </a:lnTo>
                <a:lnTo>
                  <a:pt x="16995" y="15983"/>
                </a:lnTo>
                <a:lnTo>
                  <a:pt x="16784" y="16101"/>
                </a:lnTo>
                <a:lnTo>
                  <a:pt x="16850" y="16151"/>
                </a:lnTo>
                <a:lnTo>
                  <a:pt x="16988" y="16124"/>
                </a:lnTo>
                <a:lnTo>
                  <a:pt x="17047" y="16190"/>
                </a:lnTo>
                <a:lnTo>
                  <a:pt x="17271" y="16097"/>
                </a:lnTo>
                <a:lnTo>
                  <a:pt x="17282" y="16131"/>
                </a:lnTo>
                <a:lnTo>
                  <a:pt x="17175" y="16173"/>
                </a:lnTo>
                <a:lnTo>
                  <a:pt x="17006" y="16296"/>
                </a:lnTo>
                <a:lnTo>
                  <a:pt x="17121" y="16320"/>
                </a:lnTo>
                <a:lnTo>
                  <a:pt x="17119" y="16383"/>
                </a:lnTo>
                <a:lnTo>
                  <a:pt x="17151" y="16424"/>
                </a:lnTo>
                <a:lnTo>
                  <a:pt x="17210" y="16387"/>
                </a:lnTo>
                <a:lnTo>
                  <a:pt x="17259" y="16296"/>
                </a:lnTo>
                <a:lnTo>
                  <a:pt x="17474" y="16333"/>
                </a:lnTo>
                <a:lnTo>
                  <a:pt x="17595" y="16291"/>
                </a:lnTo>
                <a:lnTo>
                  <a:pt x="17866" y="16279"/>
                </a:lnTo>
                <a:lnTo>
                  <a:pt x="17924" y="16367"/>
                </a:lnTo>
                <a:lnTo>
                  <a:pt x="17944" y="16503"/>
                </a:lnTo>
                <a:lnTo>
                  <a:pt x="17851" y="16587"/>
                </a:lnTo>
                <a:lnTo>
                  <a:pt x="17777" y="16732"/>
                </a:lnTo>
                <a:lnTo>
                  <a:pt x="17956" y="16638"/>
                </a:lnTo>
                <a:lnTo>
                  <a:pt x="17994" y="16580"/>
                </a:lnTo>
                <a:lnTo>
                  <a:pt x="18131" y="16535"/>
                </a:lnTo>
                <a:lnTo>
                  <a:pt x="18235" y="16584"/>
                </a:lnTo>
                <a:lnTo>
                  <a:pt x="18371" y="16513"/>
                </a:lnTo>
                <a:lnTo>
                  <a:pt x="18440" y="16493"/>
                </a:lnTo>
                <a:lnTo>
                  <a:pt x="18550" y="16385"/>
                </a:lnTo>
                <a:lnTo>
                  <a:pt x="18548" y="16291"/>
                </a:lnTo>
                <a:lnTo>
                  <a:pt x="18632" y="16197"/>
                </a:lnTo>
                <a:lnTo>
                  <a:pt x="18745" y="16089"/>
                </a:lnTo>
                <a:lnTo>
                  <a:pt x="18898" y="16047"/>
                </a:lnTo>
                <a:lnTo>
                  <a:pt x="18944" y="16129"/>
                </a:lnTo>
                <a:lnTo>
                  <a:pt x="18999" y="16160"/>
                </a:lnTo>
                <a:lnTo>
                  <a:pt x="19075" y="16185"/>
                </a:lnTo>
                <a:lnTo>
                  <a:pt x="19188" y="16121"/>
                </a:lnTo>
                <a:lnTo>
                  <a:pt x="19282" y="16065"/>
                </a:lnTo>
                <a:lnTo>
                  <a:pt x="19304" y="16080"/>
                </a:lnTo>
                <a:lnTo>
                  <a:pt x="19378" y="16013"/>
                </a:lnTo>
                <a:lnTo>
                  <a:pt x="19398" y="15964"/>
                </a:lnTo>
                <a:lnTo>
                  <a:pt x="19292" y="15996"/>
                </a:lnTo>
                <a:lnTo>
                  <a:pt x="19331" y="15944"/>
                </a:lnTo>
                <a:lnTo>
                  <a:pt x="19247" y="15986"/>
                </a:lnTo>
                <a:lnTo>
                  <a:pt x="19262" y="15919"/>
                </a:lnTo>
                <a:lnTo>
                  <a:pt x="19196" y="15973"/>
                </a:lnTo>
                <a:lnTo>
                  <a:pt x="19144" y="15877"/>
                </a:lnTo>
                <a:lnTo>
                  <a:pt x="19050" y="15857"/>
                </a:lnTo>
                <a:lnTo>
                  <a:pt x="19036" y="15779"/>
                </a:lnTo>
                <a:lnTo>
                  <a:pt x="19147" y="15687"/>
                </a:lnTo>
                <a:lnTo>
                  <a:pt x="19127" y="15631"/>
                </a:lnTo>
                <a:lnTo>
                  <a:pt x="18934" y="15678"/>
                </a:lnTo>
                <a:lnTo>
                  <a:pt x="18924" y="15604"/>
                </a:lnTo>
                <a:lnTo>
                  <a:pt x="18860" y="15575"/>
                </a:lnTo>
                <a:lnTo>
                  <a:pt x="18777" y="15554"/>
                </a:lnTo>
                <a:close/>
                <a:moveTo>
                  <a:pt x="16368" y="15769"/>
                </a:moveTo>
                <a:lnTo>
                  <a:pt x="16316" y="15845"/>
                </a:lnTo>
                <a:lnTo>
                  <a:pt x="16286" y="15981"/>
                </a:lnTo>
                <a:lnTo>
                  <a:pt x="16335" y="16161"/>
                </a:lnTo>
                <a:lnTo>
                  <a:pt x="16399" y="16235"/>
                </a:lnTo>
                <a:lnTo>
                  <a:pt x="16444" y="16202"/>
                </a:lnTo>
                <a:lnTo>
                  <a:pt x="16378" y="16144"/>
                </a:lnTo>
                <a:lnTo>
                  <a:pt x="16402" y="16042"/>
                </a:lnTo>
                <a:lnTo>
                  <a:pt x="16486" y="16028"/>
                </a:lnTo>
                <a:lnTo>
                  <a:pt x="16493" y="15890"/>
                </a:lnTo>
                <a:lnTo>
                  <a:pt x="16478" y="15831"/>
                </a:lnTo>
                <a:lnTo>
                  <a:pt x="16382" y="15852"/>
                </a:lnTo>
                <a:lnTo>
                  <a:pt x="16368" y="15769"/>
                </a:lnTo>
                <a:close/>
                <a:moveTo>
                  <a:pt x="15900" y="16006"/>
                </a:moveTo>
                <a:lnTo>
                  <a:pt x="15735" y="16168"/>
                </a:lnTo>
                <a:lnTo>
                  <a:pt x="15542" y="16230"/>
                </a:lnTo>
                <a:lnTo>
                  <a:pt x="15326" y="16267"/>
                </a:lnTo>
                <a:lnTo>
                  <a:pt x="15192" y="16256"/>
                </a:lnTo>
                <a:lnTo>
                  <a:pt x="15047" y="16407"/>
                </a:lnTo>
                <a:lnTo>
                  <a:pt x="15010" y="16479"/>
                </a:lnTo>
                <a:lnTo>
                  <a:pt x="14921" y="16730"/>
                </a:lnTo>
                <a:lnTo>
                  <a:pt x="14895" y="16855"/>
                </a:lnTo>
                <a:lnTo>
                  <a:pt x="14820" y="16969"/>
                </a:lnTo>
                <a:lnTo>
                  <a:pt x="14872" y="17058"/>
                </a:lnTo>
                <a:lnTo>
                  <a:pt x="14946" y="17042"/>
                </a:lnTo>
                <a:lnTo>
                  <a:pt x="14968" y="17176"/>
                </a:lnTo>
                <a:lnTo>
                  <a:pt x="14912" y="17321"/>
                </a:lnTo>
                <a:lnTo>
                  <a:pt x="14985" y="17346"/>
                </a:lnTo>
                <a:lnTo>
                  <a:pt x="15094" y="17299"/>
                </a:lnTo>
                <a:lnTo>
                  <a:pt x="15097" y="17094"/>
                </a:lnTo>
                <a:lnTo>
                  <a:pt x="15087" y="16925"/>
                </a:lnTo>
                <a:lnTo>
                  <a:pt x="15203" y="16851"/>
                </a:lnTo>
                <a:lnTo>
                  <a:pt x="15187" y="17000"/>
                </a:lnTo>
                <a:lnTo>
                  <a:pt x="15308" y="17053"/>
                </a:lnTo>
                <a:lnTo>
                  <a:pt x="15283" y="17114"/>
                </a:lnTo>
                <a:lnTo>
                  <a:pt x="15323" y="17144"/>
                </a:lnTo>
                <a:lnTo>
                  <a:pt x="15493" y="17042"/>
                </a:lnTo>
                <a:lnTo>
                  <a:pt x="15405" y="17183"/>
                </a:lnTo>
                <a:lnTo>
                  <a:pt x="15469" y="17215"/>
                </a:lnTo>
                <a:lnTo>
                  <a:pt x="15562" y="17148"/>
                </a:lnTo>
                <a:lnTo>
                  <a:pt x="15569" y="17053"/>
                </a:lnTo>
                <a:lnTo>
                  <a:pt x="15422" y="16927"/>
                </a:lnTo>
                <a:lnTo>
                  <a:pt x="15454" y="16867"/>
                </a:lnTo>
                <a:lnTo>
                  <a:pt x="15298" y="16720"/>
                </a:lnTo>
                <a:lnTo>
                  <a:pt x="15449" y="16621"/>
                </a:lnTo>
                <a:lnTo>
                  <a:pt x="15525" y="16511"/>
                </a:lnTo>
                <a:lnTo>
                  <a:pt x="15597" y="16513"/>
                </a:lnTo>
                <a:lnTo>
                  <a:pt x="15613" y="16439"/>
                </a:lnTo>
                <a:lnTo>
                  <a:pt x="15294" y="16577"/>
                </a:lnTo>
                <a:lnTo>
                  <a:pt x="15200" y="16670"/>
                </a:lnTo>
                <a:lnTo>
                  <a:pt x="15047" y="16574"/>
                </a:lnTo>
                <a:lnTo>
                  <a:pt x="15072" y="16452"/>
                </a:lnTo>
                <a:lnTo>
                  <a:pt x="15222" y="16392"/>
                </a:lnTo>
                <a:lnTo>
                  <a:pt x="15508" y="16308"/>
                </a:lnTo>
                <a:lnTo>
                  <a:pt x="15671" y="16293"/>
                </a:lnTo>
                <a:lnTo>
                  <a:pt x="15798" y="16225"/>
                </a:lnTo>
                <a:lnTo>
                  <a:pt x="15929" y="16032"/>
                </a:lnTo>
                <a:lnTo>
                  <a:pt x="15900" y="16006"/>
                </a:lnTo>
                <a:close/>
                <a:moveTo>
                  <a:pt x="10497" y="16118"/>
                </a:moveTo>
                <a:lnTo>
                  <a:pt x="10514" y="16202"/>
                </a:lnTo>
                <a:lnTo>
                  <a:pt x="10709" y="16382"/>
                </a:lnTo>
                <a:lnTo>
                  <a:pt x="10850" y="16471"/>
                </a:lnTo>
                <a:lnTo>
                  <a:pt x="10950" y="16606"/>
                </a:lnTo>
                <a:lnTo>
                  <a:pt x="11120" y="16703"/>
                </a:lnTo>
                <a:lnTo>
                  <a:pt x="11189" y="16825"/>
                </a:lnTo>
                <a:lnTo>
                  <a:pt x="11244" y="16956"/>
                </a:lnTo>
                <a:lnTo>
                  <a:pt x="11409" y="17079"/>
                </a:lnTo>
                <a:lnTo>
                  <a:pt x="11552" y="17286"/>
                </a:lnTo>
                <a:lnTo>
                  <a:pt x="11645" y="17393"/>
                </a:lnTo>
                <a:lnTo>
                  <a:pt x="11786" y="17506"/>
                </a:lnTo>
                <a:lnTo>
                  <a:pt x="11867" y="17590"/>
                </a:lnTo>
                <a:lnTo>
                  <a:pt x="12105" y="17693"/>
                </a:lnTo>
                <a:lnTo>
                  <a:pt x="12259" y="17801"/>
                </a:lnTo>
                <a:lnTo>
                  <a:pt x="12466" y="17781"/>
                </a:lnTo>
                <a:lnTo>
                  <a:pt x="12477" y="17558"/>
                </a:lnTo>
                <a:lnTo>
                  <a:pt x="12525" y="17372"/>
                </a:lnTo>
                <a:lnTo>
                  <a:pt x="12436" y="17286"/>
                </a:lnTo>
                <a:lnTo>
                  <a:pt x="12300" y="17284"/>
                </a:lnTo>
                <a:lnTo>
                  <a:pt x="12234" y="17205"/>
                </a:lnTo>
                <a:lnTo>
                  <a:pt x="12204" y="17102"/>
                </a:lnTo>
                <a:lnTo>
                  <a:pt x="12137" y="17104"/>
                </a:lnTo>
                <a:lnTo>
                  <a:pt x="12029" y="17058"/>
                </a:lnTo>
                <a:lnTo>
                  <a:pt x="12105" y="16929"/>
                </a:lnTo>
                <a:lnTo>
                  <a:pt x="11961" y="16868"/>
                </a:lnTo>
                <a:lnTo>
                  <a:pt x="11854" y="16744"/>
                </a:lnTo>
                <a:lnTo>
                  <a:pt x="11696" y="16644"/>
                </a:lnTo>
                <a:lnTo>
                  <a:pt x="11504" y="16649"/>
                </a:lnTo>
                <a:lnTo>
                  <a:pt x="11325" y="16486"/>
                </a:lnTo>
                <a:lnTo>
                  <a:pt x="11221" y="16422"/>
                </a:lnTo>
                <a:lnTo>
                  <a:pt x="11076" y="16316"/>
                </a:lnTo>
                <a:lnTo>
                  <a:pt x="10909" y="16160"/>
                </a:lnTo>
                <a:lnTo>
                  <a:pt x="10618" y="16126"/>
                </a:lnTo>
                <a:lnTo>
                  <a:pt x="10497" y="16118"/>
                </a:lnTo>
                <a:close/>
                <a:moveTo>
                  <a:pt x="16769" y="16427"/>
                </a:moveTo>
                <a:lnTo>
                  <a:pt x="16597" y="16449"/>
                </a:lnTo>
                <a:lnTo>
                  <a:pt x="16399" y="16525"/>
                </a:lnTo>
                <a:lnTo>
                  <a:pt x="16357" y="16621"/>
                </a:lnTo>
                <a:lnTo>
                  <a:pt x="16469" y="16587"/>
                </a:lnTo>
                <a:lnTo>
                  <a:pt x="16559" y="16545"/>
                </a:lnTo>
                <a:lnTo>
                  <a:pt x="16692" y="16508"/>
                </a:lnTo>
                <a:lnTo>
                  <a:pt x="16821" y="16520"/>
                </a:lnTo>
                <a:lnTo>
                  <a:pt x="16769" y="16427"/>
                </a:lnTo>
                <a:close/>
                <a:moveTo>
                  <a:pt x="17367" y="16520"/>
                </a:moveTo>
                <a:lnTo>
                  <a:pt x="17331" y="16582"/>
                </a:lnTo>
                <a:lnTo>
                  <a:pt x="17301" y="16646"/>
                </a:lnTo>
                <a:lnTo>
                  <a:pt x="17306" y="16747"/>
                </a:lnTo>
                <a:lnTo>
                  <a:pt x="17392" y="16616"/>
                </a:lnTo>
                <a:lnTo>
                  <a:pt x="17397" y="16548"/>
                </a:lnTo>
                <a:lnTo>
                  <a:pt x="17367" y="16520"/>
                </a:lnTo>
                <a:close/>
                <a:moveTo>
                  <a:pt x="16213" y="16631"/>
                </a:moveTo>
                <a:lnTo>
                  <a:pt x="16047" y="16692"/>
                </a:lnTo>
                <a:lnTo>
                  <a:pt x="16077" y="16745"/>
                </a:lnTo>
                <a:lnTo>
                  <a:pt x="16188" y="16735"/>
                </a:lnTo>
                <a:lnTo>
                  <a:pt x="16252" y="16666"/>
                </a:lnTo>
                <a:lnTo>
                  <a:pt x="16213" y="16631"/>
                </a:lnTo>
                <a:close/>
                <a:moveTo>
                  <a:pt x="2986" y="16697"/>
                </a:moveTo>
                <a:lnTo>
                  <a:pt x="2959" y="16732"/>
                </a:lnTo>
                <a:lnTo>
                  <a:pt x="2976" y="16811"/>
                </a:lnTo>
                <a:lnTo>
                  <a:pt x="2931" y="16860"/>
                </a:lnTo>
                <a:lnTo>
                  <a:pt x="2877" y="16809"/>
                </a:lnTo>
                <a:lnTo>
                  <a:pt x="2907" y="16877"/>
                </a:lnTo>
                <a:lnTo>
                  <a:pt x="2889" y="16919"/>
                </a:lnTo>
                <a:lnTo>
                  <a:pt x="2814" y="16934"/>
                </a:lnTo>
                <a:lnTo>
                  <a:pt x="2771" y="16963"/>
                </a:lnTo>
                <a:lnTo>
                  <a:pt x="2720" y="16929"/>
                </a:lnTo>
                <a:lnTo>
                  <a:pt x="2685" y="16922"/>
                </a:lnTo>
                <a:lnTo>
                  <a:pt x="2631" y="16902"/>
                </a:lnTo>
                <a:lnTo>
                  <a:pt x="2577" y="16867"/>
                </a:lnTo>
                <a:lnTo>
                  <a:pt x="2591" y="16937"/>
                </a:lnTo>
                <a:lnTo>
                  <a:pt x="2577" y="16979"/>
                </a:lnTo>
                <a:lnTo>
                  <a:pt x="2628" y="17102"/>
                </a:lnTo>
                <a:lnTo>
                  <a:pt x="2678" y="17197"/>
                </a:lnTo>
                <a:lnTo>
                  <a:pt x="2727" y="17274"/>
                </a:lnTo>
                <a:lnTo>
                  <a:pt x="2749" y="17345"/>
                </a:lnTo>
                <a:lnTo>
                  <a:pt x="2737" y="17399"/>
                </a:lnTo>
                <a:lnTo>
                  <a:pt x="2756" y="17437"/>
                </a:lnTo>
                <a:lnTo>
                  <a:pt x="2717" y="17422"/>
                </a:lnTo>
                <a:lnTo>
                  <a:pt x="2737" y="17493"/>
                </a:lnTo>
                <a:lnTo>
                  <a:pt x="2789" y="17585"/>
                </a:lnTo>
                <a:lnTo>
                  <a:pt x="2872" y="17705"/>
                </a:lnTo>
                <a:lnTo>
                  <a:pt x="2934" y="17813"/>
                </a:lnTo>
                <a:lnTo>
                  <a:pt x="2995" y="17893"/>
                </a:lnTo>
                <a:lnTo>
                  <a:pt x="3101" y="17994"/>
                </a:lnTo>
                <a:lnTo>
                  <a:pt x="3176" y="18067"/>
                </a:lnTo>
                <a:lnTo>
                  <a:pt x="3244" y="18087"/>
                </a:lnTo>
                <a:lnTo>
                  <a:pt x="3318" y="18122"/>
                </a:lnTo>
                <a:lnTo>
                  <a:pt x="3299" y="18028"/>
                </a:lnTo>
                <a:lnTo>
                  <a:pt x="3266" y="17898"/>
                </a:lnTo>
                <a:lnTo>
                  <a:pt x="3239" y="17723"/>
                </a:lnTo>
                <a:lnTo>
                  <a:pt x="3232" y="17595"/>
                </a:lnTo>
                <a:lnTo>
                  <a:pt x="3229" y="17481"/>
                </a:lnTo>
                <a:lnTo>
                  <a:pt x="3202" y="17382"/>
                </a:lnTo>
                <a:lnTo>
                  <a:pt x="3225" y="17373"/>
                </a:lnTo>
                <a:lnTo>
                  <a:pt x="3220" y="17326"/>
                </a:lnTo>
                <a:lnTo>
                  <a:pt x="3168" y="17217"/>
                </a:lnTo>
                <a:lnTo>
                  <a:pt x="3180" y="17193"/>
                </a:lnTo>
                <a:lnTo>
                  <a:pt x="3244" y="17294"/>
                </a:lnTo>
                <a:lnTo>
                  <a:pt x="3255" y="17271"/>
                </a:lnTo>
                <a:lnTo>
                  <a:pt x="3250" y="17217"/>
                </a:lnTo>
                <a:lnTo>
                  <a:pt x="3202" y="17136"/>
                </a:lnTo>
                <a:lnTo>
                  <a:pt x="3141" y="16966"/>
                </a:lnTo>
                <a:lnTo>
                  <a:pt x="3089" y="16860"/>
                </a:lnTo>
                <a:lnTo>
                  <a:pt x="3043" y="16782"/>
                </a:lnTo>
                <a:lnTo>
                  <a:pt x="2986" y="16697"/>
                </a:lnTo>
                <a:close/>
                <a:moveTo>
                  <a:pt x="16217" y="17367"/>
                </a:moveTo>
                <a:lnTo>
                  <a:pt x="16158" y="17370"/>
                </a:lnTo>
                <a:lnTo>
                  <a:pt x="16106" y="17405"/>
                </a:lnTo>
                <a:lnTo>
                  <a:pt x="15991" y="17446"/>
                </a:lnTo>
                <a:lnTo>
                  <a:pt x="15848" y="17521"/>
                </a:lnTo>
                <a:lnTo>
                  <a:pt x="15825" y="17558"/>
                </a:lnTo>
                <a:lnTo>
                  <a:pt x="15656" y="17661"/>
                </a:lnTo>
                <a:lnTo>
                  <a:pt x="15577" y="17765"/>
                </a:lnTo>
                <a:lnTo>
                  <a:pt x="15557" y="17814"/>
                </a:lnTo>
                <a:lnTo>
                  <a:pt x="15575" y="17826"/>
                </a:lnTo>
                <a:lnTo>
                  <a:pt x="15720" y="17754"/>
                </a:lnTo>
                <a:lnTo>
                  <a:pt x="15838" y="17621"/>
                </a:lnTo>
                <a:lnTo>
                  <a:pt x="15979" y="17540"/>
                </a:lnTo>
                <a:lnTo>
                  <a:pt x="16155" y="17424"/>
                </a:lnTo>
                <a:lnTo>
                  <a:pt x="16217" y="17367"/>
                </a:lnTo>
                <a:close/>
                <a:moveTo>
                  <a:pt x="15491" y="17548"/>
                </a:moveTo>
                <a:lnTo>
                  <a:pt x="15336" y="17641"/>
                </a:lnTo>
                <a:lnTo>
                  <a:pt x="15222" y="17681"/>
                </a:lnTo>
                <a:lnTo>
                  <a:pt x="15119" y="17668"/>
                </a:lnTo>
                <a:lnTo>
                  <a:pt x="14981" y="17730"/>
                </a:lnTo>
                <a:lnTo>
                  <a:pt x="14978" y="17779"/>
                </a:lnTo>
                <a:lnTo>
                  <a:pt x="15203" y="17739"/>
                </a:lnTo>
                <a:lnTo>
                  <a:pt x="15461" y="17632"/>
                </a:lnTo>
                <a:lnTo>
                  <a:pt x="15491" y="17548"/>
                </a:lnTo>
                <a:close/>
                <a:moveTo>
                  <a:pt x="14803" y="17749"/>
                </a:moveTo>
                <a:lnTo>
                  <a:pt x="14695" y="17784"/>
                </a:lnTo>
                <a:lnTo>
                  <a:pt x="14635" y="17762"/>
                </a:lnTo>
                <a:lnTo>
                  <a:pt x="14584" y="17821"/>
                </a:lnTo>
                <a:lnTo>
                  <a:pt x="14488" y="17843"/>
                </a:lnTo>
                <a:lnTo>
                  <a:pt x="14422" y="17934"/>
                </a:lnTo>
                <a:lnTo>
                  <a:pt x="14517" y="17915"/>
                </a:lnTo>
                <a:lnTo>
                  <a:pt x="14640" y="17870"/>
                </a:lnTo>
                <a:lnTo>
                  <a:pt x="14842" y="17797"/>
                </a:lnTo>
                <a:lnTo>
                  <a:pt x="14803" y="17749"/>
                </a:lnTo>
                <a:close/>
                <a:moveTo>
                  <a:pt x="13372" y="17764"/>
                </a:moveTo>
                <a:lnTo>
                  <a:pt x="13330" y="17826"/>
                </a:lnTo>
                <a:lnTo>
                  <a:pt x="12980" y="17858"/>
                </a:lnTo>
                <a:lnTo>
                  <a:pt x="12956" y="17811"/>
                </a:lnTo>
                <a:lnTo>
                  <a:pt x="12881" y="17808"/>
                </a:lnTo>
                <a:lnTo>
                  <a:pt x="12732" y="17769"/>
                </a:lnTo>
                <a:lnTo>
                  <a:pt x="12509" y="17782"/>
                </a:lnTo>
                <a:lnTo>
                  <a:pt x="12379" y="17929"/>
                </a:lnTo>
                <a:lnTo>
                  <a:pt x="12547" y="17924"/>
                </a:lnTo>
                <a:lnTo>
                  <a:pt x="12578" y="17981"/>
                </a:lnTo>
                <a:lnTo>
                  <a:pt x="12913" y="18003"/>
                </a:lnTo>
                <a:lnTo>
                  <a:pt x="12988" y="17976"/>
                </a:lnTo>
                <a:lnTo>
                  <a:pt x="13123" y="17973"/>
                </a:lnTo>
                <a:lnTo>
                  <a:pt x="13332" y="17998"/>
                </a:lnTo>
                <a:lnTo>
                  <a:pt x="13500" y="17998"/>
                </a:lnTo>
                <a:lnTo>
                  <a:pt x="13685" y="17979"/>
                </a:lnTo>
                <a:lnTo>
                  <a:pt x="13848" y="17949"/>
                </a:lnTo>
                <a:lnTo>
                  <a:pt x="14040" y="17969"/>
                </a:lnTo>
                <a:lnTo>
                  <a:pt x="14247" y="17880"/>
                </a:lnTo>
                <a:lnTo>
                  <a:pt x="14034" y="17838"/>
                </a:lnTo>
                <a:lnTo>
                  <a:pt x="13766" y="17860"/>
                </a:lnTo>
                <a:lnTo>
                  <a:pt x="13705" y="17781"/>
                </a:lnTo>
                <a:lnTo>
                  <a:pt x="13372" y="17764"/>
                </a:lnTo>
                <a:close/>
                <a:moveTo>
                  <a:pt x="14968" y="17855"/>
                </a:moveTo>
                <a:lnTo>
                  <a:pt x="14805" y="17920"/>
                </a:lnTo>
                <a:lnTo>
                  <a:pt x="15023" y="17959"/>
                </a:lnTo>
                <a:lnTo>
                  <a:pt x="15096" y="17939"/>
                </a:lnTo>
                <a:lnTo>
                  <a:pt x="15109" y="17900"/>
                </a:lnTo>
                <a:lnTo>
                  <a:pt x="15054" y="17875"/>
                </a:lnTo>
                <a:lnTo>
                  <a:pt x="14968" y="17855"/>
                </a:lnTo>
                <a:close/>
              </a:path>
            </a:pathLst>
          </a:custGeom>
          <a:solidFill>
            <a:srgbClr val="D8D7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-22186" y="2205085"/>
            <a:ext cx="24428372" cy="4274910"/>
          </a:xfrm>
          <a:prstGeom prst="rect">
            <a:avLst/>
          </a:prstGeom>
          <a:blipFill>
            <a:blip r:embed="rId2">
              <a:alphaModFix amt="49981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6312" y="2902535"/>
            <a:ext cx="11280036" cy="2880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6398" y="6400133"/>
            <a:ext cx="11992341" cy="3866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66578" y="10104083"/>
            <a:ext cx="10603025" cy="3386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网信</a:t>
            </a:r>
          </a:p>
        </p:txBody>
      </p:sp>
      <p:sp>
        <p:nvSpPr>
          <p:cNvPr id="148" name="Shape 148"/>
          <p:cNvSpPr/>
          <p:nvPr/>
        </p:nvSpPr>
        <p:spPr>
          <a:xfrm>
            <a:off x="-22186" y="6474033"/>
            <a:ext cx="24428372" cy="7337407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4872546" y="6606026"/>
            <a:ext cx="6127939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7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网络空间治理</a:t>
            </a:r>
          </a:p>
          <a:p>
            <a:pPr algn="l" defTabSz="457200">
              <a:lnSpc>
                <a:spcPct val="150000"/>
              </a:lnSpc>
              <a:defRPr sz="47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网络运行安全</a:t>
            </a:r>
          </a:p>
          <a:p>
            <a:pPr algn="l" defTabSz="457200">
              <a:lnSpc>
                <a:spcPct val="150000"/>
              </a:lnSpc>
              <a:defRPr sz="47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网上正能量传播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>
            <a:spLocks noGrp="1"/>
          </p:cNvSpPr>
          <p:nvPr>
            <p:ph type="ctr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技术路线（人工智能技术路线）</a:t>
            </a:r>
          </a:p>
        </p:txBody>
      </p:sp>
      <p:grpSp>
        <p:nvGrpSpPr>
          <p:cNvPr id="1528" name="Group 1528"/>
          <p:cNvGrpSpPr/>
          <p:nvPr/>
        </p:nvGrpSpPr>
        <p:grpSpPr>
          <a:xfrm>
            <a:off x="1210650" y="1873276"/>
            <a:ext cx="21357360" cy="11489250"/>
            <a:chOff x="0" y="0"/>
            <a:chExt cx="21357358" cy="11489248"/>
          </a:xfrm>
        </p:grpSpPr>
        <p:sp>
          <p:nvSpPr>
            <p:cNvPr id="1417" name="Shape 1417"/>
            <p:cNvSpPr/>
            <p:nvPr/>
          </p:nvSpPr>
          <p:spPr>
            <a:xfrm>
              <a:off x="1805675" y="786564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Mysql</a:t>
              </a: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3751935" y="786564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Galera Mysql</a:t>
              </a: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5698195" y="786564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FastDFS</a:t>
              </a: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7644455" y="786564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Redis</a:t>
              </a: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9590715" y="7864538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Hbase</a:t>
              </a: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12827700" y="7887247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HDFS</a:t>
              </a: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14746839" y="7887247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YARN</a:t>
              </a: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17002785" y="7887247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Lucene</a:t>
              </a: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5693856" y="6674144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Tesseract-OCR</a:t>
              </a: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3768931" y="6661923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OpenCV</a:t>
              </a: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1792658" y="6661923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TensorFlow</a:t>
              </a: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19309629" y="5122998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kettle</a:t>
              </a: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9172418" y="652724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spark-streaming</a:t>
              </a: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11108721" y="6515887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spark SQL</a:t>
              </a: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13032517" y="652724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Mlib</a:t>
              </a: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15167181" y="6527241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Elastic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search</a:t>
              </a: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11576363" y="7763524"/>
              <a:ext cx="5200963" cy="928702"/>
            </a:xfrm>
            <a:prstGeom prst="rect">
              <a:avLst/>
            </a:prstGeom>
            <a:noFill/>
            <a:ln w="76200" cap="flat">
              <a:solidFill>
                <a:srgbClr val="D8D7D7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11350490" y="7852083"/>
              <a:ext cx="1816682" cy="68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</a:defRPr>
              </a:lvl1pPr>
            </a:lstStyle>
            <a:p>
              <a:r>
                <a:t>Hadoop</a:t>
              </a: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7759672" y="6398282"/>
              <a:ext cx="7274970" cy="916466"/>
            </a:xfrm>
            <a:prstGeom prst="rect">
              <a:avLst/>
            </a:prstGeom>
            <a:noFill/>
            <a:ln w="76200" cap="flat">
              <a:solidFill>
                <a:srgbClr val="D8D7D7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7533798" y="6513679"/>
              <a:ext cx="1816683" cy="68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</a:defRPr>
              </a:lvl1pPr>
            </a:lstStyle>
            <a:p>
              <a:r>
                <a:t>Spark</a:t>
              </a: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1786588" y="315844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Spring-MVC</a:t>
              </a: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732848" y="3158445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 Framework</a:t>
              </a: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5679108" y="315844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log4j2</a:t>
              </a: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7625367" y="315844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shiro</a:t>
              </a: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9604802" y="3149368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Druid</a:t>
              </a: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11590506" y="3149368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Mybatis</a:t>
              </a: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13530496" y="3158445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Scrapy-redis</a:t>
              </a: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1791228" y="137568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VUEX</a:t>
              </a: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737488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VUE-router</a:t>
              </a: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5683748" y="137568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Echarts</a:t>
              </a: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7630008" y="1375684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Bootstrap</a:t>
              </a: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9581245" y="136212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less</a:t>
              </a: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11529362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Element-UI</a:t>
              </a: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13480439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Phantomjs</a:t>
              </a: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1793353" y="211873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HTML5</a:t>
              </a: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737488" y="2118732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CSS3</a:t>
              </a: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5672139" y="2109422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ES6</a:t>
              </a: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15429551" y="1375684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OpenLayers</a:t>
              </a: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7630008" y="210942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WEBGL</a:t>
              </a: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17378663" y="1362123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Cesium</a:t>
              </a: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1774681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eclipse javaee &amp; STS</a:t>
              </a: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3720941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webstorm</a:t>
              </a: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5667201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android studio</a:t>
              </a: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7613461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fiddler</a:t>
              </a: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9562572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gulp</a:t>
              </a: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1510691" y="192619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webpack</a:t>
              </a: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3461767" y="192619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git&amp;svn</a:t>
              </a: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5410879" y="192619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maven</a:t>
              </a: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7358996" y="192619"/>
              <a:ext cx="1816682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npm</a:t>
              </a:r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9308108" y="20617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springboot</a:t>
              </a:r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796998" y="9118294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Kafka</a:t>
              </a: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3743257" y="9118294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Zookeeper</a:t>
              </a:r>
            </a:p>
          </p:txBody>
        </p:sp>
        <p:sp>
          <p:nvSpPr>
            <p:cNvPr id="1469" name="Shape 1469"/>
            <p:cNvSpPr/>
            <p:nvPr/>
          </p:nvSpPr>
          <p:spPr>
            <a:xfrm>
              <a:off x="5689517" y="9118294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Tomcat</a:t>
              </a: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7635778" y="9118294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Nginx</a:t>
              </a: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9587014" y="9104732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uwsgi</a:t>
              </a: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799123" y="9861342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Java</a:t>
              </a: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3743257" y="9861342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Python</a:t>
              </a: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5677908" y="9852032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C++</a:t>
              </a: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7635778" y="9852032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799123" y="1060438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JVM</a:t>
              </a: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3743257" y="1060438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Python</a:t>
              </a: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5677908" y="1059508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Centos</a:t>
              </a:r>
            </a:p>
          </p:txBody>
        </p:sp>
        <p:sp>
          <p:nvSpPr>
            <p:cNvPr id="1479" name="Shape 1479"/>
            <p:cNvSpPr/>
            <p:nvPr/>
          </p:nvSpPr>
          <p:spPr>
            <a:xfrm>
              <a:off x="7635778" y="10595081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Docker</a:t>
              </a: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9583571" y="986812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Scala</a:t>
              </a: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1534177" y="9868121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GO</a:t>
              </a:r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3483288" y="9854561"/>
              <a:ext cx="1816683" cy="681256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 JavaScript</a:t>
              </a: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9654218" y="10877841"/>
              <a:ext cx="1703141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基础层</a:t>
              </a: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9564962" y="8200493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数据层</a:t>
              </a: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9564962" y="6775141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支撑层</a:t>
              </a: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9564962" y="2223537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展示层</a:t>
              </a: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790734" y="5886995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Theano</a:t>
              </a:r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1713" y="5901771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Keras</a:t>
              </a: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7650294" y="432842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word2vec</a:t>
              </a: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9587876" y="4328425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LSTM</a:t>
              </a: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1546864" y="4340646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CRF</a:t>
              </a: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89327" y="4329033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SVM</a:t>
              </a: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3760922" y="4318053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Kmeans</a:t>
              </a: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3504546" y="4337381"/>
              <a:ext cx="1816682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MTCNN</a:t>
              </a: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5687150" y="4305833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TextRank</a:t>
              </a: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9590715" y="10604389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CUDA</a:t>
              </a: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75835" y="511735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FFmpeg</a:t>
              </a: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3479535" y="5122998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dlib</a:t>
              </a: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5421278" y="5122998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jTessBoxEditor</a:t>
              </a: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3759770" y="5874775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Pytorch</a:t>
              </a: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92658" y="5117351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Scikit-learn</a:t>
              </a: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3747215" y="5114622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gensim</a:t>
              </a: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5688958" y="5114622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nltk</a:t>
              </a:r>
            </a:p>
          </p:txBody>
        </p:sp>
        <p:sp>
          <p:nvSpPr>
            <p:cNvPr id="1504" name="Shape 1504"/>
            <p:cNvSpPr/>
            <p:nvPr/>
          </p:nvSpPr>
          <p:spPr>
            <a:xfrm>
              <a:off x="7635778" y="5114622"/>
              <a:ext cx="1816682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pycrfsuite</a:t>
              </a: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9585436" y="5114622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jieba</a:t>
              </a: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1527180" y="5114622"/>
              <a:ext cx="1816683" cy="681256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pyltp</a:t>
              </a:r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1532077" y="9101256"/>
              <a:ext cx="1816683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Django</a:t>
              </a: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0" y="8964228"/>
              <a:ext cx="21259695" cy="2525021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0" y="7621424"/>
              <a:ext cx="21259695" cy="1142575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0" y="4142413"/>
              <a:ext cx="21259695" cy="3312551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0" y="1266842"/>
              <a:ext cx="21259695" cy="1613132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9564962" y="3318199"/>
              <a:ext cx="1703140" cy="52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应用层</a:t>
              </a:r>
            </a:p>
          </p:txBody>
        </p:sp>
        <p:sp>
          <p:nvSpPr>
            <p:cNvPr id="1513" name="Shape 1513"/>
            <p:cNvSpPr/>
            <p:nvPr/>
          </p:nvSpPr>
          <p:spPr>
            <a:xfrm>
              <a:off x="0" y="3037034"/>
              <a:ext cx="21259695" cy="890912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0" y="0"/>
              <a:ext cx="21259695" cy="1080055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67273"/>
                  <a:satOff val="2235"/>
                  <a:lumOff val="-22549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4617" y="1527547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前端框架</a:t>
              </a: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8368" y="2270595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前端环境</a:t>
              </a:r>
            </a:p>
          </p:txBody>
        </p:sp>
        <p:sp>
          <p:nvSpPr>
            <p:cNvPr id="1517" name="Shape 1517"/>
            <p:cNvSpPr/>
            <p:nvPr/>
          </p:nvSpPr>
          <p:spPr>
            <a:xfrm>
              <a:off x="35971" y="3310308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应用框架</a:t>
              </a:r>
            </a:p>
          </p:txBody>
        </p:sp>
        <p:sp>
          <p:nvSpPr>
            <p:cNvPr id="1518" name="Shape 1518"/>
            <p:cNvSpPr/>
            <p:nvPr/>
          </p:nvSpPr>
          <p:spPr>
            <a:xfrm>
              <a:off x="35971" y="4458244"/>
              <a:ext cx="1703140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支撑算法</a:t>
              </a:r>
            </a:p>
          </p:txBody>
        </p:sp>
        <p:sp>
          <p:nvSpPr>
            <p:cNvPr id="1519" name="Shape 1519"/>
            <p:cNvSpPr/>
            <p:nvPr/>
          </p:nvSpPr>
          <p:spPr>
            <a:xfrm>
              <a:off x="35971" y="5274861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库与工具</a:t>
              </a:r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17" y="6038858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支撑框架</a:t>
              </a:r>
            </a:p>
          </p:txBody>
        </p:sp>
        <p:sp>
          <p:nvSpPr>
            <p:cNvPr id="1521" name="Shape 1521"/>
            <p:cNvSpPr/>
            <p:nvPr/>
          </p:nvSpPr>
          <p:spPr>
            <a:xfrm>
              <a:off x="47325" y="8027756"/>
              <a:ext cx="1703141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数据存储</a:t>
              </a: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47325" y="9270156"/>
              <a:ext cx="1703141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中间件</a:t>
              </a: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47325" y="10037973"/>
              <a:ext cx="1703141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语言</a:t>
              </a: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47325" y="10756253"/>
              <a:ext cx="1703141" cy="37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容器环境</a:t>
              </a:r>
            </a:p>
          </p:txBody>
        </p:sp>
        <p:sp>
          <p:nvSpPr>
            <p:cNvPr id="1525" name="Shape 1525"/>
            <p:cNvSpPr/>
            <p:nvPr/>
          </p:nvSpPr>
          <p:spPr>
            <a:xfrm>
              <a:off x="35971" y="376068"/>
              <a:ext cx="1703140" cy="3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1">
                      <a:hueOff val="167273"/>
                      <a:satOff val="2235"/>
                      <a:lumOff val="-22549"/>
                    </a:schemeClr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相关工具</a:t>
              </a: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410879" y="4345947"/>
              <a:ext cx="1816683" cy="6812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TF-IDF</a:t>
              </a: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15476756" y="3159211"/>
              <a:ext cx="1816682" cy="681257"/>
            </a:xfrm>
            <a:prstGeom prst="rect">
              <a:avLst/>
            </a:prstGeom>
            <a:solidFill>
              <a:srgbClr val="D8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Muspider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部署设计</a:t>
            </a:r>
          </a:p>
        </p:txBody>
      </p:sp>
      <p:sp>
        <p:nvSpPr>
          <p:cNvPr id="1531" name="Shape 1531"/>
          <p:cNvSpPr/>
          <p:nvPr/>
        </p:nvSpPr>
        <p:spPr>
          <a:xfrm flipV="1">
            <a:off x="12515744" y="3198333"/>
            <a:ext cx="1" cy="9320170"/>
          </a:xfrm>
          <a:prstGeom prst="line">
            <a:avLst/>
          </a:prstGeom>
          <a:ln w="762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532" name="Shape 1532"/>
          <p:cNvSpPr/>
          <p:nvPr/>
        </p:nvSpPr>
        <p:spPr>
          <a:xfrm flipV="1">
            <a:off x="20275229" y="3198333"/>
            <a:ext cx="1" cy="9320170"/>
          </a:xfrm>
          <a:prstGeom prst="line">
            <a:avLst/>
          </a:prstGeom>
          <a:ln w="762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533" name="Shape 1533"/>
          <p:cNvSpPr/>
          <p:nvPr/>
        </p:nvSpPr>
        <p:spPr>
          <a:xfrm>
            <a:off x="11756166" y="6881066"/>
            <a:ext cx="1519156" cy="47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812" y="1"/>
                </a:moveTo>
                <a:cubicBezTo>
                  <a:pt x="1339" y="21"/>
                  <a:pt x="783" y="215"/>
                  <a:pt x="286" y="791"/>
                </a:cubicBezTo>
                <a:cubicBezTo>
                  <a:pt x="199" y="1615"/>
                  <a:pt x="123" y="3110"/>
                  <a:pt x="123" y="3110"/>
                </a:cubicBezTo>
                <a:cubicBezTo>
                  <a:pt x="1178" y="3574"/>
                  <a:pt x="1286" y="5912"/>
                  <a:pt x="967" y="7734"/>
                </a:cubicBezTo>
                <a:cubicBezTo>
                  <a:pt x="642" y="9538"/>
                  <a:pt x="524" y="13522"/>
                  <a:pt x="713" y="15584"/>
                </a:cubicBezTo>
                <a:cubicBezTo>
                  <a:pt x="962" y="18265"/>
                  <a:pt x="0" y="19107"/>
                  <a:pt x="0" y="19107"/>
                </a:cubicBezTo>
                <a:lnTo>
                  <a:pt x="194" y="21104"/>
                </a:lnTo>
                <a:cubicBezTo>
                  <a:pt x="194" y="21104"/>
                  <a:pt x="1839" y="20432"/>
                  <a:pt x="3110" y="20019"/>
                </a:cubicBezTo>
                <a:cubicBezTo>
                  <a:pt x="3759" y="19813"/>
                  <a:pt x="4127" y="18919"/>
                  <a:pt x="4516" y="17458"/>
                </a:cubicBezTo>
                <a:lnTo>
                  <a:pt x="5040" y="21582"/>
                </a:lnTo>
                <a:lnTo>
                  <a:pt x="5359" y="19708"/>
                </a:lnTo>
                <a:lnTo>
                  <a:pt x="5468" y="21276"/>
                </a:lnTo>
                <a:lnTo>
                  <a:pt x="5787" y="19402"/>
                </a:lnTo>
                <a:lnTo>
                  <a:pt x="5895" y="20964"/>
                </a:lnTo>
                <a:lnTo>
                  <a:pt x="6213" y="19090"/>
                </a:lnTo>
                <a:lnTo>
                  <a:pt x="6321" y="20653"/>
                </a:lnTo>
                <a:lnTo>
                  <a:pt x="6641" y="18784"/>
                </a:lnTo>
                <a:lnTo>
                  <a:pt x="6749" y="20347"/>
                </a:lnTo>
                <a:lnTo>
                  <a:pt x="7068" y="18473"/>
                </a:lnTo>
                <a:lnTo>
                  <a:pt x="7176" y="20036"/>
                </a:lnTo>
                <a:lnTo>
                  <a:pt x="7496" y="18162"/>
                </a:lnTo>
                <a:lnTo>
                  <a:pt x="7604" y="19729"/>
                </a:lnTo>
                <a:lnTo>
                  <a:pt x="7923" y="17855"/>
                </a:lnTo>
                <a:lnTo>
                  <a:pt x="8032" y="19418"/>
                </a:lnTo>
                <a:lnTo>
                  <a:pt x="8349" y="17544"/>
                </a:lnTo>
                <a:lnTo>
                  <a:pt x="8457" y="19107"/>
                </a:lnTo>
                <a:lnTo>
                  <a:pt x="8777" y="17238"/>
                </a:lnTo>
                <a:lnTo>
                  <a:pt x="8885" y="18801"/>
                </a:lnTo>
                <a:lnTo>
                  <a:pt x="9205" y="16927"/>
                </a:lnTo>
                <a:lnTo>
                  <a:pt x="9313" y="18489"/>
                </a:lnTo>
                <a:lnTo>
                  <a:pt x="9632" y="16615"/>
                </a:lnTo>
                <a:lnTo>
                  <a:pt x="9740" y="18183"/>
                </a:lnTo>
                <a:lnTo>
                  <a:pt x="10060" y="16309"/>
                </a:lnTo>
                <a:lnTo>
                  <a:pt x="10168" y="17872"/>
                </a:lnTo>
                <a:lnTo>
                  <a:pt x="10486" y="15998"/>
                </a:lnTo>
                <a:lnTo>
                  <a:pt x="10594" y="17560"/>
                </a:lnTo>
                <a:lnTo>
                  <a:pt x="10913" y="15691"/>
                </a:lnTo>
                <a:lnTo>
                  <a:pt x="11021" y="17254"/>
                </a:lnTo>
                <a:lnTo>
                  <a:pt x="11341" y="15380"/>
                </a:lnTo>
                <a:lnTo>
                  <a:pt x="11449" y="16943"/>
                </a:lnTo>
                <a:lnTo>
                  <a:pt x="11768" y="15069"/>
                </a:lnTo>
                <a:lnTo>
                  <a:pt x="11877" y="16637"/>
                </a:lnTo>
                <a:lnTo>
                  <a:pt x="12196" y="14763"/>
                </a:lnTo>
                <a:lnTo>
                  <a:pt x="12304" y="16325"/>
                </a:lnTo>
                <a:lnTo>
                  <a:pt x="12622" y="14451"/>
                </a:lnTo>
                <a:lnTo>
                  <a:pt x="12730" y="16014"/>
                </a:lnTo>
                <a:lnTo>
                  <a:pt x="13050" y="14145"/>
                </a:lnTo>
                <a:lnTo>
                  <a:pt x="13158" y="15708"/>
                </a:lnTo>
                <a:lnTo>
                  <a:pt x="13477" y="13834"/>
                </a:lnTo>
                <a:lnTo>
                  <a:pt x="13585" y="15396"/>
                </a:lnTo>
                <a:lnTo>
                  <a:pt x="13905" y="13522"/>
                </a:lnTo>
                <a:lnTo>
                  <a:pt x="14013" y="15090"/>
                </a:lnTo>
                <a:lnTo>
                  <a:pt x="14332" y="13216"/>
                </a:lnTo>
                <a:lnTo>
                  <a:pt x="14441" y="14779"/>
                </a:lnTo>
                <a:lnTo>
                  <a:pt x="14758" y="12905"/>
                </a:lnTo>
                <a:lnTo>
                  <a:pt x="14866" y="14467"/>
                </a:lnTo>
                <a:lnTo>
                  <a:pt x="15186" y="12599"/>
                </a:lnTo>
                <a:lnTo>
                  <a:pt x="15294" y="14161"/>
                </a:lnTo>
                <a:lnTo>
                  <a:pt x="15614" y="12287"/>
                </a:lnTo>
                <a:lnTo>
                  <a:pt x="15722" y="13850"/>
                </a:lnTo>
                <a:lnTo>
                  <a:pt x="16041" y="11976"/>
                </a:lnTo>
                <a:lnTo>
                  <a:pt x="16149" y="13544"/>
                </a:lnTo>
                <a:lnTo>
                  <a:pt x="16469" y="11670"/>
                </a:lnTo>
                <a:lnTo>
                  <a:pt x="16577" y="13232"/>
                </a:lnTo>
                <a:lnTo>
                  <a:pt x="16895" y="11358"/>
                </a:lnTo>
                <a:lnTo>
                  <a:pt x="17003" y="12921"/>
                </a:lnTo>
                <a:lnTo>
                  <a:pt x="17322" y="11052"/>
                </a:lnTo>
                <a:lnTo>
                  <a:pt x="17430" y="12615"/>
                </a:lnTo>
                <a:lnTo>
                  <a:pt x="17750" y="10741"/>
                </a:lnTo>
                <a:lnTo>
                  <a:pt x="17858" y="12303"/>
                </a:lnTo>
                <a:lnTo>
                  <a:pt x="18177" y="10429"/>
                </a:lnTo>
                <a:lnTo>
                  <a:pt x="18286" y="11997"/>
                </a:lnTo>
                <a:lnTo>
                  <a:pt x="18605" y="10123"/>
                </a:lnTo>
                <a:lnTo>
                  <a:pt x="18713" y="11686"/>
                </a:lnTo>
                <a:lnTo>
                  <a:pt x="19031" y="9812"/>
                </a:lnTo>
                <a:lnTo>
                  <a:pt x="19139" y="11374"/>
                </a:lnTo>
                <a:lnTo>
                  <a:pt x="19459" y="9506"/>
                </a:lnTo>
                <a:lnTo>
                  <a:pt x="19567" y="11068"/>
                </a:lnTo>
                <a:lnTo>
                  <a:pt x="19886" y="9194"/>
                </a:lnTo>
                <a:lnTo>
                  <a:pt x="19994" y="10757"/>
                </a:lnTo>
                <a:lnTo>
                  <a:pt x="20314" y="8883"/>
                </a:lnTo>
                <a:lnTo>
                  <a:pt x="20422" y="10451"/>
                </a:lnTo>
                <a:lnTo>
                  <a:pt x="20741" y="8577"/>
                </a:lnTo>
                <a:lnTo>
                  <a:pt x="20850" y="10139"/>
                </a:lnTo>
                <a:lnTo>
                  <a:pt x="21167" y="8265"/>
                </a:lnTo>
                <a:lnTo>
                  <a:pt x="21275" y="9828"/>
                </a:lnTo>
                <a:lnTo>
                  <a:pt x="21563" y="8421"/>
                </a:lnTo>
                <a:lnTo>
                  <a:pt x="21600" y="7701"/>
                </a:lnTo>
                <a:lnTo>
                  <a:pt x="21568" y="5983"/>
                </a:lnTo>
                <a:cubicBezTo>
                  <a:pt x="21552" y="5090"/>
                  <a:pt x="21330" y="4381"/>
                  <a:pt x="21049" y="4329"/>
                </a:cubicBezTo>
                <a:lnTo>
                  <a:pt x="7830" y="1806"/>
                </a:lnTo>
                <a:cubicBezTo>
                  <a:pt x="7830" y="1806"/>
                  <a:pt x="7858" y="947"/>
                  <a:pt x="7582" y="844"/>
                </a:cubicBezTo>
                <a:cubicBezTo>
                  <a:pt x="7171" y="690"/>
                  <a:pt x="5434" y="327"/>
                  <a:pt x="5185" y="275"/>
                </a:cubicBezTo>
                <a:cubicBezTo>
                  <a:pt x="4937" y="224"/>
                  <a:pt x="4613" y="1702"/>
                  <a:pt x="4273" y="1634"/>
                </a:cubicBezTo>
                <a:cubicBezTo>
                  <a:pt x="3932" y="1582"/>
                  <a:pt x="3326" y="620"/>
                  <a:pt x="2845" y="259"/>
                </a:cubicBezTo>
                <a:cubicBezTo>
                  <a:pt x="2677" y="139"/>
                  <a:pt x="2285" y="-18"/>
                  <a:pt x="1812" y="1"/>
                </a:cubicBezTo>
                <a:close/>
                <a:moveTo>
                  <a:pt x="6673" y="3320"/>
                </a:moveTo>
                <a:cubicBezTo>
                  <a:pt x="6830" y="3320"/>
                  <a:pt x="6955" y="3713"/>
                  <a:pt x="6955" y="4211"/>
                </a:cubicBezTo>
                <a:cubicBezTo>
                  <a:pt x="6955" y="4709"/>
                  <a:pt x="6824" y="5103"/>
                  <a:pt x="6673" y="5103"/>
                </a:cubicBezTo>
                <a:cubicBezTo>
                  <a:pt x="6516" y="5103"/>
                  <a:pt x="6392" y="4709"/>
                  <a:pt x="6392" y="4211"/>
                </a:cubicBezTo>
                <a:cubicBezTo>
                  <a:pt x="6392" y="3713"/>
                  <a:pt x="6516" y="3320"/>
                  <a:pt x="6673" y="3320"/>
                </a:cubicBezTo>
                <a:close/>
                <a:moveTo>
                  <a:pt x="3455" y="4297"/>
                </a:moveTo>
                <a:cubicBezTo>
                  <a:pt x="4985" y="4400"/>
                  <a:pt x="3433" y="18165"/>
                  <a:pt x="2346" y="16824"/>
                </a:cubicBezTo>
                <a:cubicBezTo>
                  <a:pt x="1573" y="15862"/>
                  <a:pt x="2244" y="14162"/>
                  <a:pt x="2466" y="11052"/>
                </a:cubicBezTo>
                <a:cubicBezTo>
                  <a:pt x="2698" y="7736"/>
                  <a:pt x="2070" y="4211"/>
                  <a:pt x="3455" y="4297"/>
                </a:cubicBezTo>
                <a:close/>
                <a:moveTo>
                  <a:pt x="5716" y="7116"/>
                </a:moveTo>
                <a:cubicBezTo>
                  <a:pt x="5873" y="7116"/>
                  <a:pt x="5997" y="7509"/>
                  <a:pt x="5997" y="8007"/>
                </a:cubicBezTo>
                <a:cubicBezTo>
                  <a:pt x="5997" y="8506"/>
                  <a:pt x="5873" y="8904"/>
                  <a:pt x="5716" y="8904"/>
                </a:cubicBezTo>
                <a:cubicBezTo>
                  <a:pt x="5559" y="8904"/>
                  <a:pt x="5435" y="8506"/>
                  <a:pt x="5435" y="8007"/>
                </a:cubicBezTo>
                <a:cubicBezTo>
                  <a:pt x="5435" y="7509"/>
                  <a:pt x="5559" y="7116"/>
                  <a:pt x="5716" y="7116"/>
                </a:cubicBezTo>
                <a:close/>
                <a:moveTo>
                  <a:pt x="5435" y="12217"/>
                </a:moveTo>
                <a:cubicBezTo>
                  <a:pt x="5592" y="12217"/>
                  <a:pt x="5716" y="12616"/>
                  <a:pt x="5716" y="13114"/>
                </a:cubicBezTo>
                <a:cubicBezTo>
                  <a:pt x="5716" y="13612"/>
                  <a:pt x="5587" y="14005"/>
                  <a:pt x="5435" y="14005"/>
                </a:cubicBezTo>
                <a:cubicBezTo>
                  <a:pt x="5279" y="14005"/>
                  <a:pt x="5153" y="13612"/>
                  <a:pt x="5153" y="13114"/>
                </a:cubicBezTo>
                <a:cubicBezTo>
                  <a:pt x="5153" y="12616"/>
                  <a:pt x="5279" y="12217"/>
                  <a:pt x="5435" y="12217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4" name="Shape 1534"/>
          <p:cNvSpPr/>
          <p:nvPr/>
        </p:nvSpPr>
        <p:spPr>
          <a:xfrm>
            <a:off x="19852261" y="6311285"/>
            <a:ext cx="232303" cy="143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96" h="20892" extrusionOk="0">
                <a:moveTo>
                  <a:pt x="17696" y="0"/>
                </a:moveTo>
                <a:cubicBezTo>
                  <a:pt x="-3904" y="2643"/>
                  <a:pt x="338" y="10633"/>
                  <a:pt x="338" y="11964"/>
                </a:cubicBezTo>
                <a:cubicBezTo>
                  <a:pt x="9728" y="12288"/>
                  <a:pt x="10299" y="13240"/>
                  <a:pt x="9149" y="14164"/>
                </a:cubicBezTo>
                <a:cubicBezTo>
                  <a:pt x="8000" y="15089"/>
                  <a:pt x="7454" y="17067"/>
                  <a:pt x="8576" y="18044"/>
                </a:cubicBezTo>
                <a:cubicBezTo>
                  <a:pt x="9726" y="19020"/>
                  <a:pt x="8711" y="19020"/>
                  <a:pt x="5317" y="19537"/>
                </a:cubicBezTo>
                <a:cubicBezTo>
                  <a:pt x="8164" y="21600"/>
                  <a:pt x="17696" y="20895"/>
                  <a:pt x="17696" y="20107"/>
                </a:cubicBezTo>
                <a:cubicBezTo>
                  <a:pt x="17696" y="20107"/>
                  <a:pt x="17696" y="3348"/>
                  <a:pt x="17696" y="0"/>
                </a:cubicBezTo>
                <a:close/>
                <a:moveTo>
                  <a:pt x="12383" y="19371"/>
                </a:moveTo>
                <a:cubicBezTo>
                  <a:pt x="13369" y="19371"/>
                  <a:pt x="14137" y="19522"/>
                  <a:pt x="14137" y="19705"/>
                </a:cubicBezTo>
                <a:cubicBezTo>
                  <a:pt x="14164" y="19888"/>
                  <a:pt x="13369" y="20040"/>
                  <a:pt x="12383" y="20040"/>
                </a:cubicBezTo>
                <a:cubicBezTo>
                  <a:pt x="11398" y="20040"/>
                  <a:pt x="10629" y="19888"/>
                  <a:pt x="10629" y="19705"/>
                </a:cubicBezTo>
                <a:cubicBezTo>
                  <a:pt x="10629" y="19517"/>
                  <a:pt x="11425" y="19371"/>
                  <a:pt x="12383" y="19371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5" name="Shape 1535"/>
          <p:cNvSpPr/>
          <p:nvPr/>
        </p:nvSpPr>
        <p:spPr>
          <a:xfrm>
            <a:off x="20465894" y="6311285"/>
            <a:ext cx="232304" cy="143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96" h="20892" extrusionOk="0">
                <a:moveTo>
                  <a:pt x="17696" y="0"/>
                </a:moveTo>
                <a:cubicBezTo>
                  <a:pt x="-3904" y="2643"/>
                  <a:pt x="338" y="10633"/>
                  <a:pt x="338" y="11964"/>
                </a:cubicBezTo>
                <a:cubicBezTo>
                  <a:pt x="9728" y="12288"/>
                  <a:pt x="10299" y="13240"/>
                  <a:pt x="9149" y="14164"/>
                </a:cubicBezTo>
                <a:cubicBezTo>
                  <a:pt x="8000" y="15089"/>
                  <a:pt x="7454" y="17067"/>
                  <a:pt x="8576" y="18044"/>
                </a:cubicBezTo>
                <a:cubicBezTo>
                  <a:pt x="9726" y="19020"/>
                  <a:pt x="8711" y="19020"/>
                  <a:pt x="5317" y="19537"/>
                </a:cubicBezTo>
                <a:cubicBezTo>
                  <a:pt x="8164" y="21600"/>
                  <a:pt x="17696" y="20895"/>
                  <a:pt x="17696" y="20107"/>
                </a:cubicBezTo>
                <a:cubicBezTo>
                  <a:pt x="17696" y="20107"/>
                  <a:pt x="17696" y="3348"/>
                  <a:pt x="17696" y="0"/>
                </a:cubicBezTo>
                <a:close/>
                <a:moveTo>
                  <a:pt x="12383" y="19371"/>
                </a:moveTo>
                <a:cubicBezTo>
                  <a:pt x="13369" y="19371"/>
                  <a:pt x="14137" y="19522"/>
                  <a:pt x="14137" y="19705"/>
                </a:cubicBezTo>
                <a:cubicBezTo>
                  <a:pt x="14164" y="19888"/>
                  <a:pt x="13369" y="20040"/>
                  <a:pt x="12383" y="20040"/>
                </a:cubicBezTo>
                <a:cubicBezTo>
                  <a:pt x="11398" y="20040"/>
                  <a:pt x="10629" y="19888"/>
                  <a:pt x="10629" y="19705"/>
                </a:cubicBezTo>
                <a:cubicBezTo>
                  <a:pt x="10629" y="19517"/>
                  <a:pt x="11425" y="19371"/>
                  <a:pt x="12383" y="19371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6" name="Shape 1536"/>
          <p:cNvSpPr/>
          <p:nvPr/>
        </p:nvSpPr>
        <p:spPr>
          <a:xfrm>
            <a:off x="11528492" y="7767968"/>
            <a:ext cx="1974504" cy="110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双向光闸</a:t>
            </a:r>
          </a:p>
        </p:txBody>
      </p:sp>
      <p:pic>
        <p:nvPicPr>
          <p:cNvPr id="1537" name="图片 1536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138" y="3913807"/>
            <a:ext cx="3020024" cy="1952697"/>
          </a:xfrm>
          <a:prstGeom prst="rect">
            <a:avLst/>
          </a:prstGeom>
        </p:spPr>
      </p:pic>
      <p:pic>
        <p:nvPicPr>
          <p:cNvPr id="1539" name="图片 1538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097656" y="7820317"/>
            <a:ext cx="9396371" cy="76201"/>
          </a:xfrm>
          <a:prstGeom prst="rect">
            <a:avLst/>
          </a:prstGeom>
        </p:spPr>
      </p:pic>
      <p:sp>
        <p:nvSpPr>
          <p:cNvPr id="1541" name="Shape 1541"/>
          <p:cNvSpPr/>
          <p:nvPr/>
        </p:nvSpPr>
        <p:spPr>
          <a:xfrm>
            <a:off x="11813368" y="7467952"/>
            <a:ext cx="1519156" cy="47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9788" y="1"/>
                </a:moveTo>
                <a:cubicBezTo>
                  <a:pt x="20261" y="21"/>
                  <a:pt x="20817" y="215"/>
                  <a:pt x="21314" y="791"/>
                </a:cubicBezTo>
                <a:cubicBezTo>
                  <a:pt x="21401" y="1615"/>
                  <a:pt x="21477" y="3110"/>
                  <a:pt x="21477" y="3110"/>
                </a:cubicBezTo>
                <a:cubicBezTo>
                  <a:pt x="20422" y="3574"/>
                  <a:pt x="20314" y="5912"/>
                  <a:pt x="20633" y="7734"/>
                </a:cubicBezTo>
                <a:cubicBezTo>
                  <a:pt x="20958" y="9538"/>
                  <a:pt x="21076" y="13522"/>
                  <a:pt x="20887" y="15584"/>
                </a:cubicBezTo>
                <a:cubicBezTo>
                  <a:pt x="20638" y="18265"/>
                  <a:pt x="21600" y="19107"/>
                  <a:pt x="21600" y="19107"/>
                </a:cubicBezTo>
                <a:lnTo>
                  <a:pt x="21406" y="21104"/>
                </a:lnTo>
                <a:cubicBezTo>
                  <a:pt x="21406" y="21104"/>
                  <a:pt x="19761" y="20432"/>
                  <a:pt x="18490" y="20019"/>
                </a:cubicBezTo>
                <a:cubicBezTo>
                  <a:pt x="17841" y="19813"/>
                  <a:pt x="17473" y="18919"/>
                  <a:pt x="17084" y="17458"/>
                </a:cubicBezTo>
                <a:lnTo>
                  <a:pt x="16560" y="21582"/>
                </a:lnTo>
                <a:lnTo>
                  <a:pt x="16241" y="19708"/>
                </a:lnTo>
                <a:lnTo>
                  <a:pt x="16132" y="21276"/>
                </a:lnTo>
                <a:lnTo>
                  <a:pt x="15813" y="19402"/>
                </a:lnTo>
                <a:lnTo>
                  <a:pt x="15705" y="20964"/>
                </a:lnTo>
                <a:lnTo>
                  <a:pt x="15387" y="19090"/>
                </a:lnTo>
                <a:lnTo>
                  <a:pt x="15279" y="20653"/>
                </a:lnTo>
                <a:lnTo>
                  <a:pt x="14959" y="18784"/>
                </a:lnTo>
                <a:lnTo>
                  <a:pt x="14851" y="20347"/>
                </a:lnTo>
                <a:lnTo>
                  <a:pt x="14532" y="18473"/>
                </a:lnTo>
                <a:lnTo>
                  <a:pt x="14424" y="20036"/>
                </a:lnTo>
                <a:lnTo>
                  <a:pt x="14104" y="18162"/>
                </a:lnTo>
                <a:lnTo>
                  <a:pt x="13996" y="19729"/>
                </a:lnTo>
                <a:lnTo>
                  <a:pt x="13677" y="17855"/>
                </a:lnTo>
                <a:lnTo>
                  <a:pt x="13568" y="19418"/>
                </a:lnTo>
                <a:lnTo>
                  <a:pt x="13251" y="17544"/>
                </a:lnTo>
                <a:lnTo>
                  <a:pt x="13143" y="19107"/>
                </a:lnTo>
                <a:lnTo>
                  <a:pt x="12823" y="17238"/>
                </a:lnTo>
                <a:lnTo>
                  <a:pt x="12715" y="18801"/>
                </a:lnTo>
                <a:lnTo>
                  <a:pt x="12395" y="16927"/>
                </a:lnTo>
                <a:lnTo>
                  <a:pt x="12287" y="18489"/>
                </a:lnTo>
                <a:lnTo>
                  <a:pt x="11968" y="16615"/>
                </a:lnTo>
                <a:lnTo>
                  <a:pt x="11860" y="18183"/>
                </a:lnTo>
                <a:lnTo>
                  <a:pt x="11540" y="16309"/>
                </a:lnTo>
                <a:lnTo>
                  <a:pt x="11432" y="17872"/>
                </a:lnTo>
                <a:lnTo>
                  <a:pt x="11114" y="15998"/>
                </a:lnTo>
                <a:lnTo>
                  <a:pt x="11006" y="17560"/>
                </a:lnTo>
                <a:lnTo>
                  <a:pt x="10687" y="15691"/>
                </a:lnTo>
                <a:lnTo>
                  <a:pt x="10579" y="17254"/>
                </a:lnTo>
                <a:lnTo>
                  <a:pt x="10259" y="15380"/>
                </a:lnTo>
                <a:lnTo>
                  <a:pt x="10151" y="16943"/>
                </a:lnTo>
                <a:lnTo>
                  <a:pt x="9832" y="15069"/>
                </a:lnTo>
                <a:lnTo>
                  <a:pt x="9723" y="16637"/>
                </a:lnTo>
                <a:lnTo>
                  <a:pt x="9404" y="14763"/>
                </a:lnTo>
                <a:lnTo>
                  <a:pt x="9296" y="16325"/>
                </a:lnTo>
                <a:lnTo>
                  <a:pt x="8978" y="14451"/>
                </a:lnTo>
                <a:lnTo>
                  <a:pt x="8870" y="16014"/>
                </a:lnTo>
                <a:lnTo>
                  <a:pt x="8550" y="14145"/>
                </a:lnTo>
                <a:lnTo>
                  <a:pt x="8442" y="15708"/>
                </a:lnTo>
                <a:lnTo>
                  <a:pt x="8123" y="13834"/>
                </a:lnTo>
                <a:lnTo>
                  <a:pt x="8015" y="15396"/>
                </a:lnTo>
                <a:lnTo>
                  <a:pt x="7695" y="13522"/>
                </a:lnTo>
                <a:lnTo>
                  <a:pt x="7587" y="15090"/>
                </a:lnTo>
                <a:lnTo>
                  <a:pt x="7268" y="13216"/>
                </a:lnTo>
                <a:lnTo>
                  <a:pt x="7159" y="14779"/>
                </a:lnTo>
                <a:lnTo>
                  <a:pt x="6842" y="12905"/>
                </a:lnTo>
                <a:lnTo>
                  <a:pt x="6734" y="14467"/>
                </a:lnTo>
                <a:lnTo>
                  <a:pt x="6414" y="12599"/>
                </a:lnTo>
                <a:lnTo>
                  <a:pt x="6306" y="14161"/>
                </a:lnTo>
                <a:lnTo>
                  <a:pt x="5986" y="12287"/>
                </a:lnTo>
                <a:lnTo>
                  <a:pt x="5878" y="13850"/>
                </a:lnTo>
                <a:lnTo>
                  <a:pt x="5559" y="11976"/>
                </a:lnTo>
                <a:lnTo>
                  <a:pt x="5451" y="13544"/>
                </a:lnTo>
                <a:lnTo>
                  <a:pt x="5131" y="11670"/>
                </a:lnTo>
                <a:lnTo>
                  <a:pt x="5023" y="13232"/>
                </a:lnTo>
                <a:lnTo>
                  <a:pt x="4705" y="11358"/>
                </a:lnTo>
                <a:lnTo>
                  <a:pt x="4597" y="12921"/>
                </a:lnTo>
                <a:lnTo>
                  <a:pt x="4278" y="11052"/>
                </a:lnTo>
                <a:lnTo>
                  <a:pt x="4170" y="12615"/>
                </a:lnTo>
                <a:lnTo>
                  <a:pt x="3850" y="10741"/>
                </a:lnTo>
                <a:lnTo>
                  <a:pt x="3742" y="12303"/>
                </a:lnTo>
                <a:lnTo>
                  <a:pt x="3423" y="10429"/>
                </a:lnTo>
                <a:lnTo>
                  <a:pt x="3314" y="11997"/>
                </a:lnTo>
                <a:lnTo>
                  <a:pt x="2995" y="10123"/>
                </a:lnTo>
                <a:lnTo>
                  <a:pt x="2887" y="11686"/>
                </a:lnTo>
                <a:lnTo>
                  <a:pt x="2569" y="9812"/>
                </a:lnTo>
                <a:lnTo>
                  <a:pt x="2461" y="11374"/>
                </a:lnTo>
                <a:lnTo>
                  <a:pt x="2141" y="9506"/>
                </a:lnTo>
                <a:lnTo>
                  <a:pt x="2033" y="11068"/>
                </a:lnTo>
                <a:lnTo>
                  <a:pt x="1714" y="9194"/>
                </a:lnTo>
                <a:lnTo>
                  <a:pt x="1606" y="10757"/>
                </a:lnTo>
                <a:lnTo>
                  <a:pt x="1286" y="8883"/>
                </a:lnTo>
                <a:lnTo>
                  <a:pt x="1178" y="10451"/>
                </a:lnTo>
                <a:lnTo>
                  <a:pt x="859" y="8577"/>
                </a:lnTo>
                <a:lnTo>
                  <a:pt x="750" y="10139"/>
                </a:lnTo>
                <a:lnTo>
                  <a:pt x="433" y="8265"/>
                </a:lnTo>
                <a:lnTo>
                  <a:pt x="325" y="9828"/>
                </a:lnTo>
                <a:lnTo>
                  <a:pt x="37" y="8421"/>
                </a:lnTo>
                <a:lnTo>
                  <a:pt x="0" y="7701"/>
                </a:lnTo>
                <a:lnTo>
                  <a:pt x="32" y="5983"/>
                </a:lnTo>
                <a:cubicBezTo>
                  <a:pt x="48" y="5090"/>
                  <a:pt x="270" y="4381"/>
                  <a:pt x="551" y="4329"/>
                </a:cubicBezTo>
                <a:lnTo>
                  <a:pt x="13770" y="1806"/>
                </a:lnTo>
                <a:cubicBezTo>
                  <a:pt x="13770" y="1806"/>
                  <a:pt x="13742" y="947"/>
                  <a:pt x="14018" y="844"/>
                </a:cubicBezTo>
                <a:cubicBezTo>
                  <a:pt x="14429" y="690"/>
                  <a:pt x="16166" y="327"/>
                  <a:pt x="16415" y="275"/>
                </a:cubicBezTo>
                <a:cubicBezTo>
                  <a:pt x="16663" y="224"/>
                  <a:pt x="16987" y="1702"/>
                  <a:pt x="17327" y="1634"/>
                </a:cubicBezTo>
                <a:cubicBezTo>
                  <a:pt x="17668" y="1582"/>
                  <a:pt x="18274" y="620"/>
                  <a:pt x="18755" y="259"/>
                </a:cubicBezTo>
                <a:cubicBezTo>
                  <a:pt x="18923" y="139"/>
                  <a:pt x="19315" y="-18"/>
                  <a:pt x="19788" y="1"/>
                </a:cubicBezTo>
                <a:close/>
                <a:moveTo>
                  <a:pt x="14927" y="3320"/>
                </a:moveTo>
                <a:cubicBezTo>
                  <a:pt x="14770" y="3320"/>
                  <a:pt x="14645" y="3713"/>
                  <a:pt x="14645" y="4211"/>
                </a:cubicBezTo>
                <a:cubicBezTo>
                  <a:pt x="14645" y="4709"/>
                  <a:pt x="14776" y="5103"/>
                  <a:pt x="14927" y="5103"/>
                </a:cubicBezTo>
                <a:cubicBezTo>
                  <a:pt x="15084" y="5103"/>
                  <a:pt x="15208" y="4709"/>
                  <a:pt x="15208" y="4211"/>
                </a:cubicBezTo>
                <a:cubicBezTo>
                  <a:pt x="15208" y="3713"/>
                  <a:pt x="15084" y="3320"/>
                  <a:pt x="14927" y="3320"/>
                </a:cubicBezTo>
                <a:close/>
                <a:moveTo>
                  <a:pt x="18145" y="4297"/>
                </a:moveTo>
                <a:cubicBezTo>
                  <a:pt x="16615" y="4400"/>
                  <a:pt x="18167" y="18165"/>
                  <a:pt x="19254" y="16824"/>
                </a:cubicBezTo>
                <a:cubicBezTo>
                  <a:pt x="20027" y="15862"/>
                  <a:pt x="19356" y="14162"/>
                  <a:pt x="19134" y="11052"/>
                </a:cubicBezTo>
                <a:cubicBezTo>
                  <a:pt x="18902" y="7736"/>
                  <a:pt x="19530" y="4211"/>
                  <a:pt x="18145" y="4297"/>
                </a:cubicBezTo>
                <a:close/>
                <a:moveTo>
                  <a:pt x="15884" y="7116"/>
                </a:moveTo>
                <a:cubicBezTo>
                  <a:pt x="15727" y="7116"/>
                  <a:pt x="15603" y="7509"/>
                  <a:pt x="15603" y="8007"/>
                </a:cubicBezTo>
                <a:cubicBezTo>
                  <a:pt x="15603" y="8506"/>
                  <a:pt x="15727" y="8904"/>
                  <a:pt x="15884" y="8904"/>
                </a:cubicBezTo>
                <a:cubicBezTo>
                  <a:pt x="16041" y="8904"/>
                  <a:pt x="16165" y="8506"/>
                  <a:pt x="16165" y="8007"/>
                </a:cubicBezTo>
                <a:cubicBezTo>
                  <a:pt x="16165" y="7509"/>
                  <a:pt x="16041" y="7116"/>
                  <a:pt x="15884" y="7116"/>
                </a:cubicBezTo>
                <a:close/>
                <a:moveTo>
                  <a:pt x="16165" y="12217"/>
                </a:moveTo>
                <a:cubicBezTo>
                  <a:pt x="16008" y="12217"/>
                  <a:pt x="15884" y="12616"/>
                  <a:pt x="15884" y="13114"/>
                </a:cubicBezTo>
                <a:cubicBezTo>
                  <a:pt x="15884" y="13612"/>
                  <a:pt x="16013" y="14005"/>
                  <a:pt x="16165" y="14005"/>
                </a:cubicBezTo>
                <a:cubicBezTo>
                  <a:pt x="16321" y="14005"/>
                  <a:pt x="16447" y="13612"/>
                  <a:pt x="16447" y="13114"/>
                </a:cubicBezTo>
                <a:cubicBezTo>
                  <a:pt x="16447" y="12616"/>
                  <a:pt x="16321" y="12217"/>
                  <a:pt x="16165" y="12217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42" name="图片 154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0178" y="3913807"/>
            <a:ext cx="3020024" cy="1952697"/>
          </a:xfrm>
          <a:prstGeom prst="rect">
            <a:avLst/>
          </a:prstGeom>
        </p:spPr>
      </p:pic>
      <p:pic>
        <p:nvPicPr>
          <p:cNvPr id="1544" name="图片 154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390" y="6124331"/>
            <a:ext cx="3020024" cy="1952697"/>
          </a:xfrm>
          <a:prstGeom prst="rect">
            <a:avLst/>
          </a:prstGeom>
        </p:spPr>
      </p:pic>
      <p:pic>
        <p:nvPicPr>
          <p:cNvPr id="1546" name="图片 154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2430" y="6124331"/>
            <a:ext cx="3020024" cy="1952697"/>
          </a:xfrm>
          <a:prstGeom prst="rect">
            <a:avLst/>
          </a:prstGeom>
        </p:spPr>
      </p:pic>
      <p:pic>
        <p:nvPicPr>
          <p:cNvPr id="1548" name="图片 154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1628" y="3916645"/>
            <a:ext cx="3020024" cy="1952697"/>
          </a:xfrm>
          <a:prstGeom prst="rect">
            <a:avLst/>
          </a:prstGeom>
        </p:spPr>
      </p:pic>
      <p:pic>
        <p:nvPicPr>
          <p:cNvPr id="1550" name="图片 154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880" y="6127170"/>
            <a:ext cx="3020024" cy="1952697"/>
          </a:xfrm>
          <a:prstGeom prst="rect">
            <a:avLst/>
          </a:prstGeom>
        </p:spPr>
      </p:pic>
      <p:pic>
        <p:nvPicPr>
          <p:cNvPr id="1552" name="图片 155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880" y="8337694"/>
            <a:ext cx="3020024" cy="1952697"/>
          </a:xfrm>
          <a:prstGeom prst="rect">
            <a:avLst/>
          </a:prstGeom>
        </p:spPr>
      </p:pic>
      <p:pic>
        <p:nvPicPr>
          <p:cNvPr id="1554" name="图片 155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6132" y="10548219"/>
            <a:ext cx="3020023" cy="1952697"/>
          </a:xfrm>
          <a:prstGeom prst="rect">
            <a:avLst/>
          </a:prstGeom>
        </p:spPr>
      </p:pic>
      <p:pic>
        <p:nvPicPr>
          <p:cNvPr id="1556" name="图片 155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8189" y="3919087"/>
            <a:ext cx="3020024" cy="1952697"/>
          </a:xfrm>
          <a:prstGeom prst="rect">
            <a:avLst/>
          </a:prstGeom>
        </p:spPr>
      </p:pic>
      <p:pic>
        <p:nvPicPr>
          <p:cNvPr id="1558" name="图片 155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0441" y="6129611"/>
            <a:ext cx="3020024" cy="1952697"/>
          </a:xfrm>
          <a:prstGeom prst="rect">
            <a:avLst/>
          </a:prstGeom>
        </p:spPr>
      </p:pic>
      <p:pic>
        <p:nvPicPr>
          <p:cNvPr id="1560" name="图片 155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0441" y="8340136"/>
            <a:ext cx="3020024" cy="1952697"/>
          </a:xfrm>
          <a:prstGeom prst="rect">
            <a:avLst/>
          </a:prstGeom>
        </p:spPr>
      </p:pic>
      <p:pic>
        <p:nvPicPr>
          <p:cNvPr id="1562" name="图片 156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2691" y="10550661"/>
            <a:ext cx="3020024" cy="1952697"/>
          </a:xfrm>
          <a:prstGeom prst="rect">
            <a:avLst/>
          </a:prstGeom>
        </p:spPr>
      </p:pic>
      <p:pic>
        <p:nvPicPr>
          <p:cNvPr id="1564" name="图片 156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7660" y="3916645"/>
            <a:ext cx="3020023" cy="1952697"/>
          </a:xfrm>
          <a:prstGeom prst="rect">
            <a:avLst/>
          </a:prstGeom>
        </p:spPr>
      </p:pic>
      <p:pic>
        <p:nvPicPr>
          <p:cNvPr id="1566" name="图片 156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0038" y="3916645"/>
            <a:ext cx="3020023" cy="1952697"/>
          </a:xfrm>
          <a:prstGeom prst="rect">
            <a:avLst/>
          </a:prstGeom>
        </p:spPr>
      </p:pic>
      <p:sp>
        <p:nvSpPr>
          <p:cNvPr id="1568" name="Shape 1568"/>
          <p:cNvSpPr/>
          <p:nvPr/>
        </p:nvSpPr>
        <p:spPr>
          <a:xfrm>
            <a:off x="839592" y="403197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公众服务区</a:t>
            </a:r>
          </a:p>
        </p:txBody>
      </p:sp>
      <p:sp>
        <p:nvSpPr>
          <p:cNvPr id="1569" name="Shape 1569"/>
          <p:cNvSpPr/>
          <p:nvPr/>
        </p:nvSpPr>
        <p:spPr>
          <a:xfrm>
            <a:off x="4092026" y="4057374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数据采集区</a:t>
            </a:r>
          </a:p>
        </p:txBody>
      </p:sp>
      <p:sp>
        <p:nvSpPr>
          <p:cNvPr id="1570" name="Shape 1570"/>
          <p:cNvSpPr/>
          <p:nvPr/>
        </p:nvSpPr>
        <p:spPr>
          <a:xfrm>
            <a:off x="839592" y="6156081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信息识别区</a:t>
            </a:r>
          </a:p>
        </p:txBody>
      </p:sp>
      <p:sp>
        <p:nvSpPr>
          <p:cNvPr id="1571" name="Shape 1571"/>
          <p:cNvSpPr/>
          <p:nvPr/>
        </p:nvSpPr>
        <p:spPr>
          <a:xfrm>
            <a:off x="4116529" y="6156081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分析数据区</a:t>
            </a:r>
          </a:p>
        </p:txBody>
      </p:sp>
      <p:sp>
        <p:nvSpPr>
          <p:cNvPr id="1572" name="Shape 1572"/>
          <p:cNvSpPr/>
          <p:nvPr/>
        </p:nvSpPr>
        <p:spPr>
          <a:xfrm>
            <a:off x="8681473" y="40766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管理服务区</a:t>
            </a:r>
          </a:p>
        </p:txBody>
      </p:sp>
      <p:sp>
        <p:nvSpPr>
          <p:cNvPr id="1573" name="Shape 1573"/>
          <p:cNvSpPr/>
          <p:nvPr/>
        </p:nvSpPr>
        <p:spPr>
          <a:xfrm>
            <a:off x="8681473" y="6175355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业务工作区</a:t>
            </a:r>
          </a:p>
        </p:txBody>
      </p:sp>
      <p:sp>
        <p:nvSpPr>
          <p:cNvPr id="1574" name="Shape 1574"/>
          <p:cNvSpPr/>
          <p:nvPr/>
        </p:nvSpPr>
        <p:spPr>
          <a:xfrm>
            <a:off x="8719878" y="839484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安全运维区</a:t>
            </a:r>
          </a:p>
        </p:txBody>
      </p:sp>
      <p:sp>
        <p:nvSpPr>
          <p:cNvPr id="1575" name="Shape 1575"/>
          <p:cNvSpPr/>
          <p:nvPr/>
        </p:nvSpPr>
        <p:spPr>
          <a:xfrm>
            <a:off x="8719878" y="10569753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业务支撑区</a:t>
            </a:r>
          </a:p>
        </p:txBody>
      </p:sp>
      <p:sp>
        <p:nvSpPr>
          <p:cNvPr id="1576" name="Shape 1576"/>
          <p:cNvSpPr/>
          <p:nvPr/>
        </p:nvSpPr>
        <p:spPr>
          <a:xfrm>
            <a:off x="13582691" y="4066587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专用服务区</a:t>
            </a:r>
          </a:p>
        </p:txBody>
      </p:sp>
      <p:sp>
        <p:nvSpPr>
          <p:cNvPr id="1577" name="Shape 1577"/>
          <p:cNvSpPr/>
          <p:nvPr/>
        </p:nvSpPr>
        <p:spPr>
          <a:xfrm>
            <a:off x="13582691" y="6203394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专用数据区</a:t>
            </a:r>
          </a:p>
        </p:txBody>
      </p:sp>
      <p:sp>
        <p:nvSpPr>
          <p:cNvPr id="1578" name="Shape 1578"/>
          <p:cNvSpPr/>
          <p:nvPr/>
        </p:nvSpPr>
        <p:spPr>
          <a:xfrm>
            <a:off x="13621097" y="842288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专用工作区</a:t>
            </a:r>
          </a:p>
        </p:txBody>
      </p:sp>
      <p:sp>
        <p:nvSpPr>
          <p:cNvPr id="1579" name="Shape 1579"/>
          <p:cNvSpPr/>
          <p:nvPr/>
        </p:nvSpPr>
        <p:spPr>
          <a:xfrm>
            <a:off x="13621097" y="10597792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专用支撑区</a:t>
            </a:r>
          </a:p>
        </p:txBody>
      </p:sp>
      <p:sp>
        <p:nvSpPr>
          <p:cNvPr id="1580" name="Shape 1580"/>
          <p:cNvSpPr/>
          <p:nvPr/>
        </p:nvSpPr>
        <p:spPr>
          <a:xfrm>
            <a:off x="16909910" y="40639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专用运维区</a:t>
            </a:r>
          </a:p>
        </p:txBody>
      </p:sp>
      <p:sp>
        <p:nvSpPr>
          <p:cNvPr id="1581" name="Shape 1581"/>
          <p:cNvSpPr/>
          <p:nvPr/>
        </p:nvSpPr>
        <p:spPr>
          <a:xfrm>
            <a:off x="20928288" y="40639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涉密工作区</a:t>
            </a:r>
          </a:p>
        </p:txBody>
      </p:sp>
      <p:sp>
        <p:nvSpPr>
          <p:cNvPr id="1582" name="Shape 1582"/>
          <p:cNvSpPr/>
          <p:nvPr/>
        </p:nvSpPr>
        <p:spPr>
          <a:xfrm>
            <a:off x="7808805" y="2230538"/>
            <a:ext cx="14720197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583" name="Shape 1583"/>
          <p:cNvSpPr/>
          <p:nvPr/>
        </p:nvSpPr>
        <p:spPr>
          <a:xfrm flipH="1" flipV="1">
            <a:off x="2187468" y="2637070"/>
            <a:ext cx="5547529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584" name="Shape 1584"/>
          <p:cNvSpPr/>
          <p:nvPr/>
        </p:nvSpPr>
        <p:spPr>
          <a:xfrm>
            <a:off x="4990466" y="256643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IDC机房</a:t>
            </a:r>
          </a:p>
        </p:txBody>
      </p:sp>
      <p:sp>
        <p:nvSpPr>
          <p:cNvPr id="1585" name="Shape 1585"/>
          <p:cNvSpPr/>
          <p:nvPr/>
        </p:nvSpPr>
        <p:spPr>
          <a:xfrm>
            <a:off x="7527179" y="160315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自建机房</a:t>
            </a:r>
          </a:p>
        </p:txBody>
      </p:sp>
      <p:sp>
        <p:nvSpPr>
          <p:cNvPr id="1586" name="Shape 1586"/>
          <p:cNvSpPr/>
          <p:nvPr/>
        </p:nvSpPr>
        <p:spPr>
          <a:xfrm>
            <a:off x="7459812" y="6665610"/>
            <a:ext cx="672059" cy="1532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197" y="0"/>
                </a:moveTo>
                <a:cubicBezTo>
                  <a:pt x="532" y="0"/>
                  <a:pt x="0" y="233"/>
                  <a:pt x="0" y="525"/>
                </a:cubicBezTo>
                <a:lnTo>
                  <a:pt x="0" y="3724"/>
                </a:lnTo>
                <a:cubicBezTo>
                  <a:pt x="0" y="3759"/>
                  <a:pt x="53" y="3783"/>
                  <a:pt x="133" y="3783"/>
                </a:cubicBezTo>
                <a:lnTo>
                  <a:pt x="21466" y="3783"/>
                </a:lnTo>
                <a:cubicBezTo>
                  <a:pt x="21533" y="3783"/>
                  <a:pt x="21600" y="3754"/>
                  <a:pt x="21587" y="3724"/>
                </a:cubicBezTo>
                <a:lnTo>
                  <a:pt x="21587" y="525"/>
                </a:lnTo>
                <a:cubicBezTo>
                  <a:pt x="21587" y="233"/>
                  <a:pt x="21055" y="0"/>
                  <a:pt x="20390" y="0"/>
                </a:cubicBezTo>
                <a:lnTo>
                  <a:pt x="1197" y="0"/>
                </a:lnTo>
                <a:close/>
                <a:moveTo>
                  <a:pt x="254" y="4133"/>
                </a:moveTo>
                <a:cubicBezTo>
                  <a:pt x="147" y="4133"/>
                  <a:pt x="92" y="4185"/>
                  <a:pt x="145" y="4226"/>
                </a:cubicBezTo>
                <a:lnTo>
                  <a:pt x="3965" y="6723"/>
                </a:lnTo>
                <a:cubicBezTo>
                  <a:pt x="3992" y="6734"/>
                  <a:pt x="4029" y="6746"/>
                  <a:pt x="4069" y="6746"/>
                </a:cubicBezTo>
                <a:lnTo>
                  <a:pt x="17530" y="6746"/>
                </a:lnTo>
                <a:cubicBezTo>
                  <a:pt x="17584" y="6746"/>
                  <a:pt x="17621" y="6734"/>
                  <a:pt x="17634" y="6723"/>
                </a:cubicBezTo>
                <a:lnTo>
                  <a:pt x="21454" y="4226"/>
                </a:lnTo>
                <a:cubicBezTo>
                  <a:pt x="21520" y="4185"/>
                  <a:pt x="21452" y="4133"/>
                  <a:pt x="21346" y="4133"/>
                </a:cubicBezTo>
                <a:lnTo>
                  <a:pt x="254" y="4133"/>
                </a:lnTo>
                <a:close/>
                <a:moveTo>
                  <a:pt x="4123" y="7120"/>
                </a:moveTo>
                <a:cubicBezTo>
                  <a:pt x="4043" y="7120"/>
                  <a:pt x="3990" y="7150"/>
                  <a:pt x="3990" y="7179"/>
                </a:cubicBezTo>
                <a:lnTo>
                  <a:pt x="3990" y="20947"/>
                </a:lnTo>
                <a:cubicBezTo>
                  <a:pt x="3990" y="21309"/>
                  <a:pt x="4656" y="21600"/>
                  <a:pt x="5494" y="21600"/>
                </a:cubicBezTo>
                <a:lnTo>
                  <a:pt x="16105" y="21600"/>
                </a:lnTo>
                <a:cubicBezTo>
                  <a:pt x="16929" y="21600"/>
                  <a:pt x="17609" y="21309"/>
                  <a:pt x="17609" y="20947"/>
                </a:cubicBezTo>
                <a:lnTo>
                  <a:pt x="17609" y="7179"/>
                </a:lnTo>
                <a:cubicBezTo>
                  <a:pt x="17609" y="7150"/>
                  <a:pt x="17543" y="7120"/>
                  <a:pt x="17476" y="7120"/>
                </a:cubicBezTo>
                <a:lnTo>
                  <a:pt x="4123" y="7120"/>
                </a:lnTo>
                <a:close/>
                <a:moveTo>
                  <a:pt x="10440" y="10219"/>
                </a:moveTo>
                <a:lnTo>
                  <a:pt x="11147" y="10219"/>
                </a:lnTo>
                <a:cubicBezTo>
                  <a:pt x="11905" y="10219"/>
                  <a:pt x="12526" y="10494"/>
                  <a:pt x="12526" y="10826"/>
                </a:cubicBezTo>
                <a:lnTo>
                  <a:pt x="12526" y="13424"/>
                </a:lnTo>
                <a:lnTo>
                  <a:pt x="12543" y="13424"/>
                </a:lnTo>
                <a:cubicBezTo>
                  <a:pt x="12543" y="13756"/>
                  <a:pt x="11917" y="14031"/>
                  <a:pt x="11159" y="14031"/>
                </a:cubicBezTo>
                <a:lnTo>
                  <a:pt x="10440" y="14031"/>
                </a:lnTo>
                <a:cubicBezTo>
                  <a:pt x="9682" y="14031"/>
                  <a:pt x="9056" y="13756"/>
                  <a:pt x="9056" y="13424"/>
                </a:cubicBezTo>
                <a:lnTo>
                  <a:pt x="9056" y="10826"/>
                </a:lnTo>
                <a:cubicBezTo>
                  <a:pt x="9056" y="10494"/>
                  <a:pt x="9682" y="10219"/>
                  <a:pt x="10440" y="10219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7" name="Shape 1587"/>
          <p:cNvSpPr/>
          <p:nvPr/>
        </p:nvSpPr>
        <p:spPr>
          <a:xfrm>
            <a:off x="19287977" y="7471629"/>
            <a:ext cx="1974505" cy="1100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物理隔离</a:t>
            </a:r>
          </a:p>
        </p:txBody>
      </p:sp>
      <p:sp>
        <p:nvSpPr>
          <p:cNvPr id="1588" name="Shape 1588"/>
          <p:cNvSpPr/>
          <p:nvPr/>
        </p:nvSpPr>
        <p:spPr>
          <a:xfrm>
            <a:off x="6799139" y="8006021"/>
            <a:ext cx="1974504" cy="110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光纤直连</a:t>
            </a:r>
          </a:p>
        </p:txBody>
      </p:sp>
      <p:sp>
        <p:nvSpPr>
          <p:cNvPr id="1589" name="Shape 1589"/>
          <p:cNvSpPr/>
          <p:nvPr/>
        </p:nvSpPr>
        <p:spPr>
          <a:xfrm>
            <a:off x="4375043" y="4851222"/>
            <a:ext cx="1368468" cy="43967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网上采集</a:t>
            </a:r>
          </a:p>
        </p:txBody>
      </p:sp>
      <p:sp>
        <p:nvSpPr>
          <p:cNvPr id="1590" name="Shape 1590"/>
          <p:cNvSpPr/>
          <p:nvPr/>
        </p:nvSpPr>
        <p:spPr>
          <a:xfrm>
            <a:off x="8778413" y="7012484"/>
            <a:ext cx="1368467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网上搜索系统</a:t>
            </a:r>
          </a:p>
        </p:txBody>
      </p:sp>
      <p:sp>
        <p:nvSpPr>
          <p:cNvPr id="1591" name="Shape 1591"/>
          <p:cNvSpPr/>
          <p:nvPr/>
        </p:nvSpPr>
        <p:spPr>
          <a:xfrm>
            <a:off x="8786445" y="9259583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取证标注</a:t>
            </a:r>
          </a:p>
        </p:txBody>
      </p:sp>
      <p:sp>
        <p:nvSpPr>
          <p:cNvPr id="1592" name="Shape 1592"/>
          <p:cNvSpPr/>
          <p:nvPr/>
        </p:nvSpPr>
        <p:spPr>
          <a:xfrm>
            <a:off x="10207083" y="7012484"/>
            <a:ext cx="1316613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网上分析系统</a:t>
            </a:r>
          </a:p>
        </p:txBody>
      </p:sp>
      <p:sp>
        <p:nvSpPr>
          <p:cNvPr id="1593" name="Shape 1593"/>
          <p:cNvSpPr/>
          <p:nvPr/>
        </p:nvSpPr>
        <p:spPr>
          <a:xfrm>
            <a:off x="8786445" y="9759116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AP</a:t>
            </a:r>
          </a:p>
        </p:txBody>
      </p:sp>
      <p:sp>
        <p:nvSpPr>
          <p:cNvPr id="1594" name="Shape 1594"/>
          <p:cNvSpPr/>
          <p:nvPr/>
        </p:nvSpPr>
        <p:spPr>
          <a:xfrm>
            <a:off x="10207083" y="9259583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全文检索引擎</a:t>
            </a:r>
          </a:p>
        </p:txBody>
      </p:sp>
      <p:sp>
        <p:nvSpPr>
          <p:cNvPr id="1595" name="Shape 1595"/>
          <p:cNvSpPr/>
          <p:nvPr/>
        </p:nvSpPr>
        <p:spPr>
          <a:xfrm>
            <a:off x="10207083" y="9759116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机器翻译</a:t>
            </a:r>
          </a:p>
        </p:txBody>
      </p:sp>
      <p:sp>
        <p:nvSpPr>
          <p:cNvPr id="1596" name="Shape 1596"/>
          <p:cNvSpPr/>
          <p:nvPr/>
        </p:nvSpPr>
        <p:spPr>
          <a:xfrm>
            <a:off x="4375043" y="6921198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大数据分析</a:t>
            </a:r>
          </a:p>
        </p:txBody>
      </p:sp>
      <p:sp>
        <p:nvSpPr>
          <p:cNvPr id="1597" name="Shape 1597"/>
          <p:cNvSpPr/>
          <p:nvPr/>
        </p:nvSpPr>
        <p:spPr>
          <a:xfrm>
            <a:off x="8736034" y="4871182"/>
            <a:ext cx="1368468" cy="578777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t>网上搜索系统</a:t>
            </a:r>
          </a:p>
          <a:p>
            <a:pPr>
              <a:defRPr sz="1400" b="1">
                <a:solidFill>
                  <a:srgbClr val="FFFFFF"/>
                </a:solidFill>
              </a:defRPr>
            </a:pPr>
            <a:r>
              <a:t>（VPN）</a:t>
            </a:r>
          </a:p>
        </p:txBody>
      </p:sp>
      <p:sp>
        <p:nvSpPr>
          <p:cNvPr id="1598" name="Shape 1598"/>
          <p:cNvSpPr/>
          <p:nvPr/>
        </p:nvSpPr>
        <p:spPr>
          <a:xfrm>
            <a:off x="835913" y="6921565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自然语言处理</a:t>
            </a:r>
          </a:p>
        </p:txBody>
      </p:sp>
      <p:sp>
        <p:nvSpPr>
          <p:cNvPr id="1599" name="Shape 1599"/>
          <p:cNvSpPr/>
          <p:nvPr/>
        </p:nvSpPr>
        <p:spPr>
          <a:xfrm>
            <a:off x="2322680" y="6921565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数据识别</a:t>
            </a:r>
          </a:p>
        </p:txBody>
      </p:sp>
      <p:sp>
        <p:nvSpPr>
          <p:cNvPr id="1600" name="Shape 1600"/>
          <p:cNvSpPr/>
          <p:nvPr/>
        </p:nvSpPr>
        <p:spPr>
          <a:xfrm>
            <a:off x="10203284" y="4870420"/>
            <a:ext cx="1320413" cy="578778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网上分析系统（VPN）</a:t>
            </a:r>
          </a:p>
        </p:txBody>
      </p:sp>
      <p:sp>
        <p:nvSpPr>
          <p:cNvPr id="1601" name="Shape 1601"/>
          <p:cNvSpPr/>
          <p:nvPr/>
        </p:nvSpPr>
        <p:spPr>
          <a:xfrm>
            <a:off x="13699061" y="6908713"/>
            <a:ext cx="1368468" cy="397512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000000"/>
                </a:solidFill>
              </a:defRPr>
            </a:lvl1pPr>
          </a:lstStyle>
          <a:p>
            <a:r>
              <a:t>自然语言处理</a:t>
            </a:r>
          </a:p>
        </p:txBody>
      </p:sp>
      <p:sp>
        <p:nvSpPr>
          <p:cNvPr id="1602" name="Shape 1602"/>
          <p:cNvSpPr/>
          <p:nvPr/>
        </p:nvSpPr>
        <p:spPr>
          <a:xfrm>
            <a:off x="15185828" y="6908713"/>
            <a:ext cx="1294407" cy="397512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000000"/>
                </a:solidFill>
              </a:defRPr>
            </a:lvl1pPr>
          </a:lstStyle>
          <a:p>
            <a:r>
              <a:t>数据识别</a:t>
            </a:r>
          </a:p>
        </p:txBody>
      </p:sp>
      <p:sp>
        <p:nvSpPr>
          <p:cNvPr id="1603" name="Shape 1603"/>
          <p:cNvSpPr/>
          <p:nvPr/>
        </p:nvSpPr>
        <p:spPr>
          <a:xfrm>
            <a:off x="13699061" y="7531554"/>
            <a:ext cx="1368468" cy="397512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000000"/>
                </a:solidFill>
              </a:defRPr>
            </a:lvl1pPr>
          </a:lstStyle>
          <a:p>
            <a:r>
              <a:t>知识管理系统</a:t>
            </a:r>
          </a:p>
        </p:txBody>
      </p:sp>
      <p:sp>
        <p:nvSpPr>
          <p:cNvPr id="1604" name="Shape 1604"/>
          <p:cNvSpPr/>
          <p:nvPr/>
        </p:nvSpPr>
        <p:spPr>
          <a:xfrm>
            <a:off x="13738814" y="9055713"/>
            <a:ext cx="1280418" cy="39751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000000"/>
                </a:solidFill>
              </a:defRPr>
            </a:lvl1pPr>
          </a:lstStyle>
          <a:p>
            <a:r>
              <a:t>网上搜索系统</a:t>
            </a:r>
          </a:p>
        </p:txBody>
      </p:sp>
      <p:sp>
        <p:nvSpPr>
          <p:cNvPr id="1605" name="Shape 1605"/>
          <p:cNvSpPr/>
          <p:nvPr/>
        </p:nvSpPr>
        <p:spPr>
          <a:xfrm>
            <a:off x="15185828" y="9052231"/>
            <a:ext cx="1280418" cy="39751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000000"/>
                </a:solidFill>
              </a:defRPr>
            </a:lvl1pPr>
          </a:lstStyle>
          <a:p>
            <a:r>
              <a:t>网上分析系统</a:t>
            </a:r>
          </a:p>
        </p:txBody>
      </p:sp>
      <p:sp>
        <p:nvSpPr>
          <p:cNvPr id="1606" name="Shape 1606"/>
          <p:cNvSpPr/>
          <p:nvPr/>
        </p:nvSpPr>
        <p:spPr>
          <a:xfrm>
            <a:off x="15148797" y="7529492"/>
            <a:ext cx="1315824" cy="397512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000000"/>
                </a:solidFill>
              </a:defRPr>
            </a:lvl1pPr>
          </a:lstStyle>
          <a:p>
            <a:r>
              <a:t>数据分析</a:t>
            </a:r>
          </a:p>
        </p:txBody>
      </p:sp>
      <p:sp>
        <p:nvSpPr>
          <p:cNvPr id="1607" name="Shape 1607"/>
          <p:cNvSpPr/>
          <p:nvPr/>
        </p:nvSpPr>
        <p:spPr>
          <a:xfrm>
            <a:off x="17052377" y="4820427"/>
            <a:ext cx="1368468" cy="39751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000000"/>
                </a:solidFill>
              </a:defRPr>
            </a:lvl1pPr>
          </a:lstStyle>
          <a:p>
            <a:r>
              <a:t>取证标注</a:t>
            </a:r>
          </a:p>
        </p:txBody>
      </p:sp>
      <p:sp>
        <p:nvSpPr>
          <p:cNvPr id="1608" name="Shape 1608"/>
          <p:cNvSpPr/>
          <p:nvPr/>
        </p:nvSpPr>
        <p:spPr>
          <a:xfrm>
            <a:off x="17052379" y="5319960"/>
            <a:ext cx="1368468" cy="39751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000000"/>
                </a:solidFill>
              </a:defRPr>
            </a:lvl1pPr>
          </a:lstStyle>
          <a:p>
            <a:r>
              <a:t>AP</a:t>
            </a:r>
          </a:p>
        </p:txBody>
      </p:sp>
      <p:sp>
        <p:nvSpPr>
          <p:cNvPr id="1609" name="Shape 1609"/>
          <p:cNvSpPr/>
          <p:nvPr/>
        </p:nvSpPr>
        <p:spPr>
          <a:xfrm>
            <a:off x="18473016" y="4820427"/>
            <a:ext cx="1280418" cy="39751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000000"/>
                </a:solidFill>
              </a:defRPr>
            </a:lvl1pPr>
          </a:lstStyle>
          <a:p>
            <a:r>
              <a:t>全文检索引擎</a:t>
            </a:r>
          </a:p>
        </p:txBody>
      </p:sp>
      <p:sp>
        <p:nvSpPr>
          <p:cNvPr id="1610" name="Shape 1610"/>
          <p:cNvSpPr/>
          <p:nvPr/>
        </p:nvSpPr>
        <p:spPr>
          <a:xfrm>
            <a:off x="18473016" y="5319960"/>
            <a:ext cx="1280418" cy="39751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000000"/>
                </a:solidFill>
              </a:defRPr>
            </a:lvl1pPr>
          </a:lstStyle>
          <a:p>
            <a:r>
              <a:t>机器翻译</a:t>
            </a:r>
          </a:p>
        </p:txBody>
      </p:sp>
      <p:sp>
        <p:nvSpPr>
          <p:cNvPr id="1611" name="Shape 1611"/>
          <p:cNvSpPr/>
          <p:nvPr/>
        </p:nvSpPr>
        <p:spPr>
          <a:xfrm>
            <a:off x="13800436" y="4858527"/>
            <a:ext cx="1368468" cy="39751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000000"/>
                </a:solidFill>
              </a:defRPr>
            </a:lvl1pPr>
          </a:lstStyle>
          <a:p>
            <a:r>
              <a:t>数据接入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Shape 1613"/>
          <p:cNvSpPr/>
          <p:nvPr/>
        </p:nvSpPr>
        <p:spPr>
          <a:xfrm flipV="1">
            <a:off x="12515744" y="3198333"/>
            <a:ext cx="1" cy="9320170"/>
          </a:xfrm>
          <a:prstGeom prst="line">
            <a:avLst/>
          </a:prstGeom>
          <a:ln w="762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614" name="Shape 1614"/>
          <p:cNvSpPr/>
          <p:nvPr/>
        </p:nvSpPr>
        <p:spPr>
          <a:xfrm flipV="1">
            <a:off x="20275229" y="3198333"/>
            <a:ext cx="1" cy="9320170"/>
          </a:xfrm>
          <a:prstGeom prst="line">
            <a:avLst/>
          </a:prstGeom>
          <a:ln w="762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615" name="Shape 1615"/>
          <p:cNvSpPr/>
          <p:nvPr/>
        </p:nvSpPr>
        <p:spPr>
          <a:xfrm>
            <a:off x="11756166" y="6881066"/>
            <a:ext cx="1519156" cy="47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812" y="1"/>
                </a:moveTo>
                <a:cubicBezTo>
                  <a:pt x="1339" y="21"/>
                  <a:pt x="783" y="215"/>
                  <a:pt x="286" y="791"/>
                </a:cubicBezTo>
                <a:cubicBezTo>
                  <a:pt x="199" y="1615"/>
                  <a:pt x="123" y="3110"/>
                  <a:pt x="123" y="3110"/>
                </a:cubicBezTo>
                <a:cubicBezTo>
                  <a:pt x="1178" y="3574"/>
                  <a:pt x="1286" y="5912"/>
                  <a:pt x="967" y="7734"/>
                </a:cubicBezTo>
                <a:cubicBezTo>
                  <a:pt x="642" y="9538"/>
                  <a:pt x="524" y="13522"/>
                  <a:pt x="713" y="15584"/>
                </a:cubicBezTo>
                <a:cubicBezTo>
                  <a:pt x="962" y="18265"/>
                  <a:pt x="0" y="19107"/>
                  <a:pt x="0" y="19107"/>
                </a:cubicBezTo>
                <a:lnTo>
                  <a:pt x="194" y="21104"/>
                </a:lnTo>
                <a:cubicBezTo>
                  <a:pt x="194" y="21104"/>
                  <a:pt x="1839" y="20432"/>
                  <a:pt x="3110" y="20019"/>
                </a:cubicBezTo>
                <a:cubicBezTo>
                  <a:pt x="3759" y="19813"/>
                  <a:pt x="4127" y="18919"/>
                  <a:pt x="4516" y="17458"/>
                </a:cubicBezTo>
                <a:lnTo>
                  <a:pt x="5040" y="21582"/>
                </a:lnTo>
                <a:lnTo>
                  <a:pt x="5359" y="19708"/>
                </a:lnTo>
                <a:lnTo>
                  <a:pt x="5468" y="21276"/>
                </a:lnTo>
                <a:lnTo>
                  <a:pt x="5787" y="19402"/>
                </a:lnTo>
                <a:lnTo>
                  <a:pt x="5895" y="20964"/>
                </a:lnTo>
                <a:lnTo>
                  <a:pt x="6213" y="19090"/>
                </a:lnTo>
                <a:lnTo>
                  <a:pt x="6321" y="20653"/>
                </a:lnTo>
                <a:lnTo>
                  <a:pt x="6641" y="18784"/>
                </a:lnTo>
                <a:lnTo>
                  <a:pt x="6749" y="20347"/>
                </a:lnTo>
                <a:lnTo>
                  <a:pt x="7068" y="18473"/>
                </a:lnTo>
                <a:lnTo>
                  <a:pt x="7176" y="20036"/>
                </a:lnTo>
                <a:lnTo>
                  <a:pt x="7496" y="18162"/>
                </a:lnTo>
                <a:lnTo>
                  <a:pt x="7604" y="19729"/>
                </a:lnTo>
                <a:lnTo>
                  <a:pt x="7923" y="17855"/>
                </a:lnTo>
                <a:lnTo>
                  <a:pt x="8032" y="19418"/>
                </a:lnTo>
                <a:lnTo>
                  <a:pt x="8349" y="17544"/>
                </a:lnTo>
                <a:lnTo>
                  <a:pt x="8457" y="19107"/>
                </a:lnTo>
                <a:lnTo>
                  <a:pt x="8777" y="17238"/>
                </a:lnTo>
                <a:lnTo>
                  <a:pt x="8885" y="18801"/>
                </a:lnTo>
                <a:lnTo>
                  <a:pt x="9205" y="16927"/>
                </a:lnTo>
                <a:lnTo>
                  <a:pt x="9313" y="18489"/>
                </a:lnTo>
                <a:lnTo>
                  <a:pt x="9632" y="16615"/>
                </a:lnTo>
                <a:lnTo>
                  <a:pt x="9740" y="18183"/>
                </a:lnTo>
                <a:lnTo>
                  <a:pt x="10060" y="16309"/>
                </a:lnTo>
                <a:lnTo>
                  <a:pt x="10168" y="17872"/>
                </a:lnTo>
                <a:lnTo>
                  <a:pt x="10486" y="15998"/>
                </a:lnTo>
                <a:lnTo>
                  <a:pt x="10594" y="17560"/>
                </a:lnTo>
                <a:lnTo>
                  <a:pt x="10913" y="15691"/>
                </a:lnTo>
                <a:lnTo>
                  <a:pt x="11021" y="17254"/>
                </a:lnTo>
                <a:lnTo>
                  <a:pt x="11341" y="15380"/>
                </a:lnTo>
                <a:lnTo>
                  <a:pt x="11449" y="16943"/>
                </a:lnTo>
                <a:lnTo>
                  <a:pt x="11768" y="15069"/>
                </a:lnTo>
                <a:lnTo>
                  <a:pt x="11877" y="16637"/>
                </a:lnTo>
                <a:lnTo>
                  <a:pt x="12196" y="14763"/>
                </a:lnTo>
                <a:lnTo>
                  <a:pt x="12304" y="16325"/>
                </a:lnTo>
                <a:lnTo>
                  <a:pt x="12622" y="14451"/>
                </a:lnTo>
                <a:lnTo>
                  <a:pt x="12730" y="16014"/>
                </a:lnTo>
                <a:lnTo>
                  <a:pt x="13050" y="14145"/>
                </a:lnTo>
                <a:lnTo>
                  <a:pt x="13158" y="15708"/>
                </a:lnTo>
                <a:lnTo>
                  <a:pt x="13477" y="13834"/>
                </a:lnTo>
                <a:lnTo>
                  <a:pt x="13585" y="15396"/>
                </a:lnTo>
                <a:lnTo>
                  <a:pt x="13905" y="13522"/>
                </a:lnTo>
                <a:lnTo>
                  <a:pt x="14013" y="15090"/>
                </a:lnTo>
                <a:lnTo>
                  <a:pt x="14332" y="13216"/>
                </a:lnTo>
                <a:lnTo>
                  <a:pt x="14441" y="14779"/>
                </a:lnTo>
                <a:lnTo>
                  <a:pt x="14758" y="12905"/>
                </a:lnTo>
                <a:lnTo>
                  <a:pt x="14866" y="14467"/>
                </a:lnTo>
                <a:lnTo>
                  <a:pt x="15186" y="12599"/>
                </a:lnTo>
                <a:lnTo>
                  <a:pt x="15294" y="14161"/>
                </a:lnTo>
                <a:lnTo>
                  <a:pt x="15614" y="12287"/>
                </a:lnTo>
                <a:lnTo>
                  <a:pt x="15722" y="13850"/>
                </a:lnTo>
                <a:lnTo>
                  <a:pt x="16041" y="11976"/>
                </a:lnTo>
                <a:lnTo>
                  <a:pt x="16149" y="13544"/>
                </a:lnTo>
                <a:lnTo>
                  <a:pt x="16469" y="11670"/>
                </a:lnTo>
                <a:lnTo>
                  <a:pt x="16577" y="13232"/>
                </a:lnTo>
                <a:lnTo>
                  <a:pt x="16895" y="11358"/>
                </a:lnTo>
                <a:lnTo>
                  <a:pt x="17003" y="12921"/>
                </a:lnTo>
                <a:lnTo>
                  <a:pt x="17322" y="11052"/>
                </a:lnTo>
                <a:lnTo>
                  <a:pt x="17430" y="12615"/>
                </a:lnTo>
                <a:lnTo>
                  <a:pt x="17750" y="10741"/>
                </a:lnTo>
                <a:lnTo>
                  <a:pt x="17858" y="12303"/>
                </a:lnTo>
                <a:lnTo>
                  <a:pt x="18177" y="10429"/>
                </a:lnTo>
                <a:lnTo>
                  <a:pt x="18286" y="11997"/>
                </a:lnTo>
                <a:lnTo>
                  <a:pt x="18605" y="10123"/>
                </a:lnTo>
                <a:lnTo>
                  <a:pt x="18713" y="11686"/>
                </a:lnTo>
                <a:lnTo>
                  <a:pt x="19031" y="9812"/>
                </a:lnTo>
                <a:lnTo>
                  <a:pt x="19139" y="11374"/>
                </a:lnTo>
                <a:lnTo>
                  <a:pt x="19459" y="9506"/>
                </a:lnTo>
                <a:lnTo>
                  <a:pt x="19567" y="11068"/>
                </a:lnTo>
                <a:lnTo>
                  <a:pt x="19886" y="9194"/>
                </a:lnTo>
                <a:lnTo>
                  <a:pt x="19994" y="10757"/>
                </a:lnTo>
                <a:lnTo>
                  <a:pt x="20314" y="8883"/>
                </a:lnTo>
                <a:lnTo>
                  <a:pt x="20422" y="10451"/>
                </a:lnTo>
                <a:lnTo>
                  <a:pt x="20741" y="8577"/>
                </a:lnTo>
                <a:lnTo>
                  <a:pt x="20850" y="10139"/>
                </a:lnTo>
                <a:lnTo>
                  <a:pt x="21167" y="8265"/>
                </a:lnTo>
                <a:lnTo>
                  <a:pt x="21275" y="9828"/>
                </a:lnTo>
                <a:lnTo>
                  <a:pt x="21563" y="8421"/>
                </a:lnTo>
                <a:lnTo>
                  <a:pt x="21600" y="7701"/>
                </a:lnTo>
                <a:lnTo>
                  <a:pt x="21568" y="5983"/>
                </a:lnTo>
                <a:cubicBezTo>
                  <a:pt x="21552" y="5090"/>
                  <a:pt x="21330" y="4381"/>
                  <a:pt x="21049" y="4329"/>
                </a:cubicBezTo>
                <a:lnTo>
                  <a:pt x="7830" y="1806"/>
                </a:lnTo>
                <a:cubicBezTo>
                  <a:pt x="7830" y="1806"/>
                  <a:pt x="7858" y="947"/>
                  <a:pt x="7582" y="844"/>
                </a:cubicBezTo>
                <a:cubicBezTo>
                  <a:pt x="7171" y="690"/>
                  <a:pt x="5434" y="327"/>
                  <a:pt x="5185" y="275"/>
                </a:cubicBezTo>
                <a:cubicBezTo>
                  <a:pt x="4937" y="224"/>
                  <a:pt x="4613" y="1702"/>
                  <a:pt x="4273" y="1634"/>
                </a:cubicBezTo>
                <a:cubicBezTo>
                  <a:pt x="3932" y="1582"/>
                  <a:pt x="3326" y="620"/>
                  <a:pt x="2845" y="259"/>
                </a:cubicBezTo>
                <a:cubicBezTo>
                  <a:pt x="2677" y="139"/>
                  <a:pt x="2285" y="-18"/>
                  <a:pt x="1812" y="1"/>
                </a:cubicBezTo>
                <a:close/>
                <a:moveTo>
                  <a:pt x="6673" y="3320"/>
                </a:moveTo>
                <a:cubicBezTo>
                  <a:pt x="6830" y="3320"/>
                  <a:pt x="6955" y="3713"/>
                  <a:pt x="6955" y="4211"/>
                </a:cubicBezTo>
                <a:cubicBezTo>
                  <a:pt x="6955" y="4709"/>
                  <a:pt x="6824" y="5103"/>
                  <a:pt x="6673" y="5103"/>
                </a:cubicBezTo>
                <a:cubicBezTo>
                  <a:pt x="6516" y="5103"/>
                  <a:pt x="6392" y="4709"/>
                  <a:pt x="6392" y="4211"/>
                </a:cubicBezTo>
                <a:cubicBezTo>
                  <a:pt x="6392" y="3713"/>
                  <a:pt x="6516" y="3320"/>
                  <a:pt x="6673" y="3320"/>
                </a:cubicBezTo>
                <a:close/>
                <a:moveTo>
                  <a:pt x="3455" y="4297"/>
                </a:moveTo>
                <a:cubicBezTo>
                  <a:pt x="4985" y="4400"/>
                  <a:pt x="3433" y="18165"/>
                  <a:pt x="2346" y="16824"/>
                </a:cubicBezTo>
                <a:cubicBezTo>
                  <a:pt x="1573" y="15862"/>
                  <a:pt x="2244" y="14162"/>
                  <a:pt x="2466" y="11052"/>
                </a:cubicBezTo>
                <a:cubicBezTo>
                  <a:pt x="2698" y="7736"/>
                  <a:pt x="2070" y="4211"/>
                  <a:pt x="3455" y="4297"/>
                </a:cubicBezTo>
                <a:close/>
                <a:moveTo>
                  <a:pt x="5716" y="7116"/>
                </a:moveTo>
                <a:cubicBezTo>
                  <a:pt x="5873" y="7116"/>
                  <a:pt x="5997" y="7509"/>
                  <a:pt x="5997" y="8007"/>
                </a:cubicBezTo>
                <a:cubicBezTo>
                  <a:pt x="5997" y="8506"/>
                  <a:pt x="5873" y="8904"/>
                  <a:pt x="5716" y="8904"/>
                </a:cubicBezTo>
                <a:cubicBezTo>
                  <a:pt x="5559" y="8904"/>
                  <a:pt x="5435" y="8506"/>
                  <a:pt x="5435" y="8007"/>
                </a:cubicBezTo>
                <a:cubicBezTo>
                  <a:pt x="5435" y="7509"/>
                  <a:pt x="5559" y="7116"/>
                  <a:pt x="5716" y="7116"/>
                </a:cubicBezTo>
                <a:close/>
                <a:moveTo>
                  <a:pt x="5435" y="12217"/>
                </a:moveTo>
                <a:cubicBezTo>
                  <a:pt x="5592" y="12217"/>
                  <a:pt x="5716" y="12616"/>
                  <a:pt x="5716" y="13114"/>
                </a:cubicBezTo>
                <a:cubicBezTo>
                  <a:pt x="5716" y="13612"/>
                  <a:pt x="5587" y="14005"/>
                  <a:pt x="5435" y="14005"/>
                </a:cubicBezTo>
                <a:cubicBezTo>
                  <a:pt x="5279" y="14005"/>
                  <a:pt x="5153" y="13612"/>
                  <a:pt x="5153" y="13114"/>
                </a:cubicBezTo>
                <a:cubicBezTo>
                  <a:pt x="5153" y="12616"/>
                  <a:pt x="5279" y="12217"/>
                  <a:pt x="5435" y="12217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Shape 1616"/>
          <p:cNvSpPr/>
          <p:nvPr/>
        </p:nvSpPr>
        <p:spPr>
          <a:xfrm>
            <a:off x="19852261" y="6311285"/>
            <a:ext cx="232303" cy="143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96" h="20892" extrusionOk="0">
                <a:moveTo>
                  <a:pt x="17696" y="0"/>
                </a:moveTo>
                <a:cubicBezTo>
                  <a:pt x="-3904" y="2643"/>
                  <a:pt x="338" y="10633"/>
                  <a:pt x="338" y="11964"/>
                </a:cubicBezTo>
                <a:cubicBezTo>
                  <a:pt x="9728" y="12288"/>
                  <a:pt x="10299" y="13240"/>
                  <a:pt x="9149" y="14164"/>
                </a:cubicBezTo>
                <a:cubicBezTo>
                  <a:pt x="8000" y="15089"/>
                  <a:pt x="7454" y="17067"/>
                  <a:pt x="8576" y="18044"/>
                </a:cubicBezTo>
                <a:cubicBezTo>
                  <a:pt x="9726" y="19020"/>
                  <a:pt x="8711" y="19020"/>
                  <a:pt x="5317" y="19537"/>
                </a:cubicBezTo>
                <a:cubicBezTo>
                  <a:pt x="8164" y="21600"/>
                  <a:pt x="17696" y="20895"/>
                  <a:pt x="17696" y="20107"/>
                </a:cubicBezTo>
                <a:cubicBezTo>
                  <a:pt x="17696" y="20107"/>
                  <a:pt x="17696" y="3348"/>
                  <a:pt x="17696" y="0"/>
                </a:cubicBezTo>
                <a:close/>
                <a:moveTo>
                  <a:pt x="12383" y="19371"/>
                </a:moveTo>
                <a:cubicBezTo>
                  <a:pt x="13369" y="19371"/>
                  <a:pt x="14137" y="19522"/>
                  <a:pt x="14137" y="19705"/>
                </a:cubicBezTo>
                <a:cubicBezTo>
                  <a:pt x="14164" y="19888"/>
                  <a:pt x="13369" y="20040"/>
                  <a:pt x="12383" y="20040"/>
                </a:cubicBezTo>
                <a:cubicBezTo>
                  <a:pt x="11398" y="20040"/>
                  <a:pt x="10629" y="19888"/>
                  <a:pt x="10629" y="19705"/>
                </a:cubicBezTo>
                <a:cubicBezTo>
                  <a:pt x="10629" y="19517"/>
                  <a:pt x="11425" y="19371"/>
                  <a:pt x="12383" y="19371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7" name="Shape 1617"/>
          <p:cNvSpPr/>
          <p:nvPr/>
        </p:nvSpPr>
        <p:spPr>
          <a:xfrm>
            <a:off x="20465894" y="6311285"/>
            <a:ext cx="232304" cy="143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96" h="20892" extrusionOk="0">
                <a:moveTo>
                  <a:pt x="17696" y="0"/>
                </a:moveTo>
                <a:cubicBezTo>
                  <a:pt x="-3904" y="2643"/>
                  <a:pt x="338" y="10633"/>
                  <a:pt x="338" y="11964"/>
                </a:cubicBezTo>
                <a:cubicBezTo>
                  <a:pt x="9728" y="12288"/>
                  <a:pt x="10299" y="13240"/>
                  <a:pt x="9149" y="14164"/>
                </a:cubicBezTo>
                <a:cubicBezTo>
                  <a:pt x="8000" y="15089"/>
                  <a:pt x="7454" y="17067"/>
                  <a:pt x="8576" y="18044"/>
                </a:cubicBezTo>
                <a:cubicBezTo>
                  <a:pt x="9726" y="19020"/>
                  <a:pt x="8711" y="19020"/>
                  <a:pt x="5317" y="19537"/>
                </a:cubicBezTo>
                <a:cubicBezTo>
                  <a:pt x="8164" y="21600"/>
                  <a:pt x="17696" y="20895"/>
                  <a:pt x="17696" y="20107"/>
                </a:cubicBezTo>
                <a:cubicBezTo>
                  <a:pt x="17696" y="20107"/>
                  <a:pt x="17696" y="3348"/>
                  <a:pt x="17696" y="0"/>
                </a:cubicBezTo>
                <a:close/>
                <a:moveTo>
                  <a:pt x="12383" y="19371"/>
                </a:moveTo>
                <a:cubicBezTo>
                  <a:pt x="13369" y="19371"/>
                  <a:pt x="14137" y="19522"/>
                  <a:pt x="14137" y="19705"/>
                </a:cubicBezTo>
                <a:cubicBezTo>
                  <a:pt x="14164" y="19888"/>
                  <a:pt x="13369" y="20040"/>
                  <a:pt x="12383" y="20040"/>
                </a:cubicBezTo>
                <a:cubicBezTo>
                  <a:pt x="11398" y="20040"/>
                  <a:pt x="10629" y="19888"/>
                  <a:pt x="10629" y="19705"/>
                </a:cubicBezTo>
                <a:cubicBezTo>
                  <a:pt x="10629" y="19517"/>
                  <a:pt x="11425" y="19371"/>
                  <a:pt x="12383" y="19371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8" name="Shape 1618"/>
          <p:cNvSpPr/>
          <p:nvPr/>
        </p:nvSpPr>
        <p:spPr>
          <a:xfrm>
            <a:off x="11528492" y="7767968"/>
            <a:ext cx="1974504" cy="110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双向光闸</a:t>
            </a:r>
          </a:p>
        </p:txBody>
      </p:sp>
      <p:pic>
        <p:nvPicPr>
          <p:cNvPr id="1619" name="图片 1618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138" y="3913807"/>
            <a:ext cx="3020024" cy="1952697"/>
          </a:xfrm>
          <a:prstGeom prst="rect">
            <a:avLst/>
          </a:prstGeom>
        </p:spPr>
      </p:pic>
      <p:pic>
        <p:nvPicPr>
          <p:cNvPr id="1621" name="图片 162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097656" y="7820317"/>
            <a:ext cx="9396371" cy="76201"/>
          </a:xfrm>
          <a:prstGeom prst="rect">
            <a:avLst/>
          </a:prstGeom>
        </p:spPr>
      </p:pic>
      <p:sp>
        <p:nvSpPr>
          <p:cNvPr id="1623" name="Shape 1623"/>
          <p:cNvSpPr/>
          <p:nvPr/>
        </p:nvSpPr>
        <p:spPr>
          <a:xfrm>
            <a:off x="11813368" y="7467952"/>
            <a:ext cx="1519156" cy="47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9788" y="1"/>
                </a:moveTo>
                <a:cubicBezTo>
                  <a:pt x="20261" y="21"/>
                  <a:pt x="20817" y="215"/>
                  <a:pt x="21314" y="791"/>
                </a:cubicBezTo>
                <a:cubicBezTo>
                  <a:pt x="21401" y="1615"/>
                  <a:pt x="21477" y="3110"/>
                  <a:pt x="21477" y="3110"/>
                </a:cubicBezTo>
                <a:cubicBezTo>
                  <a:pt x="20422" y="3574"/>
                  <a:pt x="20314" y="5912"/>
                  <a:pt x="20633" y="7734"/>
                </a:cubicBezTo>
                <a:cubicBezTo>
                  <a:pt x="20958" y="9538"/>
                  <a:pt x="21076" y="13522"/>
                  <a:pt x="20887" y="15584"/>
                </a:cubicBezTo>
                <a:cubicBezTo>
                  <a:pt x="20638" y="18265"/>
                  <a:pt x="21600" y="19107"/>
                  <a:pt x="21600" y="19107"/>
                </a:cubicBezTo>
                <a:lnTo>
                  <a:pt x="21406" y="21104"/>
                </a:lnTo>
                <a:cubicBezTo>
                  <a:pt x="21406" y="21104"/>
                  <a:pt x="19761" y="20432"/>
                  <a:pt x="18490" y="20019"/>
                </a:cubicBezTo>
                <a:cubicBezTo>
                  <a:pt x="17841" y="19813"/>
                  <a:pt x="17473" y="18919"/>
                  <a:pt x="17084" y="17458"/>
                </a:cubicBezTo>
                <a:lnTo>
                  <a:pt x="16560" y="21582"/>
                </a:lnTo>
                <a:lnTo>
                  <a:pt x="16241" y="19708"/>
                </a:lnTo>
                <a:lnTo>
                  <a:pt x="16132" y="21276"/>
                </a:lnTo>
                <a:lnTo>
                  <a:pt x="15813" y="19402"/>
                </a:lnTo>
                <a:lnTo>
                  <a:pt x="15705" y="20964"/>
                </a:lnTo>
                <a:lnTo>
                  <a:pt x="15387" y="19090"/>
                </a:lnTo>
                <a:lnTo>
                  <a:pt x="15279" y="20653"/>
                </a:lnTo>
                <a:lnTo>
                  <a:pt x="14959" y="18784"/>
                </a:lnTo>
                <a:lnTo>
                  <a:pt x="14851" y="20347"/>
                </a:lnTo>
                <a:lnTo>
                  <a:pt x="14532" y="18473"/>
                </a:lnTo>
                <a:lnTo>
                  <a:pt x="14424" y="20036"/>
                </a:lnTo>
                <a:lnTo>
                  <a:pt x="14104" y="18162"/>
                </a:lnTo>
                <a:lnTo>
                  <a:pt x="13996" y="19729"/>
                </a:lnTo>
                <a:lnTo>
                  <a:pt x="13677" y="17855"/>
                </a:lnTo>
                <a:lnTo>
                  <a:pt x="13568" y="19418"/>
                </a:lnTo>
                <a:lnTo>
                  <a:pt x="13251" y="17544"/>
                </a:lnTo>
                <a:lnTo>
                  <a:pt x="13143" y="19107"/>
                </a:lnTo>
                <a:lnTo>
                  <a:pt x="12823" y="17238"/>
                </a:lnTo>
                <a:lnTo>
                  <a:pt x="12715" y="18801"/>
                </a:lnTo>
                <a:lnTo>
                  <a:pt x="12395" y="16927"/>
                </a:lnTo>
                <a:lnTo>
                  <a:pt x="12287" y="18489"/>
                </a:lnTo>
                <a:lnTo>
                  <a:pt x="11968" y="16615"/>
                </a:lnTo>
                <a:lnTo>
                  <a:pt x="11860" y="18183"/>
                </a:lnTo>
                <a:lnTo>
                  <a:pt x="11540" y="16309"/>
                </a:lnTo>
                <a:lnTo>
                  <a:pt x="11432" y="17872"/>
                </a:lnTo>
                <a:lnTo>
                  <a:pt x="11114" y="15998"/>
                </a:lnTo>
                <a:lnTo>
                  <a:pt x="11006" y="17560"/>
                </a:lnTo>
                <a:lnTo>
                  <a:pt x="10687" y="15691"/>
                </a:lnTo>
                <a:lnTo>
                  <a:pt x="10579" y="17254"/>
                </a:lnTo>
                <a:lnTo>
                  <a:pt x="10259" y="15380"/>
                </a:lnTo>
                <a:lnTo>
                  <a:pt x="10151" y="16943"/>
                </a:lnTo>
                <a:lnTo>
                  <a:pt x="9832" y="15069"/>
                </a:lnTo>
                <a:lnTo>
                  <a:pt x="9723" y="16637"/>
                </a:lnTo>
                <a:lnTo>
                  <a:pt x="9404" y="14763"/>
                </a:lnTo>
                <a:lnTo>
                  <a:pt x="9296" y="16325"/>
                </a:lnTo>
                <a:lnTo>
                  <a:pt x="8978" y="14451"/>
                </a:lnTo>
                <a:lnTo>
                  <a:pt x="8870" y="16014"/>
                </a:lnTo>
                <a:lnTo>
                  <a:pt x="8550" y="14145"/>
                </a:lnTo>
                <a:lnTo>
                  <a:pt x="8442" y="15708"/>
                </a:lnTo>
                <a:lnTo>
                  <a:pt x="8123" y="13834"/>
                </a:lnTo>
                <a:lnTo>
                  <a:pt x="8015" y="15396"/>
                </a:lnTo>
                <a:lnTo>
                  <a:pt x="7695" y="13522"/>
                </a:lnTo>
                <a:lnTo>
                  <a:pt x="7587" y="15090"/>
                </a:lnTo>
                <a:lnTo>
                  <a:pt x="7268" y="13216"/>
                </a:lnTo>
                <a:lnTo>
                  <a:pt x="7159" y="14779"/>
                </a:lnTo>
                <a:lnTo>
                  <a:pt x="6842" y="12905"/>
                </a:lnTo>
                <a:lnTo>
                  <a:pt x="6734" y="14467"/>
                </a:lnTo>
                <a:lnTo>
                  <a:pt x="6414" y="12599"/>
                </a:lnTo>
                <a:lnTo>
                  <a:pt x="6306" y="14161"/>
                </a:lnTo>
                <a:lnTo>
                  <a:pt x="5986" y="12287"/>
                </a:lnTo>
                <a:lnTo>
                  <a:pt x="5878" y="13850"/>
                </a:lnTo>
                <a:lnTo>
                  <a:pt x="5559" y="11976"/>
                </a:lnTo>
                <a:lnTo>
                  <a:pt x="5451" y="13544"/>
                </a:lnTo>
                <a:lnTo>
                  <a:pt x="5131" y="11670"/>
                </a:lnTo>
                <a:lnTo>
                  <a:pt x="5023" y="13232"/>
                </a:lnTo>
                <a:lnTo>
                  <a:pt x="4705" y="11358"/>
                </a:lnTo>
                <a:lnTo>
                  <a:pt x="4597" y="12921"/>
                </a:lnTo>
                <a:lnTo>
                  <a:pt x="4278" y="11052"/>
                </a:lnTo>
                <a:lnTo>
                  <a:pt x="4170" y="12615"/>
                </a:lnTo>
                <a:lnTo>
                  <a:pt x="3850" y="10741"/>
                </a:lnTo>
                <a:lnTo>
                  <a:pt x="3742" y="12303"/>
                </a:lnTo>
                <a:lnTo>
                  <a:pt x="3423" y="10429"/>
                </a:lnTo>
                <a:lnTo>
                  <a:pt x="3314" y="11997"/>
                </a:lnTo>
                <a:lnTo>
                  <a:pt x="2995" y="10123"/>
                </a:lnTo>
                <a:lnTo>
                  <a:pt x="2887" y="11686"/>
                </a:lnTo>
                <a:lnTo>
                  <a:pt x="2569" y="9812"/>
                </a:lnTo>
                <a:lnTo>
                  <a:pt x="2461" y="11374"/>
                </a:lnTo>
                <a:lnTo>
                  <a:pt x="2141" y="9506"/>
                </a:lnTo>
                <a:lnTo>
                  <a:pt x="2033" y="11068"/>
                </a:lnTo>
                <a:lnTo>
                  <a:pt x="1714" y="9194"/>
                </a:lnTo>
                <a:lnTo>
                  <a:pt x="1606" y="10757"/>
                </a:lnTo>
                <a:lnTo>
                  <a:pt x="1286" y="8883"/>
                </a:lnTo>
                <a:lnTo>
                  <a:pt x="1178" y="10451"/>
                </a:lnTo>
                <a:lnTo>
                  <a:pt x="859" y="8577"/>
                </a:lnTo>
                <a:lnTo>
                  <a:pt x="750" y="10139"/>
                </a:lnTo>
                <a:lnTo>
                  <a:pt x="433" y="8265"/>
                </a:lnTo>
                <a:lnTo>
                  <a:pt x="325" y="9828"/>
                </a:lnTo>
                <a:lnTo>
                  <a:pt x="37" y="8421"/>
                </a:lnTo>
                <a:lnTo>
                  <a:pt x="0" y="7701"/>
                </a:lnTo>
                <a:lnTo>
                  <a:pt x="32" y="5983"/>
                </a:lnTo>
                <a:cubicBezTo>
                  <a:pt x="48" y="5090"/>
                  <a:pt x="270" y="4381"/>
                  <a:pt x="551" y="4329"/>
                </a:cubicBezTo>
                <a:lnTo>
                  <a:pt x="13770" y="1806"/>
                </a:lnTo>
                <a:cubicBezTo>
                  <a:pt x="13770" y="1806"/>
                  <a:pt x="13742" y="947"/>
                  <a:pt x="14018" y="844"/>
                </a:cubicBezTo>
                <a:cubicBezTo>
                  <a:pt x="14429" y="690"/>
                  <a:pt x="16166" y="327"/>
                  <a:pt x="16415" y="275"/>
                </a:cubicBezTo>
                <a:cubicBezTo>
                  <a:pt x="16663" y="224"/>
                  <a:pt x="16987" y="1702"/>
                  <a:pt x="17327" y="1634"/>
                </a:cubicBezTo>
                <a:cubicBezTo>
                  <a:pt x="17668" y="1582"/>
                  <a:pt x="18274" y="620"/>
                  <a:pt x="18755" y="259"/>
                </a:cubicBezTo>
                <a:cubicBezTo>
                  <a:pt x="18923" y="139"/>
                  <a:pt x="19315" y="-18"/>
                  <a:pt x="19788" y="1"/>
                </a:cubicBezTo>
                <a:close/>
                <a:moveTo>
                  <a:pt x="14927" y="3320"/>
                </a:moveTo>
                <a:cubicBezTo>
                  <a:pt x="14770" y="3320"/>
                  <a:pt x="14645" y="3713"/>
                  <a:pt x="14645" y="4211"/>
                </a:cubicBezTo>
                <a:cubicBezTo>
                  <a:pt x="14645" y="4709"/>
                  <a:pt x="14776" y="5103"/>
                  <a:pt x="14927" y="5103"/>
                </a:cubicBezTo>
                <a:cubicBezTo>
                  <a:pt x="15084" y="5103"/>
                  <a:pt x="15208" y="4709"/>
                  <a:pt x="15208" y="4211"/>
                </a:cubicBezTo>
                <a:cubicBezTo>
                  <a:pt x="15208" y="3713"/>
                  <a:pt x="15084" y="3320"/>
                  <a:pt x="14927" y="3320"/>
                </a:cubicBezTo>
                <a:close/>
                <a:moveTo>
                  <a:pt x="18145" y="4297"/>
                </a:moveTo>
                <a:cubicBezTo>
                  <a:pt x="16615" y="4400"/>
                  <a:pt x="18167" y="18165"/>
                  <a:pt x="19254" y="16824"/>
                </a:cubicBezTo>
                <a:cubicBezTo>
                  <a:pt x="20027" y="15862"/>
                  <a:pt x="19356" y="14162"/>
                  <a:pt x="19134" y="11052"/>
                </a:cubicBezTo>
                <a:cubicBezTo>
                  <a:pt x="18902" y="7736"/>
                  <a:pt x="19530" y="4211"/>
                  <a:pt x="18145" y="4297"/>
                </a:cubicBezTo>
                <a:close/>
                <a:moveTo>
                  <a:pt x="15884" y="7116"/>
                </a:moveTo>
                <a:cubicBezTo>
                  <a:pt x="15727" y="7116"/>
                  <a:pt x="15603" y="7509"/>
                  <a:pt x="15603" y="8007"/>
                </a:cubicBezTo>
                <a:cubicBezTo>
                  <a:pt x="15603" y="8506"/>
                  <a:pt x="15727" y="8904"/>
                  <a:pt x="15884" y="8904"/>
                </a:cubicBezTo>
                <a:cubicBezTo>
                  <a:pt x="16041" y="8904"/>
                  <a:pt x="16165" y="8506"/>
                  <a:pt x="16165" y="8007"/>
                </a:cubicBezTo>
                <a:cubicBezTo>
                  <a:pt x="16165" y="7509"/>
                  <a:pt x="16041" y="7116"/>
                  <a:pt x="15884" y="7116"/>
                </a:cubicBezTo>
                <a:close/>
                <a:moveTo>
                  <a:pt x="16165" y="12217"/>
                </a:moveTo>
                <a:cubicBezTo>
                  <a:pt x="16008" y="12217"/>
                  <a:pt x="15884" y="12616"/>
                  <a:pt x="15884" y="13114"/>
                </a:cubicBezTo>
                <a:cubicBezTo>
                  <a:pt x="15884" y="13612"/>
                  <a:pt x="16013" y="14005"/>
                  <a:pt x="16165" y="14005"/>
                </a:cubicBezTo>
                <a:cubicBezTo>
                  <a:pt x="16321" y="14005"/>
                  <a:pt x="16447" y="13612"/>
                  <a:pt x="16447" y="13114"/>
                </a:cubicBezTo>
                <a:cubicBezTo>
                  <a:pt x="16447" y="12616"/>
                  <a:pt x="16321" y="12217"/>
                  <a:pt x="16165" y="12217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24" name="图片 162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0178" y="3913807"/>
            <a:ext cx="3020024" cy="1952697"/>
          </a:xfrm>
          <a:prstGeom prst="rect">
            <a:avLst/>
          </a:prstGeom>
        </p:spPr>
      </p:pic>
      <p:pic>
        <p:nvPicPr>
          <p:cNvPr id="1626" name="图片 162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390" y="6124331"/>
            <a:ext cx="3020024" cy="1952697"/>
          </a:xfrm>
          <a:prstGeom prst="rect">
            <a:avLst/>
          </a:prstGeom>
        </p:spPr>
      </p:pic>
      <p:pic>
        <p:nvPicPr>
          <p:cNvPr id="1628" name="图片 1627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2430" y="6124331"/>
            <a:ext cx="3020024" cy="2362626"/>
          </a:xfrm>
          <a:prstGeom prst="rect">
            <a:avLst/>
          </a:prstGeom>
        </p:spPr>
      </p:pic>
      <p:pic>
        <p:nvPicPr>
          <p:cNvPr id="1630" name="图片 162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1628" y="3916645"/>
            <a:ext cx="3020024" cy="1952697"/>
          </a:xfrm>
          <a:prstGeom prst="rect">
            <a:avLst/>
          </a:prstGeom>
        </p:spPr>
      </p:pic>
      <p:pic>
        <p:nvPicPr>
          <p:cNvPr id="1632" name="图片 163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880" y="6127170"/>
            <a:ext cx="3020024" cy="1952697"/>
          </a:xfrm>
          <a:prstGeom prst="rect">
            <a:avLst/>
          </a:prstGeom>
        </p:spPr>
      </p:pic>
      <p:pic>
        <p:nvPicPr>
          <p:cNvPr id="1634" name="图片 163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880" y="8337694"/>
            <a:ext cx="3020024" cy="1952697"/>
          </a:xfrm>
          <a:prstGeom prst="rect">
            <a:avLst/>
          </a:prstGeom>
        </p:spPr>
      </p:pic>
      <p:pic>
        <p:nvPicPr>
          <p:cNvPr id="1636" name="图片 163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6132" y="10548219"/>
            <a:ext cx="3020023" cy="1952697"/>
          </a:xfrm>
          <a:prstGeom prst="rect">
            <a:avLst/>
          </a:prstGeom>
        </p:spPr>
      </p:pic>
      <p:pic>
        <p:nvPicPr>
          <p:cNvPr id="1638" name="图片 163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8189" y="3919087"/>
            <a:ext cx="3020024" cy="1952697"/>
          </a:xfrm>
          <a:prstGeom prst="rect">
            <a:avLst/>
          </a:prstGeom>
        </p:spPr>
      </p:pic>
      <p:pic>
        <p:nvPicPr>
          <p:cNvPr id="1640" name="图片 1639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70441" y="6129611"/>
            <a:ext cx="3020024" cy="2352066"/>
          </a:xfrm>
          <a:prstGeom prst="rect">
            <a:avLst/>
          </a:prstGeom>
        </p:spPr>
      </p:pic>
      <p:pic>
        <p:nvPicPr>
          <p:cNvPr id="1642" name="图片 164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07809" y="8635805"/>
            <a:ext cx="3020024" cy="1952697"/>
          </a:xfrm>
          <a:prstGeom prst="rect">
            <a:avLst/>
          </a:prstGeom>
        </p:spPr>
      </p:pic>
      <p:pic>
        <p:nvPicPr>
          <p:cNvPr id="1644" name="图片 164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7494" y="10909365"/>
            <a:ext cx="3020024" cy="1952697"/>
          </a:xfrm>
          <a:prstGeom prst="rect">
            <a:avLst/>
          </a:prstGeom>
        </p:spPr>
      </p:pic>
      <p:pic>
        <p:nvPicPr>
          <p:cNvPr id="1646" name="图片 164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7660" y="3916645"/>
            <a:ext cx="3020023" cy="1952697"/>
          </a:xfrm>
          <a:prstGeom prst="rect">
            <a:avLst/>
          </a:prstGeom>
        </p:spPr>
      </p:pic>
      <p:pic>
        <p:nvPicPr>
          <p:cNvPr id="1648" name="图片 164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0038" y="3916645"/>
            <a:ext cx="3020023" cy="1952697"/>
          </a:xfrm>
          <a:prstGeom prst="rect">
            <a:avLst/>
          </a:prstGeom>
        </p:spPr>
      </p:pic>
      <p:sp>
        <p:nvSpPr>
          <p:cNvPr id="1650" name="Shape 1650"/>
          <p:cNvSpPr/>
          <p:nvPr/>
        </p:nvSpPr>
        <p:spPr>
          <a:xfrm>
            <a:off x="839592" y="403197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公众服务区</a:t>
            </a:r>
          </a:p>
        </p:txBody>
      </p:sp>
      <p:sp>
        <p:nvSpPr>
          <p:cNvPr id="1651" name="Shape 1651"/>
          <p:cNvSpPr/>
          <p:nvPr/>
        </p:nvSpPr>
        <p:spPr>
          <a:xfrm>
            <a:off x="4092026" y="4057374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数据采集区</a:t>
            </a:r>
          </a:p>
        </p:txBody>
      </p:sp>
      <p:sp>
        <p:nvSpPr>
          <p:cNvPr id="1652" name="Shape 1652"/>
          <p:cNvSpPr/>
          <p:nvPr/>
        </p:nvSpPr>
        <p:spPr>
          <a:xfrm>
            <a:off x="839592" y="6156081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信息识别区</a:t>
            </a:r>
          </a:p>
        </p:txBody>
      </p:sp>
      <p:sp>
        <p:nvSpPr>
          <p:cNvPr id="1653" name="Shape 1653"/>
          <p:cNvSpPr/>
          <p:nvPr/>
        </p:nvSpPr>
        <p:spPr>
          <a:xfrm>
            <a:off x="4116529" y="6156081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分析数据区</a:t>
            </a:r>
          </a:p>
        </p:txBody>
      </p:sp>
      <p:sp>
        <p:nvSpPr>
          <p:cNvPr id="1654" name="Shape 1654"/>
          <p:cNvSpPr/>
          <p:nvPr/>
        </p:nvSpPr>
        <p:spPr>
          <a:xfrm>
            <a:off x="8681473" y="40766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管理服务区</a:t>
            </a:r>
          </a:p>
        </p:txBody>
      </p:sp>
      <p:sp>
        <p:nvSpPr>
          <p:cNvPr id="1655" name="Shape 1655"/>
          <p:cNvSpPr/>
          <p:nvPr/>
        </p:nvSpPr>
        <p:spPr>
          <a:xfrm>
            <a:off x="8681473" y="6175355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业务工作区</a:t>
            </a:r>
          </a:p>
        </p:txBody>
      </p:sp>
      <p:sp>
        <p:nvSpPr>
          <p:cNvPr id="1656" name="Shape 1656"/>
          <p:cNvSpPr/>
          <p:nvPr/>
        </p:nvSpPr>
        <p:spPr>
          <a:xfrm>
            <a:off x="8719878" y="839484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安全运维区</a:t>
            </a:r>
          </a:p>
        </p:txBody>
      </p:sp>
      <p:sp>
        <p:nvSpPr>
          <p:cNvPr id="1657" name="Shape 1657"/>
          <p:cNvSpPr/>
          <p:nvPr/>
        </p:nvSpPr>
        <p:spPr>
          <a:xfrm>
            <a:off x="8719878" y="10569753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业务支撑区</a:t>
            </a:r>
          </a:p>
        </p:txBody>
      </p:sp>
      <p:sp>
        <p:nvSpPr>
          <p:cNvPr id="1658" name="Shape 1658"/>
          <p:cNvSpPr/>
          <p:nvPr/>
        </p:nvSpPr>
        <p:spPr>
          <a:xfrm>
            <a:off x="13582691" y="4066587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专用服务区</a:t>
            </a:r>
          </a:p>
        </p:txBody>
      </p:sp>
      <p:sp>
        <p:nvSpPr>
          <p:cNvPr id="1659" name="Shape 1659"/>
          <p:cNvSpPr/>
          <p:nvPr/>
        </p:nvSpPr>
        <p:spPr>
          <a:xfrm>
            <a:off x="13582691" y="6203394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专用数据区</a:t>
            </a:r>
          </a:p>
        </p:txBody>
      </p:sp>
      <p:sp>
        <p:nvSpPr>
          <p:cNvPr id="1660" name="Shape 1660"/>
          <p:cNvSpPr/>
          <p:nvPr/>
        </p:nvSpPr>
        <p:spPr>
          <a:xfrm>
            <a:off x="13621097" y="8606070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专用工作区</a:t>
            </a:r>
          </a:p>
        </p:txBody>
      </p:sp>
      <p:sp>
        <p:nvSpPr>
          <p:cNvPr id="1661" name="Shape 1661"/>
          <p:cNvSpPr/>
          <p:nvPr/>
        </p:nvSpPr>
        <p:spPr>
          <a:xfrm>
            <a:off x="13525899" y="10956497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专用支撑区</a:t>
            </a:r>
          </a:p>
        </p:txBody>
      </p:sp>
      <p:sp>
        <p:nvSpPr>
          <p:cNvPr id="1662" name="Shape 1662"/>
          <p:cNvSpPr/>
          <p:nvPr/>
        </p:nvSpPr>
        <p:spPr>
          <a:xfrm>
            <a:off x="16909910" y="40639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专用运维区</a:t>
            </a:r>
          </a:p>
        </p:txBody>
      </p:sp>
      <p:sp>
        <p:nvSpPr>
          <p:cNvPr id="1663" name="Shape 1663"/>
          <p:cNvSpPr/>
          <p:nvPr/>
        </p:nvSpPr>
        <p:spPr>
          <a:xfrm>
            <a:off x="20928288" y="40639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涉密工作区</a:t>
            </a:r>
          </a:p>
        </p:txBody>
      </p:sp>
      <p:sp>
        <p:nvSpPr>
          <p:cNvPr id="1664" name="Shape 1664"/>
          <p:cNvSpPr/>
          <p:nvPr/>
        </p:nvSpPr>
        <p:spPr>
          <a:xfrm>
            <a:off x="7808805" y="2230538"/>
            <a:ext cx="14720197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665" name="Shape 1665"/>
          <p:cNvSpPr/>
          <p:nvPr/>
        </p:nvSpPr>
        <p:spPr>
          <a:xfrm flipH="1" flipV="1">
            <a:off x="2187468" y="2637070"/>
            <a:ext cx="5547529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666" name="Shape 1666"/>
          <p:cNvSpPr/>
          <p:nvPr/>
        </p:nvSpPr>
        <p:spPr>
          <a:xfrm>
            <a:off x="4990466" y="256643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IDC机房</a:t>
            </a:r>
          </a:p>
        </p:txBody>
      </p:sp>
      <p:sp>
        <p:nvSpPr>
          <p:cNvPr id="1667" name="Shape 1667"/>
          <p:cNvSpPr/>
          <p:nvPr/>
        </p:nvSpPr>
        <p:spPr>
          <a:xfrm>
            <a:off x="7527179" y="160315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自建机房</a:t>
            </a:r>
          </a:p>
        </p:txBody>
      </p:sp>
      <p:sp>
        <p:nvSpPr>
          <p:cNvPr id="1668" name="Shape 1668"/>
          <p:cNvSpPr/>
          <p:nvPr/>
        </p:nvSpPr>
        <p:spPr>
          <a:xfrm>
            <a:off x="7459812" y="6665610"/>
            <a:ext cx="672059" cy="1532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197" y="0"/>
                </a:moveTo>
                <a:cubicBezTo>
                  <a:pt x="532" y="0"/>
                  <a:pt x="0" y="233"/>
                  <a:pt x="0" y="525"/>
                </a:cubicBezTo>
                <a:lnTo>
                  <a:pt x="0" y="3724"/>
                </a:lnTo>
                <a:cubicBezTo>
                  <a:pt x="0" y="3759"/>
                  <a:pt x="53" y="3783"/>
                  <a:pt x="133" y="3783"/>
                </a:cubicBezTo>
                <a:lnTo>
                  <a:pt x="21466" y="3783"/>
                </a:lnTo>
                <a:cubicBezTo>
                  <a:pt x="21533" y="3783"/>
                  <a:pt x="21600" y="3754"/>
                  <a:pt x="21587" y="3724"/>
                </a:cubicBezTo>
                <a:lnTo>
                  <a:pt x="21587" y="525"/>
                </a:lnTo>
                <a:cubicBezTo>
                  <a:pt x="21587" y="233"/>
                  <a:pt x="21055" y="0"/>
                  <a:pt x="20390" y="0"/>
                </a:cubicBezTo>
                <a:lnTo>
                  <a:pt x="1197" y="0"/>
                </a:lnTo>
                <a:close/>
                <a:moveTo>
                  <a:pt x="254" y="4133"/>
                </a:moveTo>
                <a:cubicBezTo>
                  <a:pt x="147" y="4133"/>
                  <a:pt x="92" y="4185"/>
                  <a:pt x="145" y="4226"/>
                </a:cubicBezTo>
                <a:lnTo>
                  <a:pt x="3965" y="6723"/>
                </a:lnTo>
                <a:cubicBezTo>
                  <a:pt x="3992" y="6734"/>
                  <a:pt x="4029" y="6746"/>
                  <a:pt x="4069" y="6746"/>
                </a:cubicBezTo>
                <a:lnTo>
                  <a:pt x="17530" y="6746"/>
                </a:lnTo>
                <a:cubicBezTo>
                  <a:pt x="17584" y="6746"/>
                  <a:pt x="17621" y="6734"/>
                  <a:pt x="17634" y="6723"/>
                </a:cubicBezTo>
                <a:lnTo>
                  <a:pt x="21454" y="4226"/>
                </a:lnTo>
                <a:cubicBezTo>
                  <a:pt x="21520" y="4185"/>
                  <a:pt x="21452" y="4133"/>
                  <a:pt x="21346" y="4133"/>
                </a:cubicBezTo>
                <a:lnTo>
                  <a:pt x="254" y="4133"/>
                </a:lnTo>
                <a:close/>
                <a:moveTo>
                  <a:pt x="4123" y="7120"/>
                </a:moveTo>
                <a:cubicBezTo>
                  <a:pt x="4043" y="7120"/>
                  <a:pt x="3990" y="7150"/>
                  <a:pt x="3990" y="7179"/>
                </a:cubicBezTo>
                <a:lnTo>
                  <a:pt x="3990" y="20947"/>
                </a:lnTo>
                <a:cubicBezTo>
                  <a:pt x="3990" y="21309"/>
                  <a:pt x="4656" y="21600"/>
                  <a:pt x="5494" y="21600"/>
                </a:cubicBezTo>
                <a:lnTo>
                  <a:pt x="16105" y="21600"/>
                </a:lnTo>
                <a:cubicBezTo>
                  <a:pt x="16929" y="21600"/>
                  <a:pt x="17609" y="21309"/>
                  <a:pt x="17609" y="20947"/>
                </a:cubicBezTo>
                <a:lnTo>
                  <a:pt x="17609" y="7179"/>
                </a:lnTo>
                <a:cubicBezTo>
                  <a:pt x="17609" y="7150"/>
                  <a:pt x="17543" y="7120"/>
                  <a:pt x="17476" y="7120"/>
                </a:cubicBezTo>
                <a:lnTo>
                  <a:pt x="4123" y="7120"/>
                </a:lnTo>
                <a:close/>
                <a:moveTo>
                  <a:pt x="10440" y="10219"/>
                </a:moveTo>
                <a:lnTo>
                  <a:pt x="11147" y="10219"/>
                </a:lnTo>
                <a:cubicBezTo>
                  <a:pt x="11905" y="10219"/>
                  <a:pt x="12526" y="10494"/>
                  <a:pt x="12526" y="10826"/>
                </a:cubicBezTo>
                <a:lnTo>
                  <a:pt x="12526" y="13424"/>
                </a:lnTo>
                <a:lnTo>
                  <a:pt x="12543" y="13424"/>
                </a:lnTo>
                <a:cubicBezTo>
                  <a:pt x="12543" y="13756"/>
                  <a:pt x="11917" y="14031"/>
                  <a:pt x="11159" y="14031"/>
                </a:cubicBezTo>
                <a:lnTo>
                  <a:pt x="10440" y="14031"/>
                </a:lnTo>
                <a:cubicBezTo>
                  <a:pt x="9682" y="14031"/>
                  <a:pt x="9056" y="13756"/>
                  <a:pt x="9056" y="13424"/>
                </a:cubicBezTo>
                <a:lnTo>
                  <a:pt x="9056" y="10826"/>
                </a:lnTo>
                <a:cubicBezTo>
                  <a:pt x="9056" y="10494"/>
                  <a:pt x="9682" y="10219"/>
                  <a:pt x="10440" y="10219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9" name="Shape 1669"/>
          <p:cNvSpPr/>
          <p:nvPr/>
        </p:nvSpPr>
        <p:spPr>
          <a:xfrm>
            <a:off x="19287977" y="7471629"/>
            <a:ext cx="1974505" cy="1100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物理隔离</a:t>
            </a:r>
          </a:p>
        </p:txBody>
      </p:sp>
      <p:sp>
        <p:nvSpPr>
          <p:cNvPr id="1670" name="Shape 1670"/>
          <p:cNvSpPr/>
          <p:nvPr/>
        </p:nvSpPr>
        <p:spPr>
          <a:xfrm>
            <a:off x="6799139" y="8006021"/>
            <a:ext cx="1974504" cy="110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光纤直连</a:t>
            </a:r>
          </a:p>
        </p:txBody>
      </p:sp>
      <p:sp>
        <p:nvSpPr>
          <p:cNvPr id="1671" name="Shape 1671"/>
          <p:cNvSpPr/>
          <p:nvPr/>
        </p:nvSpPr>
        <p:spPr>
          <a:xfrm>
            <a:off x="4116634" y="4726341"/>
            <a:ext cx="2971616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采集服务器【24】</a:t>
            </a:r>
          </a:p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原始数据存储【150】</a:t>
            </a:r>
          </a:p>
        </p:txBody>
      </p:sp>
      <p:sp>
        <p:nvSpPr>
          <p:cNvPr id="1672" name="Shape 1672"/>
          <p:cNvSpPr/>
          <p:nvPr/>
        </p:nvSpPr>
        <p:spPr>
          <a:xfrm>
            <a:off x="806698" y="7050740"/>
            <a:ext cx="297161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信息识别服务器【22】</a:t>
            </a:r>
          </a:p>
        </p:txBody>
      </p:sp>
      <p:sp>
        <p:nvSpPr>
          <p:cNvPr id="1673" name="Shape 1673"/>
          <p:cNvSpPr/>
          <p:nvPr/>
        </p:nvSpPr>
        <p:spPr>
          <a:xfrm>
            <a:off x="4140838" y="6675468"/>
            <a:ext cx="2971616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16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关系数据库【2】</a:t>
            </a:r>
          </a:p>
          <a:p>
            <a:pPr defTabSz="457200">
              <a:defRPr sz="16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内存数据库【3】</a:t>
            </a:r>
          </a:p>
          <a:p>
            <a:pPr defTabSz="457200">
              <a:defRPr sz="16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文件存储【18】</a:t>
            </a:r>
          </a:p>
          <a:p>
            <a:pPr defTabSz="457200">
              <a:defRPr sz="16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大数据存储【82】</a:t>
            </a:r>
          </a:p>
          <a:p>
            <a:pPr defTabSz="457200">
              <a:defRPr sz="16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分布式通信中间件【10】</a:t>
            </a:r>
          </a:p>
          <a:p>
            <a:pPr defTabSz="457200">
              <a:defRPr sz="16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计算引擎【8】</a:t>
            </a:r>
          </a:p>
        </p:txBody>
      </p:sp>
      <p:sp>
        <p:nvSpPr>
          <p:cNvPr id="1674" name="Shape 1674"/>
          <p:cNvSpPr/>
          <p:nvPr/>
        </p:nvSpPr>
        <p:spPr>
          <a:xfrm>
            <a:off x="8680037" y="4904141"/>
            <a:ext cx="297161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虚拟化应用服务器【6】</a:t>
            </a:r>
          </a:p>
        </p:txBody>
      </p:sp>
      <p:sp>
        <p:nvSpPr>
          <p:cNvPr id="1675" name="Shape 1675"/>
          <p:cNvSpPr/>
          <p:nvPr/>
        </p:nvSpPr>
        <p:spPr>
          <a:xfrm>
            <a:off x="8708342" y="6847540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虚拟化应用服务器【8】</a:t>
            </a:r>
          </a:p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Elastic Search【5】</a:t>
            </a:r>
          </a:p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文件存储【10】</a:t>
            </a:r>
          </a:p>
        </p:txBody>
      </p:sp>
      <p:sp>
        <p:nvSpPr>
          <p:cNvPr id="1676" name="Shape 1676"/>
          <p:cNvSpPr/>
          <p:nvPr/>
        </p:nvSpPr>
        <p:spPr>
          <a:xfrm>
            <a:off x="8708342" y="11301514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虚拟化应用服务器【6】</a:t>
            </a:r>
          </a:p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数据库服务器【3】</a:t>
            </a:r>
          </a:p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光闸交换服务器【2】</a:t>
            </a:r>
          </a:p>
        </p:txBody>
      </p:sp>
      <p:sp>
        <p:nvSpPr>
          <p:cNvPr id="1677" name="Shape 1677"/>
          <p:cNvSpPr/>
          <p:nvPr/>
        </p:nvSpPr>
        <p:spPr>
          <a:xfrm>
            <a:off x="13644996" y="4893657"/>
            <a:ext cx="297161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虚拟化应用服务器【6】</a:t>
            </a:r>
          </a:p>
        </p:txBody>
      </p:sp>
      <p:sp>
        <p:nvSpPr>
          <p:cNvPr id="1678" name="Shape 1678"/>
          <p:cNvSpPr/>
          <p:nvPr/>
        </p:nvSpPr>
        <p:spPr>
          <a:xfrm>
            <a:off x="13644996" y="6725626"/>
            <a:ext cx="2971615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90000"/>
              </a:lnSpc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虚拟化应用服务器【8】</a:t>
            </a:r>
          </a:p>
          <a:p>
            <a:pPr defTabSz="457200">
              <a:lnSpc>
                <a:spcPct val="90000"/>
              </a:lnSpc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Elastic Search【5】</a:t>
            </a:r>
          </a:p>
          <a:p>
            <a:pPr defTabSz="457200">
              <a:lnSpc>
                <a:spcPct val="90000"/>
              </a:lnSpc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文件存储服务器【10】</a:t>
            </a:r>
          </a:p>
          <a:p>
            <a:pPr defTabSz="457200">
              <a:lnSpc>
                <a:spcPct val="90000"/>
              </a:lnSpc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数据库服务器 【3】</a:t>
            </a:r>
          </a:p>
          <a:p>
            <a:pPr defTabSz="457200">
              <a:lnSpc>
                <a:spcPct val="90000"/>
              </a:lnSpc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大数据存储【30】</a:t>
            </a:r>
          </a:p>
        </p:txBody>
      </p:sp>
      <p:sp>
        <p:nvSpPr>
          <p:cNvPr id="1679" name="Shape 1679"/>
          <p:cNvSpPr/>
          <p:nvPr/>
        </p:nvSpPr>
        <p:spPr>
          <a:xfrm>
            <a:off x="13571165" y="9676081"/>
            <a:ext cx="297161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虚拟化应用服务器【8</a:t>
            </a:r>
            <a:r>
              <a:rPr b="0">
                <a:solidFill>
                  <a:srgbClr val="979797"/>
                </a:solidFill>
              </a:rPr>
              <a:t>】</a:t>
            </a:r>
          </a:p>
        </p:txBody>
      </p:sp>
      <p:sp>
        <p:nvSpPr>
          <p:cNvPr id="1680" name="Shape 1680"/>
          <p:cNvSpPr/>
          <p:nvPr/>
        </p:nvSpPr>
        <p:spPr>
          <a:xfrm>
            <a:off x="13549799" y="11507818"/>
            <a:ext cx="2971615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虚拟化应用服务器【6】</a:t>
            </a:r>
          </a:p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光闸交换服务器【2】</a:t>
            </a:r>
          </a:p>
          <a:p>
            <a:pPr defTabSz="457200">
              <a:defRPr sz="20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数据库服务器【3】</a:t>
            </a:r>
          </a:p>
        </p:txBody>
      </p:sp>
      <p:sp>
        <p:nvSpPr>
          <p:cNvPr id="1681" name="Shape 1681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主机设计</a:t>
            </a:r>
          </a:p>
        </p:txBody>
      </p:sp>
      <p:sp>
        <p:nvSpPr>
          <p:cNvPr id="1682" name="Shape 1682"/>
          <p:cNvSpPr/>
          <p:nvPr/>
        </p:nvSpPr>
        <p:spPr>
          <a:xfrm>
            <a:off x="8668085" y="8926353"/>
            <a:ext cx="2971615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18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数据库审计【1】</a:t>
            </a:r>
          </a:p>
          <a:p>
            <a:pPr defTabSz="457200">
              <a:defRPr sz="18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日志审计【1】</a:t>
            </a:r>
          </a:p>
          <a:p>
            <a:pPr defTabSz="457200">
              <a:defRPr sz="18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入侵检测【1】</a:t>
            </a:r>
          </a:p>
          <a:p>
            <a:pPr defTabSz="457200">
              <a:defRPr sz="1800" b="1">
                <a:solidFill>
                  <a:srgbClr val="4CA5D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漏洞扫描【1】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Shape 1684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数据安全设计</a:t>
            </a:r>
          </a:p>
        </p:txBody>
      </p:sp>
      <p:pic>
        <p:nvPicPr>
          <p:cNvPr id="168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1350" y="2386089"/>
            <a:ext cx="18021300" cy="958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Shape 1687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数据安全设计</a:t>
            </a:r>
          </a:p>
        </p:txBody>
      </p:sp>
      <p:pic>
        <p:nvPicPr>
          <p:cNvPr id="168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8850" y="2527300"/>
            <a:ext cx="17386300" cy="1079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数据安全设计</a:t>
            </a:r>
          </a:p>
        </p:txBody>
      </p:sp>
      <p:pic>
        <p:nvPicPr>
          <p:cNvPr id="169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0" y="2683561"/>
            <a:ext cx="18097500" cy="941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Shape 1693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06 访问安全设计</a:t>
            </a:r>
          </a:p>
        </p:txBody>
      </p:sp>
      <p:pic>
        <p:nvPicPr>
          <p:cNvPr id="169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1282700"/>
            <a:ext cx="23571200" cy="1115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Shape 1696"/>
          <p:cNvSpPr/>
          <p:nvPr/>
        </p:nvSpPr>
        <p:spPr>
          <a:xfrm>
            <a:off x="4855721" y="7346473"/>
            <a:ext cx="15322623" cy="2958636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7" name="Shape 1697"/>
          <p:cNvSpPr/>
          <p:nvPr/>
        </p:nvSpPr>
        <p:spPr>
          <a:xfrm>
            <a:off x="4827034" y="-1"/>
            <a:ext cx="91140" cy="13716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8" name="Shape 1698"/>
          <p:cNvSpPr/>
          <p:nvPr/>
        </p:nvSpPr>
        <p:spPr>
          <a:xfrm>
            <a:off x="2366358" y="956255"/>
            <a:ext cx="223393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1699" name="Shape 1699"/>
          <p:cNvSpPr/>
          <p:nvPr/>
        </p:nvSpPr>
        <p:spPr>
          <a:xfrm>
            <a:off x="5144913" y="1267405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一、业务说明</a:t>
            </a:r>
          </a:p>
        </p:txBody>
      </p:sp>
      <p:sp>
        <p:nvSpPr>
          <p:cNvPr id="1700" name="Shape 1700"/>
          <p:cNvSpPr/>
          <p:nvPr/>
        </p:nvSpPr>
        <p:spPr>
          <a:xfrm>
            <a:off x="5144913" y="3792452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二、总体设计</a:t>
            </a:r>
          </a:p>
        </p:txBody>
      </p:sp>
      <p:sp>
        <p:nvSpPr>
          <p:cNvPr id="1701" name="Shape 1701"/>
          <p:cNvSpPr/>
          <p:nvPr/>
        </p:nvSpPr>
        <p:spPr>
          <a:xfrm>
            <a:off x="5144913" y="7349904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</a:defRPr>
            </a:lvl1pPr>
          </a:lstStyle>
          <a:p>
            <a:r>
              <a:t>三、概要设计</a:t>
            </a:r>
          </a:p>
        </p:txBody>
      </p:sp>
      <p:sp>
        <p:nvSpPr>
          <p:cNvPr id="1702" name="Shape 1702"/>
          <p:cNvSpPr/>
          <p:nvPr/>
        </p:nvSpPr>
        <p:spPr>
          <a:xfrm>
            <a:off x="5144913" y="10694484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四、后续工作</a:t>
            </a:r>
          </a:p>
        </p:txBody>
      </p:sp>
      <p:sp>
        <p:nvSpPr>
          <p:cNvPr id="1703" name="Shape 1703"/>
          <p:cNvSpPr/>
          <p:nvPr/>
        </p:nvSpPr>
        <p:spPr>
          <a:xfrm>
            <a:off x="6334461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建设目标</a:t>
            </a:r>
          </a:p>
        </p:txBody>
      </p:sp>
      <p:sp>
        <p:nvSpPr>
          <p:cNvPr id="1704" name="Shape 1704"/>
          <p:cNvSpPr/>
          <p:nvPr/>
        </p:nvSpPr>
        <p:spPr>
          <a:xfrm>
            <a:off x="15770110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用户分析</a:t>
            </a:r>
          </a:p>
        </p:txBody>
      </p:sp>
      <p:sp>
        <p:nvSpPr>
          <p:cNvPr id="1705" name="Shape 1705"/>
          <p:cNvSpPr/>
          <p:nvPr/>
        </p:nvSpPr>
        <p:spPr>
          <a:xfrm>
            <a:off x="12641938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业务实现</a:t>
            </a:r>
          </a:p>
        </p:txBody>
      </p:sp>
      <p:sp>
        <p:nvSpPr>
          <p:cNvPr id="1706" name="Shape 1706"/>
          <p:cNvSpPr/>
          <p:nvPr/>
        </p:nvSpPr>
        <p:spPr>
          <a:xfrm>
            <a:off x="9602416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系统定位</a:t>
            </a:r>
          </a:p>
        </p:txBody>
      </p:sp>
      <p:sp>
        <p:nvSpPr>
          <p:cNvPr id="1707" name="Shape 1707"/>
          <p:cNvSpPr/>
          <p:nvPr/>
        </p:nvSpPr>
        <p:spPr>
          <a:xfrm>
            <a:off x="6318422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体系结构</a:t>
            </a:r>
          </a:p>
        </p:txBody>
      </p:sp>
      <p:sp>
        <p:nvSpPr>
          <p:cNvPr id="1708" name="Shape 1708"/>
          <p:cNvSpPr/>
          <p:nvPr/>
        </p:nvSpPr>
        <p:spPr>
          <a:xfrm>
            <a:off x="15754069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主机设计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2625898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部署设计</a:t>
            </a:r>
          </a:p>
        </p:txBody>
      </p:sp>
      <p:sp>
        <p:nvSpPr>
          <p:cNvPr id="1710" name="Shape 1710"/>
          <p:cNvSpPr/>
          <p:nvPr/>
        </p:nvSpPr>
        <p:spPr>
          <a:xfrm>
            <a:off x="9586376" y="4894197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技术路线</a:t>
            </a:r>
          </a:p>
        </p:txBody>
      </p:sp>
      <p:sp>
        <p:nvSpPr>
          <p:cNvPr id="1711" name="Shape 1711"/>
          <p:cNvSpPr/>
          <p:nvPr/>
        </p:nvSpPr>
        <p:spPr>
          <a:xfrm>
            <a:off x="6331205" y="5731855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数据安全设计</a:t>
            </a:r>
          </a:p>
        </p:txBody>
      </p:sp>
      <p:sp>
        <p:nvSpPr>
          <p:cNvPr id="1712" name="Shape 1712"/>
          <p:cNvSpPr/>
          <p:nvPr/>
        </p:nvSpPr>
        <p:spPr>
          <a:xfrm>
            <a:off x="10670471" y="5731855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06 访问安全设计</a:t>
            </a:r>
          </a:p>
        </p:txBody>
      </p:sp>
      <p:sp>
        <p:nvSpPr>
          <p:cNvPr id="1713" name="Shape 1713"/>
          <p:cNvSpPr/>
          <p:nvPr/>
        </p:nvSpPr>
        <p:spPr>
          <a:xfrm>
            <a:off x="6274097" y="8463840"/>
            <a:ext cx="274718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功能设计</a:t>
            </a:r>
          </a:p>
        </p:txBody>
      </p:sp>
      <p:sp>
        <p:nvSpPr>
          <p:cNvPr id="1714" name="Shape 1714"/>
          <p:cNvSpPr/>
          <p:nvPr/>
        </p:nvSpPr>
        <p:spPr>
          <a:xfrm>
            <a:off x="15709744" y="8463840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大数据分析设计</a:t>
            </a:r>
          </a:p>
        </p:txBody>
      </p:sp>
      <p:sp>
        <p:nvSpPr>
          <p:cNvPr id="1715" name="Shape 1715"/>
          <p:cNvSpPr/>
          <p:nvPr/>
        </p:nvSpPr>
        <p:spPr>
          <a:xfrm>
            <a:off x="12581573" y="8463840"/>
            <a:ext cx="274718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1716" name="Shape 1716"/>
          <p:cNvSpPr/>
          <p:nvPr/>
        </p:nvSpPr>
        <p:spPr>
          <a:xfrm>
            <a:off x="9542051" y="8463840"/>
            <a:ext cx="265853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1717" name="Shape 1717"/>
          <p:cNvSpPr/>
          <p:nvPr/>
        </p:nvSpPr>
        <p:spPr>
          <a:xfrm>
            <a:off x="6286880" y="9301498"/>
            <a:ext cx="296161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部署设计</a:t>
            </a:r>
          </a:p>
        </p:txBody>
      </p:sp>
      <p:sp>
        <p:nvSpPr>
          <p:cNvPr id="1718" name="Shape 1718"/>
          <p:cNvSpPr/>
          <p:nvPr/>
        </p:nvSpPr>
        <p:spPr>
          <a:xfrm>
            <a:off x="6286880" y="1162081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数据升级</a:t>
            </a:r>
          </a:p>
        </p:txBody>
      </p:sp>
      <p:sp>
        <p:nvSpPr>
          <p:cNvPr id="1719" name="Shape 1719"/>
          <p:cNvSpPr/>
          <p:nvPr/>
        </p:nvSpPr>
        <p:spPr>
          <a:xfrm>
            <a:off x="15722528" y="11620817"/>
            <a:ext cx="44496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知识图谱融合</a:t>
            </a:r>
          </a:p>
        </p:txBody>
      </p:sp>
      <p:sp>
        <p:nvSpPr>
          <p:cNvPr id="1720" name="Shape 1720"/>
          <p:cNvSpPr/>
          <p:nvPr/>
        </p:nvSpPr>
        <p:spPr>
          <a:xfrm>
            <a:off x="12594356" y="11620817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功能升级</a:t>
            </a:r>
          </a:p>
        </p:txBody>
      </p:sp>
      <p:sp>
        <p:nvSpPr>
          <p:cNvPr id="1721" name="Shape 1721"/>
          <p:cNvSpPr/>
          <p:nvPr/>
        </p:nvSpPr>
        <p:spPr>
          <a:xfrm>
            <a:off x="9554835" y="1162081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算法升级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Shape 1723"/>
          <p:cNvSpPr>
            <a:spLocks noGrp="1"/>
          </p:cNvSpPr>
          <p:nvPr>
            <p:ph type="title" idx="4294967295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功能设计</a:t>
            </a:r>
          </a:p>
        </p:txBody>
      </p:sp>
      <p:sp>
        <p:nvSpPr>
          <p:cNvPr id="1724" name="Shape 1724"/>
          <p:cNvSpPr/>
          <p:nvPr/>
        </p:nvSpPr>
        <p:spPr>
          <a:xfrm>
            <a:off x="1967103" y="1808003"/>
            <a:ext cx="515937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5" indent="-777875">
              <a:buSzPct val="47000"/>
              <a:buBlip>
                <a:blip r:embed="rId2"/>
              </a:buBlip>
              <a:defRPr>
                <a:solidFill>
                  <a:srgbClr val="000000"/>
                </a:solidFill>
              </a:defRPr>
            </a:lvl1pPr>
          </a:lstStyle>
          <a:p>
            <a:r>
              <a:t>网上搜索系统</a:t>
            </a:r>
          </a:p>
        </p:txBody>
      </p:sp>
      <p:sp>
        <p:nvSpPr>
          <p:cNvPr id="1725" name="Shape 1725" descr="弧形 142"/>
          <p:cNvSpPr/>
          <p:nvPr/>
        </p:nvSpPr>
        <p:spPr>
          <a:xfrm rot="5400000">
            <a:off x="14879253" y="5367340"/>
            <a:ext cx="3207416" cy="3207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0" h="20868" extrusionOk="0">
                <a:moveTo>
                  <a:pt x="20661" y="9541"/>
                </a:moveTo>
                <a:lnTo>
                  <a:pt x="20661" y="9541"/>
                </a:lnTo>
                <a:cubicBezTo>
                  <a:pt x="21150" y="15283"/>
                  <a:pt x="16929" y="20336"/>
                  <a:pt x="11235" y="20828"/>
                </a:cubicBezTo>
                <a:cubicBezTo>
                  <a:pt x="5540" y="21321"/>
                  <a:pt x="527" y="17066"/>
                  <a:pt x="39" y="11325"/>
                </a:cubicBezTo>
                <a:cubicBezTo>
                  <a:pt x="-450" y="5584"/>
                  <a:pt x="3771" y="530"/>
                  <a:pt x="9465" y="38"/>
                </a:cubicBezTo>
                <a:cubicBezTo>
                  <a:pt x="13129" y="-279"/>
                  <a:pt x="16684" y="1387"/>
                  <a:pt x="18804" y="4415"/>
                </a:cubicBezTo>
              </a:path>
            </a:pathLst>
          </a:custGeom>
          <a:ln w="317500">
            <a:solidFill>
              <a:srgbClr val="ADB9CA"/>
            </a:solidFill>
            <a:miter/>
          </a:ln>
        </p:spPr>
        <p:txBody>
          <a:bodyPr tIns="91439" bIns="91439" anchor="ctr"/>
          <a:lstStyle/>
          <a:p>
            <a:pPr defTabSz="1371565">
              <a:defRPr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726" name="Shape 1726" descr="弧形 143"/>
          <p:cNvSpPr/>
          <p:nvPr/>
        </p:nvSpPr>
        <p:spPr>
          <a:xfrm rot="5400000">
            <a:off x="14522854" y="5010976"/>
            <a:ext cx="3920178" cy="392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0" h="21140" extrusionOk="0">
                <a:moveTo>
                  <a:pt x="20661" y="9666"/>
                </a:moveTo>
                <a:lnTo>
                  <a:pt x="20661" y="9666"/>
                </a:lnTo>
                <a:cubicBezTo>
                  <a:pt x="21150" y="15483"/>
                  <a:pt x="16929" y="20602"/>
                  <a:pt x="11235" y="21101"/>
                </a:cubicBezTo>
                <a:cubicBezTo>
                  <a:pt x="5540" y="21600"/>
                  <a:pt x="527" y="17289"/>
                  <a:pt x="39" y="11473"/>
                </a:cubicBezTo>
                <a:cubicBezTo>
                  <a:pt x="-450" y="5657"/>
                  <a:pt x="3771" y="538"/>
                  <a:pt x="9465" y="39"/>
                </a:cubicBezTo>
                <a:cubicBezTo>
                  <a:pt x="9760" y="13"/>
                  <a:pt x="10055" y="0"/>
                  <a:pt x="10350" y="0"/>
                </a:cubicBezTo>
              </a:path>
            </a:pathLst>
          </a:custGeom>
          <a:ln w="317500">
            <a:solidFill>
              <a:srgbClr val="8497B0"/>
            </a:solidFill>
            <a:miter/>
          </a:ln>
        </p:spPr>
        <p:txBody>
          <a:bodyPr tIns="91439" bIns="91439" anchor="ctr"/>
          <a:lstStyle/>
          <a:p>
            <a:pPr defTabSz="1371565">
              <a:defRPr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727" name="Shape 1727" descr="弧形 144"/>
          <p:cNvSpPr/>
          <p:nvPr/>
        </p:nvSpPr>
        <p:spPr>
          <a:xfrm rot="5400000">
            <a:off x="13479693" y="5341513"/>
            <a:ext cx="4632800" cy="3259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9" h="20952" extrusionOk="0">
                <a:moveTo>
                  <a:pt x="20990" y="4787"/>
                </a:moveTo>
                <a:lnTo>
                  <a:pt x="20990" y="4787"/>
                </a:lnTo>
                <a:cubicBezTo>
                  <a:pt x="21486" y="12982"/>
                  <a:pt x="17198" y="20194"/>
                  <a:pt x="11413" y="20897"/>
                </a:cubicBezTo>
                <a:cubicBezTo>
                  <a:pt x="5627" y="21600"/>
                  <a:pt x="534" y="15527"/>
                  <a:pt x="38" y="7333"/>
                </a:cubicBezTo>
                <a:cubicBezTo>
                  <a:pt x="-114" y="4824"/>
                  <a:pt x="186" y="2301"/>
                  <a:pt x="910" y="0"/>
                </a:cubicBezTo>
              </a:path>
            </a:pathLst>
          </a:custGeom>
          <a:ln w="317500">
            <a:solidFill>
              <a:srgbClr val="3261A2"/>
            </a:solidFill>
            <a:miter/>
          </a:ln>
        </p:spPr>
        <p:txBody>
          <a:bodyPr tIns="91439" bIns="91439" anchor="ctr"/>
          <a:lstStyle/>
          <a:p>
            <a:pPr defTabSz="1371565">
              <a:defRPr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728" name="Shape 1728" descr="弧形 145"/>
          <p:cNvSpPr/>
          <p:nvPr/>
        </p:nvSpPr>
        <p:spPr>
          <a:xfrm rot="5400000">
            <a:off x="12638198" y="5570614"/>
            <a:ext cx="5245263" cy="2901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2" h="20882" extrusionOk="0">
                <a:moveTo>
                  <a:pt x="21092" y="0"/>
                </a:moveTo>
                <a:lnTo>
                  <a:pt x="21092" y="0"/>
                </a:lnTo>
                <a:cubicBezTo>
                  <a:pt x="21600" y="10586"/>
                  <a:pt x="17209" y="19903"/>
                  <a:pt x="11284" y="20811"/>
                </a:cubicBezTo>
                <a:cubicBezTo>
                  <a:pt x="6137" y="21600"/>
                  <a:pt x="1402" y="15747"/>
                  <a:pt x="0" y="6864"/>
                </a:cubicBezTo>
              </a:path>
            </a:pathLst>
          </a:custGeom>
          <a:ln w="317500">
            <a:solidFill>
              <a:srgbClr val="2D5890"/>
            </a:solidFill>
            <a:miter/>
          </a:ln>
        </p:spPr>
        <p:txBody>
          <a:bodyPr tIns="91439" bIns="91439" anchor="ctr"/>
          <a:lstStyle/>
          <a:p>
            <a:pPr defTabSz="1371565">
              <a:defRPr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729" name="Shape 1729" descr="任意多边形 150"/>
          <p:cNvSpPr/>
          <p:nvPr/>
        </p:nvSpPr>
        <p:spPr>
          <a:xfrm>
            <a:off x="11099401" y="4605482"/>
            <a:ext cx="3231397" cy="697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094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808080"/>
            </a:solidFill>
            <a:prstDash val="sysDot"/>
            <a:miter/>
            <a:headEnd type="oval"/>
            <a:tailEnd type="oval"/>
          </a:ln>
        </p:spPr>
        <p:txBody>
          <a:bodyPr tIns="91439" bIns="91439" anchor="ctr"/>
          <a:lstStyle/>
          <a:p>
            <a:pPr defTabSz="1371565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730" name="Shape 1730" descr="任意多边形 154"/>
          <p:cNvSpPr/>
          <p:nvPr/>
        </p:nvSpPr>
        <p:spPr>
          <a:xfrm>
            <a:off x="16093195" y="4070526"/>
            <a:ext cx="2580470" cy="418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503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808080"/>
            </a:solidFill>
            <a:prstDash val="sysDot"/>
            <a:miter/>
            <a:headEnd type="oval"/>
            <a:tailEnd type="oval"/>
          </a:ln>
        </p:spPr>
        <p:txBody>
          <a:bodyPr tIns="91439" bIns="91439" anchor="ctr"/>
          <a:lstStyle/>
          <a:p>
            <a:pPr defTabSz="1371565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731" name="Shape 1731" descr="任意多边形 162"/>
          <p:cNvSpPr/>
          <p:nvPr/>
        </p:nvSpPr>
        <p:spPr>
          <a:xfrm flipH="1">
            <a:off x="11350204" y="8277359"/>
            <a:ext cx="2696587" cy="581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719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08080"/>
            </a:solidFill>
            <a:prstDash val="sysDot"/>
            <a:miter/>
            <a:headEnd type="oval"/>
            <a:tailEnd type="oval"/>
          </a:ln>
        </p:spPr>
        <p:txBody>
          <a:bodyPr tIns="91439" bIns="91439" anchor="ctr"/>
          <a:lstStyle/>
          <a:p>
            <a:pPr defTabSz="1371565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732" name="Shape 1732" descr="任意多边形 168"/>
          <p:cNvSpPr/>
          <p:nvPr/>
        </p:nvSpPr>
        <p:spPr>
          <a:xfrm>
            <a:off x="17839983" y="6377996"/>
            <a:ext cx="2696707" cy="790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331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08080"/>
            </a:solidFill>
            <a:prstDash val="sysDot"/>
            <a:miter/>
            <a:headEnd type="oval"/>
            <a:tailEnd type="oval"/>
          </a:ln>
        </p:spPr>
        <p:txBody>
          <a:bodyPr tIns="91439" bIns="91439" anchor="ctr"/>
          <a:lstStyle/>
          <a:p>
            <a:pPr defTabSz="1371565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733" name="Shape 1733" descr="矩形 173"/>
          <p:cNvSpPr/>
          <p:nvPr/>
        </p:nvSpPr>
        <p:spPr>
          <a:xfrm>
            <a:off x="8071367" y="4875200"/>
            <a:ext cx="5155931" cy="223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包含关键词、长文本搜索，支持</a:t>
            </a:r>
            <a:r>
              <a:rPr b="1">
                <a:solidFill>
                  <a:schemeClr val="accent5"/>
                </a:solidFill>
              </a:rPr>
              <a:t>关键词搜文章</a:t>
            </a:r>
            <a:r>
              <a:t>、</a:t>
            </a:r>
            <a:r>
              <a:rPr b="1">
                <a:solidFill>
                  <a:schemeClr val="accent5"/>
                </a:solidFill>
              </a:rPr>
              <a:t>关键词搜图片</a:t>
            </a:r>
            <a:r>
              <a:t>、</a:t>
            </a:r>
            <a:r>
              <a:rPr b="1">
                <a:solidFill>
                  <a:schemeClr val="accent5"/>
                </a:solidFill>
              </a:rPr>
              <a:t>关键词搜音频</a:t>
            </a:r>
            <a:r>
              <a:t>及</a:t>
            </a:r>
            <a:r>
              <a:rPr b="1">
                <a:solidFill>
                  <a:schemeClr val="accent5"/>
                </a:solidFill>
              </a:rPr>
              <a:t>长文本搜文章</a:t>
            </a:r>
            <a:r>
              <a:t>等功能。</a:t>
            </a:r>
          </a:p>
          <a:p>
            <a: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支持</a:t>
            </a:r>
            <a:r>
              <a:rPr b="1">
                <a:solidFill>
                  <a:schemeClr val="accent5"/>
                </a:solidFill>
              </a:rPr>
              <a:t>汉、维、英</a:t>
            </a:r>
            <a:r>
              <a:t>等多语种搜索</a:t>
            </a:r>
          </a:p>
        </p:txBody>
      </p:sp>
      <p:sp>
        <p:nvSpPr>
          <p:cNvPr id="1734" name="Shape 1734" descr="文本框 174"/>
          <p:cNvSpPr/>
          <p:nvPr/>
        </p:nvSpPr>
        <p:spPr>
          <a:xfrm>
            <a:off x="8310881" y="4136417"/>
            <a:ext cx="20751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defRPr sz="37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文本搜索</a:t>
            </a:r>
          </a:p>
        </p:txBody>
      </p:sp>
      <p:sp>
        <p:nvSpPr>
          <p:cNvPr id="1735" name="Shape 1735" descr="矩形 176"/>
          <p:cNvSpPr/>
          <p:nvPr/>
        </p:nvSpPr>
        <p:spPr>
          <a:xfrm>
            <a:off x="8262690" y="9389841"/>
            <a:ext cx="5263561" cy="223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</a:t>
            </a:r>
            <a:r>
              <a:rPr b="1">
                <a:solidFill>
                  <a:schemeClr val="accent5"/>
                </a:solidFill>
              </a:rPr>
              <a:t>以图搜图</a:t>
            </a:r>
            <a:r>
              <a:t>，</a:t>
            </a:r>
            <a:r>
              <a:rPr b="1">
                <a:solidFill>
                  <a:schemeClr val="accent5"/>
                </a:solidFill>
              </a:rPr>
              <a:t>以图搜文</a:t>
            </a:r>
            <a:r>
              <a:t>，实现对目标图片、目标人像检索，利用图片特征、人像特征对比技术实现图片检索。</a:t>
            </a:r>
          </a:p>
        </p:txBody>
      </p:sp>
      <p:sp>
        <p:nvSpPr>
          <p:cNvPr id="1736" name="Shape 1736" descr="文本框 177"/>
          <p:cNvSpPr/>
          <p:nvPr/>
        </p:nvSpPr>
        <p:spPr>
          <a:xfrm>
            <a:off x="8262690" y="8446145"/>
            <a:ext cx="2227581" cy="89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图片搜索</a:t>
            </a:r>
          </a:p>
        </p:txBody>
      </p:sp>
      <p:sp>
        <p:nvSpPr>
          <p:cNvPr id="1737" name="Shape 1737" descr="矩形 179"/>
          <p:cNvSpPr/>
          <p:nvPr/>
        </p:nvSpPr>
        <p:spPr>
          <a:xfrm>
            <a:off x="19265269" y="4792853"/>
            <a:ext cx="5062288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提供快捷搜索入口，引导用户快速搜索相关互联网舆情信息。支持高级搜索等功能。</a:t>
            </a:r>
          </a:p>
        </p:txBody>
      </p:sp>
      <p:sp>
        <p:nvSpPr>
          <p:cNvPr id="1738" name="Shape 1738" descr="文本框 180"/>
          <p:cNvSpPr/>
          <p:nvPr/>
        </p:nvSpPr>
        <p:spPr>
          <a:xfrm>
            <a:off x="19265268" y="3921318"/>
            <a:ext cx="20751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defRPr sz="37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搜索门户</a:t>
            </a:r>
          </a:p>
        </p:txBody>
      </p:sp>
      <p:sp>
        <p:nvSpPr>
          <p:cNvPr id="1739" name="Shape 1739" descr="矩形 182"/>
          <p:cNvSpPr/>
          <p:nvPr/>
        </p:nvSpPr>
        <p:spPr>
          <a:xfrm>
            <a:off x="19263228" y="8225073"/>
            <a:ext cx="5062289" cy="114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整合</a:t>
            </a:r>
            <a:r>
              <a:rPr b="1">
                <a:solidFill>
                  <a:schemeClr val="accent5"/>
                </a:solidFill>
              </a:rPr>
              <a:t>百度</a:t>
            </a:r>
            <a:r>
              <a:t>、</a:t>
            </a:r>
            <a:r>
              <a:rPr b="1">
                <a:solidFill>
                  <a:schemeClr val="accent5"/>
                </a:solidFill>
              </a:rPr>
              <a:t>bing</a:t>
            </a:r>
            <a:r>
              <a:t>等主流搜索引擎实现集中搜索。</a:t>
            </a:r>
          </a:p>
        </p:txBody>
      </p:sp>
      <p:sp>
        <p:nvSpPr>
          <p:cNvPr id="1740" name="Shape 1740" descr="文本框 183"/>
          <p:cNvSpPr/>
          <p:nvPr/>
        </p:nvSpPr>
        <p:spPr>
          <a:xfrm>
            <a:off x="19263228" y="7311522"/>
            <a:ext cx="1719581" cy="89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371565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元搜索</a:t>
            </a:r>
          </a:p>
        </p:txBody>
      </p:sp>
      <p:sp>
        <p:nvSpPr>
          <p:cNvPr id="1741" name="Shape 1741" descr="矩形 184"/>
          <p:cNvSpPr/>
          <p:nvPr/>
        </p:nvSpPr>
        <p:spPr>
          <a:xfrm>
            <a:off x="1833674" y="4256442"/>
            <a:ext cx="5944762" cy="675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lnSpc>
                <a:spcPct val="150000"/>
              </a:lnSpc>
              <a:defRPr sz="32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网上搜索系统为基于大数据文本搜索、图像检索技术，为用户提供多媒体信息搜索服务，及多语种（汉、维、英）信息查询服务。</a:t>
            </a:r>
          </a:p>
          <a:p>
            <a:pPr algn="l" defTabSz="1828800">
              <a:lnSpc>
                <a:spcPct val="150000"/>
              </a:lnSpc>
              <a:defRPr sz="32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由搜索门户、文本搜索、图片搜索、元搜索、日志分析五个模块组成。</a:t>
            </a:r>
          </a:p>
        </p:txBody>
      </p:sp>
      <p:sp>
        <p:nvSpPr>
          <p:cNvPr id="1742" name="Shape 1742" descr="任意多边形 168"/>
          <p:cNvSpPr/>
          <p:nvPr/>
        </p:nvSpPr>
        <p:spPr>
          <a:xfrm>
            <a:off x="15175757" y="9544729"/>
            <a:ext cx="2696706" cy="790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331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08080"/>
            </a:solidFill>
            <a:prstDash val="sysDot"/>
            <a:miter/>
            <a:headEnd type="oval"/>
            <a:tailEnd type="oval"/>
          </a:ln>
        </p:spPr>
        <p:txBody>
          <a:bodyPr tIns="91439" bIns="91439" anchor="ctr"/>
          <a:lstStyle/>
          <a:p>
            <a:pPr defTabSz="1371565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743" name="Shape 1743" descr="矩形 182"/>
          <p:cNvSpPr/>
          <p:nvPr/>
        </p:nvSpPr>
        <p:spPr>
          <a:xfrm>
            <a:off x="16802490" y="10989296"/>
            <a:ext cx="5062289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371565">
              <a:lnSpc>
                <a:spcPct val="130000"/>
              </a:lnSpc>
              <a:defRPr sz="24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基于用户线上搜索记录，分析用户关注点、统计热门搜索内容排行、辅助构建搜索知识库。</a:t>
            </a:r>
          </a:p>
        </p:txBody>
      </p:sp>
      <p:sp>
        <p:nvSpPr>
          <p:cNvPr id="1744" name="Shape 1744" descr="文本框 183"/>
          <p:cNvSpPr/>
          <p:nvPr/>
        </p:nvSpPr>
        <p:spPr>
          <a:xfrm>
            <a:off x="17848412" y="9888403"/>
            <a:ext cx="2227581" cy="89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371565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搜索日志</a:t>
            </a:r>
          </a:p>
        </p:txBody>
      </p:sp>
      <p:pic>
        <p:nvPicPr>
          <p:cNvPr id="1745" name="查询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4891" y="6121789"/>
            <a:ext cx="1698439" cy="1698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Shape 1747"/>
          <p:cNvSpPr/>
          <p:nvPr/>
        </p:nvSpPr>
        <p:spPr>
          <a:xfrm>
            <a:off x="1134442" y="2309057"/>
            <a:ext cx="16903298" cy="11402675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关键词搜索服务</a:t>
            </a:r>
          </a:p>
        </p:txBody>
      </p:sp>
      <p:sp>
        <p:nvSpPr>
          <p:cNvPr id="1748" name="Shape 1748"/>
          <p:cNvSpPr/>
          <p:nvPr/>
        </p:nvSpPr>
        <p:spPr>
          <a:xfrm>
            <a:off x="1827530" y="9772774"/>
            <a:ext cx="3456380" cy="3274858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关键词匹配</a:t>
            </a:r>
          </a:p>
        </p:txBody>
      </p:sp>
      <p:sp>
        <p:nvSpPr>
          <p:cNvPr id="1749" name="Shape 1749"/>
          <p:cNvSpPr/>
          <p:nvPr/>
        </p:nvSpPr>
        <p:spPr>
          <a:xfrm>
            <a:off x="7957970" y="3392443"/>
            <a:ext cx="3256243" cy="3831567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语义分词服务</a:t>
            </a:r>
          </a:p>
        </p:txBody>
      </p:sp>
      <p:sp>
        <p:nvSpPr>
          <p:cNvPr id="1750" name="Shape 1750"/>
          <p:cNvSpPr/>
          <p:nvPr/>
        </p:nvSpPr>
        <p:spPr>
          <a:xfrm>
            <a:off x="578435" y="1057037"/>
            <a:ext cx="38131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4" indent="-777874" algn="l">
              <a:buSzPct val="47000"/>
              <a:buBlip>
                <a:blip r:embed="rId2"/>
              </a:buBlip>
              <a:defRPr sz="4600" b="1">
                <a:solidFill>
                  <a:srgbClr val="000000"/>
                </a:solidFill>
              </a:defRPr>
            </a:lvl1pPr>
          </a:lstStyle>
          <a:p>
            <a:r>
              <a:t>关键词搜索</a:t>
            </a:r>
          </a:p>
        </p:txBody>
      </p:sp>
      <p:sp>
        <p:nvSpPr>
          <p:cNvPr id="1751" name="Shape 1751"/>
          <p:cNvSpPr/>
          <p:nvPr/>
        </p:nvSpPr>
        <p:spPr>
          <a:xfrm>
            <a:off x="22928916" y="3511938"/>
            <a:ext cx="567191" cy="1530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2" name="Shape 1752"/>
          <p:cNvSpPr/>
          <p:nvPr/>
        </p:nvSpPr>
        <p:spPr>
          <a:xfrm>
            <a:off x="20702024" y="3744405"/>
            <a:ext cx="1332833" cy="1200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3" name="Shape 1753"/>
          <p:cNvSpPr/>
          <p:nvPr/>
        </p:nvSpPr>
        <p:spPr>
          <a:xfrm>
            <a:off x="20948394" y="2971017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应用</a:t>
            </a:r>
          </a:p>
        </p:txBody>
      </p:sp>
      <p:sp>
        <p:nvSpPr>
          <p:cNvPr id="1754" name="Shape 1754"/>
          <p:cNvSpPr/>
          <p:nvPr/>
        </p:nvSpPr>
        <p:spPr>
          <a:xfrm>
            <a:off x="22774361" y="2862446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用户</a:t>
            </a:r>
          </a:p>
        </p:txBody>
      </p:sp>
      <p:pic>
        <p:nvPicPr>
          <p:cNvPr id="1755" name="图片 1754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6136205" y="5138133"/>
            <a:ext cx="1661654" cy="722079"/>
          </a:xfrm>
          <a:prstGeom prst="rect">
            <a:avLst/>
          </a:prstGeom>
        </p:spPr>
      </p:pic>
      <p:pic>
        <p:nvPicPr>
          <p:cNvPr id="1757" name="图片 175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8067576" y="4298191"/>
            <a:ext cx="2443025" cy="722080"/>
          </a:xfrm>
          <a:prstGeom prst="rect">
            <a:avLst/>
          </a:prstGeom>
        </p:spPr>
      </p:pic>
      <p:sp>
        <p:nvSpPr>
          <p:cNvPr id="1759" name="Shape 1759"/>
          <p:cNvSpPr/>
          <p:nvPr/>
        </p:nvSpPr>
        <p:spPr>
          <a:xfrm>
            <a:off x="18475054" y="4869988"/>
            <a:ext cx="149085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响应</a:t>
            </a:r>
          </a:p>
          <a:p>
            <a: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（&lt;2S）</a:t>
            </a:r>
          </a:p>
        </p:txBody>
      </p:sp>
      <p:grpSp>
        <p:nvGrpSpPr>
          <p:cNvPr id="1771" name="Group 1771"/>
          <p:cNvGrpSpPr/>
          <p:nvPr/>
        </p:nvGrpSpPr>
        <p:grpSpPr>
          <a:xfrm>
            <a:off x="6590141" y="4761143"/>
            <a:ext cx="11522872" cy="3752314"/>
            <a:chOff x="-4526394" y="0"/>
            <a:chExt cx="11522870" cy="3752312"/>
          </a:xfrm>
        </p:grpSpPr>
        <p:sp>
          <p:nvSpPr>
            <p:cNvPr id="1760" name="Shape 1760"/>
            <p:cNvSpPr/>
            <p:nvPr/>
          </p:nvSpPr>
          <p:spPr>
            <a:xfrm>
              <a:off x="4596176" y="1558656"/>
              <a:ext cx="2400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500"/>
                </a:spcBef>
                <a:defRPr sz="3000">
                  <a:solidFill>
                    <a:srgbClr val="000000"/>
                  </a:solidFill>
                  <a:latin typeface="Songti SC Regular"/>
                  <a:ea typeface="Songti SC Regular"/>
                  <a:cs typeface="Songti SC Regular"/>
                  <a:sym typeface="Songti SC Regular"/>
                </a:defRPr>
              </a:lvl1pPr>
            </a:lstStyle>
            <a:p>
              <a:r>
                <a:t>搜索机制判定</a:t>
              </a:r>
            </a:p>
          </p:txBody>
        </p:sp>
        <p:pic>
          <p:nvPicPr>
            <p:cNvPr id="1761" name="图片 1760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0800000">
              <a:off x="-82551" y="459115"/>
              <a:ext cx="3816193" cy="722079"/>
            </a:xfrm>
            <a:prstGeom prst="rect">
              <a:avLst/>
            </a:prstGeom>
            <a:effectLst/>
          </p:spPr>
        </p:pic>
        <p:pic>
          <p:nvPicPr>
            <p:cNvPr id="1763" name="图片 1762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6200000">
              <a:off x="2445989" y="1820440"/>
              <a:ext cx="2450253" cy="165101"/>
            </a:xfrm>
            <a:prstGeom prst="rect">
              <a:avLst/>
            </a:prstGeom>
            <a:effectLst/>
          </p:spPr>
        </p:pic>
        <p:pic>
          <p:nvPicPr>
            <p:cNvPr id="1765" name="图片 1764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0800000">
              <a:off x="3604399" y="1820440"/>
              <a:ext cx="876301" cy="165101"/>
            </a:xfrm>
            <a:prstGeom prst="rect">
              <a:avLst/>
            </a:prstGeom>
            <a:effectLst/>
          </p:spPr>
        </p:pic>
        <p:pic>
          <p:nvPicPr>
            <p:cNvPr id="1767" name="图片 1766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10800000">
              <a:off x="-4526395" y="2902762"/>
              <a:ext cx="8260038" cy="165101"/>
            </a:xfrm>
            <a:prstGeom prst="rect">
              <a:avLst/>
            </a:prstGeom>
            <a:effectLst/>
          </p:spPr>
        </p:pic>
        <p:sp>
          <p:nvSpPr>
            <p:cNvPr id="1769" name="Shape 1769"/>
            <p:cNvSpPr/>
            <p:nvPr/>
          </p:nvSpPr>
          <p:spPr>
            <a:xfrm>
              <a:off x="657371" y="0"/>
              <a:ext cx="3543301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500"/>
                </a:spcBef>
                <a:defRPr sz="3000">
                  <a:solidFill>
                    <a:srgbClr val="000000"/>
                  </a:solidFill>
                  <a:latin typeface="Songti SC Regular"/>
                  <a:ea typeface="Songti SC Regular"/>
                  <a:cs typeface="Songti SC Regular"/>
                  <a:sym typeface="Songti SC Regular"/>
                </a:defRPr>
              </a:lvl1pPr>
            </a:lstStyle>
            <a:p>
              <a:r>
                <a:t>分词检索「空格符」</a:t>
              </a:r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57371" y="3117312"/>
              <a:ext cx="3543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500"/>
                </a:spcBef>
                <a:defRPr sz="3000">
                  <a:solidFill>
                    <a:srgbClr val="000000"/>
                  </a:solidFill>
                  <a:latin typeface="Songti SC Regular"/>
                  <a:ea typeface="Songti SC Regular"/>
                  <a:cs typeface="Songti SC Regular"/>
                  <a:sym typeface="Songti SC Regular"/>
                </a:defRPr>
              </a:lvl1pPr>
            </a:lstStyle>
            <a:p>
              <a:r>
                <a:t>全词检索「双引号」</a:t>
              </a:r>
            </a:p>
          </p:txBody>
        </p:sp>
      </p:grpSp>
      <p:sp>
        <p:nvSpPr>
          <p:cNvPr id="1772" name="Shape 1772"/>
          <p:cNvSpPr/>
          <p:nvPr/>
        </p:nvSpPr>
        <p:spPr>
          <a:xfrm>
            <a:off x="16147882" y="4027019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语种识别</a:t>
            </a:r>
          </a:p>
        </p:txBody>
      </p:sp>
      <p:sp>
        <p:nvSpPr>
          <p:cNvPr id="1773" name="Shape 1773"/>
          <p:cNvSpPr/>
          <p:nvPr/>
        </p:nvSpPr>
        <p:spPr>
          <a:xfrm>
            <a:off x="8385941" y="4206313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中文语义分词</a:t>
            </a:r>
          </a:p>
        </p:txBody>
      </p:sp>
      <p:sp>
        <p:nvSpPr>
          <p:cNvPr id="1774" name="Shape 1774"/>
          <p:cNvSpPr/>
          <p:nvPr/>
        </p:nvSpPr>
        <p:spPr>
          <a:xfrm>
            <a:off x="8385941" y="5308673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英文语义分词</a:t>
            </a:r>
          </a:p>
        </p:txBody>
      </p:sp>
      <p:sp>
        <p:nvSpPr>
          <p:cNvPr id="1775" name="Shape 1775"/>
          <p:cNvSpPr/>
          <p:nvPr/>
        </p:nvSpPr>
        <p:spPr>
          <a:xfrm>
            <a:off x="8385941" y="6411033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维语语义分词</a:t>
            </a:r>
          </a:p>
        </p:txBody>
      </p:sp>
      <p:pic>
        <p:nvPicPr>
          <p:cNvPr id="1776" name="图片 1775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18100780" y="3805019"/>
            <a:ext cx="2319852" cy="722079"/>
          </a:xfrm>
          <a:prstGeom prst="rect">
            <a:avLst/>
          </a:prstGeom>
        </p:spPr>
      </p:pic>
      <p:pic>
        <p:nvPicPr>
          <p:cNvPr id="1778" name="图片 1777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0800000">
            <a:off x="5358220" y="6276260"/>
            <a:ext cx="1326695" cy="722080"/>
          </a:xfrm>
          <a:prstGeom prst="rect">
            <a:avLst/>
          </a:prstGeom>
        </p:spPr>
      </p:pic>
      <p:pic>
        <p:nvPicPr>
          <p:cNvPr id="1780" name="图片 1779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0800000">
            <a:off x="6388659" y="5543623"/>
            <a:ext cx="1638301" cy="165101"/>
          </a:xfrm>
          <a:prstGeom prst="rect">
            <a:avLst/>
          </a:prstGeom>
        </p:spPr>
      </p:pic>
      <p:pic>
        <p:nvPicPr>
          <p:cNvPr id="1782" name="图片 1781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5437660" y="6645983"/>
            <a:ext cx="2329409" cy="165101"/>
          </a:xfrm>
          <a:prstGeom prst="rect">
            <a:avLst/>
          </a:prstGeom>
        </p:spPr>
      </p:pic>
      <p:sp>
        <p:nvSpPr>
          <p:cNvPr id="1784" name="Shape 1784"/>
          <p:cNvSpPr/>
          <p:nvPr/>
        </p:nvSpPr>
        <p:spPr>
          <a:xfrm>
            <a:off x="1790379" y="4494803"/>
            <a:ext cx="3456380" cy="3831566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近义词查询服务</a:t>
            </a:r>
          </a:p>
        </p:txBody>
      </p:sp>
      <p:sp>
        <p:nvSpPr>
          <p:cNvPr id="1785" name="Shape 1785"/>
          <p:cNvSpPr/>
          <p:nvPr/>
        </p:nvSpPr>
        <p:spPr>
          <a:xfrm>
            <a:off x="2037487" y="5308673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中文近义词查询</a:t>
            </a:r>
          </a:p>
        </p:txBody>
      </p:sp>
      <p:sp>
        <p:nvSpPr>
          <p:cNvPr id="1786" name="Shape 1786"/>
          <p:cNvSpPr/>
          <p:nvPr/>
        </p:nvSpPr>
        <p:spPr>
          <a:xfrm>
            <a:off x="2037487" y="6411033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英文近义词查询</a:t>
            </a:r>
          </a:p>
        </p:txBody>
      </p:sp>
      <p:sp>
        <p:nvSpPr>
          <p:cNvPr id="1787" name="Shape 1787"/>
          <p:cNvSpPr/>
          <p:nvPr/>
        </p:nvSpPr>
        <p:spPr>
          <a:xfrm>
            <a:off x="2037487" y="7513393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维语近义词查询</a:t>
            </a:r>
          </a:p>
        </p:txBody>
      </p:sp>
      <p:pic>
        <p:nvPicPr>
          <p:cNvPr id="1788" name="图片 1787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5400000">
            <a:off x="2794161" y="8625477"/>
            <a:ext cx="1267954" cy="722080"/>
          </a:xfrm>
          <a:prstGeom prst="rect">
            <a:avLst/>
          </a:prstGeom>
        </p:spPr>
      </p:pic>
      <p:sp>
        <p:nvSpPr>
          <p:cNvPr id="1790" name="Shape 1790"/>
          <p:cNvSpPr/>
          <p:nvPr/>
        </p:nvSpPr>
        <p:spPr>
          <a:xfrm>
            <a:off x="8576441" y="9333570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文本信息库</a:t>
            </a:r>
          </a:p>
        </p:txBody>
      </p:sp>
      <p:sp>
        <p:nvSpPr>
          <p:cNvPr id="1791" name="Shape 1791"/>
          <p:cNvSpPr/>
          <p:nvPr/>
        </p:nvSpPr>
        <p:spPr>
          <a:xfrm>
            <a:off x="7258773" y="9021154"/>
            <a:ext cx="1136208" cy="92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2" name="Shape 1792"/>
          <p:cNvSpPr/>
          <p:nvPr/>
        </p:nvSpPr>
        <p:spPr>
          <a:xfrm>
            <a:off x="8576441" y="10602002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图片特征库</a:t>
            </a:r>
          </a:p>
        </p:txBody>
      </p:sp>
      <p:sp>
        <p:nvSpPr>
          <p:cNvPr id="1793" name="Shape 1793"/>
          <p:cNvSpPr/>
          <p:nvPr/>
        </p:nvSpPr>
        <p:spPr>
          <a:xfrm>
            <a:off x="7302782" y="10455952"/>
            <a:ext cx="1136209" cy="92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4" name="Shape 1794"/>
          <p:cNvSpPr/>
          <p:nvPr/>
        </p:nvSpPr>
        <p:spPr>
          <a:xfrm>
            <a:off x="8576441" y="12154814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音频特征库</a:t>
            </a:r>
          </a:p>
        </p:txBody>
      </p:sp>
      <p:sp>
        <p:nvSpPr>
          <p:cNvPr id="1795" name="Shape 1795"/>
          <p:cNvSpPr/>
          <p:nvPr/>
        </p:nvSpPr>
        <p:spPr>
          <a:xfrm>
            <a:off x="7302782" y="12008764"/>
            <a:ext cx="1136209" cy="92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96" name="图片 1795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9642987">
            <a:off x="5347238" y="9799762"/>
            <a:ext cx="1646480" cy="722079"/>
          </a:xfrm>
          <a:prstGeom prst="rect">
            <a:avLst/>
          </a:prstGeom>
        </p:spPr>
      </p:pic>
      <p:pic>
        <p:nvPicPr>
          <p:cNvPr id="1798" name="图片 1797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40674" y="10799668"/>
            <a:ext cx="1430966" cy="722079"/>
          </a:xfrm>
          <a:prstGeom prst="rect">
            <a:avLst/>
          </a:prstGeom>
        </p:spPr>
      </p:pic>
      <p:pic>
        <p:nvPicPr>
          <p:cNvPr id="1800" name="图片 1799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751141">
            <a:off x="5527646" y="12096508"/>
            <a:ext cx="1348735" cy="722080"/>
          </a:xfrm>
          <a:prstGeom prst="rect">
            <a:avLst/>
          </a:prstGeom>
        </p:spPr>
      </p:pic>
      <p:sp>
        <p:nvSpPr>
          <p:cNvPr id="1802" name="Shape 1802"/>
          <p:cNvSpPr/>
          <p:nvPr/>
        </p:nvSpPr>
        <p:spPr>
          <a:xfrm>
            <a:off x="2418487" y="10837034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多词组检索</a:t>
            </a:r>
          </a:p>
        </p:txBody>
      </p:sp>
      <p:sp>
        <p:nvSpPr>
          <p:cNvPr id="1803" name="Shape 1803"/>
          <p:cNvSpPr/>
          <p:nvPr/>
        </p:nvSpPr>
        <p:spPr>
          <a:xfrm>
            <a:off x="2608987" y="1178867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全词检索</a:t>
            </a:r>
          </a:p>
        </p:txBody>
      </p:sp>
      <p:sp>
        <p:nvSpPr>
          <p:cNvPr id="1804" name="Shape 1804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1805" name="Shape 1805"/>
          <p:cNvSpPr/>
          <p:nvPr/>
        </p:nvSpPr>
        <p:spPr>
          <a:xfrm>
            <a:off x="7138436" y="8240312"/>
            <a:ext cx="3828336" cy="5358381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搜索引擎</a:t>
            </a:r>
          </a:p>
        </p:txBody>
      </p:sp>
      <p:pic>
        <p:nvPicPr>
          <p:cNvPr id="1806" name="图片 1805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3464260" y="10793495"/>
            <a:ext cx="2443025" cy="722080"/>
          </a:xfrm>
          <a:prstGeom prst="rect">
            <a:avLst/>
          </a:prstGeom>
        </p:spPr>
      </p:pic>
      <p:sp>
        <p:nvSpPr>
          <p:cNvPr id="1808" name="Shape 1808"/>
          <p:cNvSpPr/>
          <p:nvPr/>
        </p:nvSpPr>
        <p:spPr>
          <a:xfrm>
            <a:off x="13857919" y="1167837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返回结果</a:t>
            </a:r>
          </a:p>
        </p:txBody>
      </p:sp>
      <p:sp>
        <p:nvSpPr>
          <p:cNvPr id="1809" name="Shape 1809"/>
          <p:cNvSpPr/>
          <p:nvPr/>
        </p:nvSpPr>
        <p:spPr>
          <a:xfrm>
            <a:off x="18968293" y="3354343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请求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工程概况（背景）</a:t>
            </a:r>
          </a:p>
        </p:txBody>
      </p:sp>
      <p:sp>
        <p:nvSpPr>
          <p:cNvPr id="152" name="Shape 152"/>
          <p:cNvSpPr/>
          <p:nvPr/>
        </p:nvSpPr>
        <p:spPr>
          <a:xfrm>
            <a:off x="2157091" y="2274858"/>
            <a:ext cx="17645939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项目名称：……</a:t>
            </a:r>
          </a:p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建设单位：X……J……互联网信息办公室</a:t>
            </a:r>
          </a:p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可研批复：2016年12月25日</a:t>
            </a:r>
          </a:p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初设批复：2017年4月10日</a:t>
            </a:r>
          </a:p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资金来源：中央补助2亿，其他地方财政。共计4.5亿</a:t>
            </a:r>
          </a:p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建设周期：2年，划分两批建设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Shape 1811"/>
          <p:cNvSpPr/>
          <p:nvPr/>
        </p:nvSpPr>
        <p:spPr>
          <a:xfrm>
            <a:off x="2433765" y="2586070"/>
            <a:ext cx="15603975" cy="8543861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长文本搜索服务</a:t>
            </a:r>
          </a:p>
        </p:txBody>
      </p:sp>
      <p:sp>
        <p:nvSpPr>
          <p:cNvPr id="1812" name="Shape 1812"/>
          <p:cNvSpPr/>
          <p:nvPr/>
        </p:nvSpPr>
        <p:spPr>
          <a:xfrm>
            <a:off x="654280" y="907921"/>
            <a:ext cx="38131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4" indent="-777874" algn="l">
              <a:buSzPct val="47000"/>
              <a:buBlip>
                <a:blip r:embed="rId2"/>
              </a:buBlip>
              <a:defRPr sz="4600" b="1">
                <a:solidFill>
                  <a:srgbClr val="000000"/>
                </a:solidFill>
              </a:defRPr>
            </a:lvl1pPr>
          </a:lstStyle>
          <a:p>
            <a:r>
              <a:t>长文本搜索</a:t>
            </a:r>
          </a:p>
        </p:txBody>
      </p:sp>
      <p:sp>
        <p:nvSpPr>
          <p:cNvPr id="1813" name="Shape 1813"/>
          <p:cNvSpPr/>
          <p:nvPr/>
        </p:nvSpPr>
        <p:spPr>
          <a:xfrm>
            <a:off x="22544634" y="3739472"/>
            <a:ext cx="567192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4" name="Shape 1814"/>
          <p:cNvSpPr/>
          <p:nvPr/>
        </p:nvSpPr>
        <p:spPr>
          <a:xfrm>
            <a:off x="20702024" y="3744405"/>
            <a:ext cx="1332833" cy="1200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5" name="Shape 1815"/>
          <p:cNvSpPr/>
          <p:nvPr/>
        </p:nvSpPr>
        <p:spPr>
          <a:xfrm>
            <a:off x="20948394" y="2971017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应用</a:t>
            </a:r>
          </a:p>
        </p:txBody>
      </p:sp>
      <p:sp>
        <p:nvSpPr>
          <p:cNvPr id="1816" name="Shape 1816"/>
          <p:cNvSpPr/>
          <p:nvPr/>
        </p:nvSpPr>
        <p:spPr>
          <a:xfrm>
            <a:off x="22390079" y="3089979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用户</a:t>
            </a:r>
          </a:p>
        </p:txBody>
      </p:sp>
      <p:pic>
        <p:nvPicPr>
          <p:cNvPr id="1817" name="图片 1816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4595575" y="6564663"/>
            <a:ext cx="2490269" cy="722080"/>
          </a:xfrm>
          <a:prstGeom prst="rect">
            <a:avLst/>
          </a:prstGeom>
        </p:spPr>
      </p:pic>
      <p:pic>
        <p:nvPicPr>
          <p:cNvPr id="1819" name="图片 1818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8067576" y="4298191"/>
            <a:ext cx="2443025" cy="722080"/>
          </a:xfrm>
          <a:prstGeom prst="rect">
            <a:avLst/>
          </a:prstGeom>
        </p:spPr>
      </p:pic>
      <p:sp>
        <p:nvSpPr>
          <p:cNvPr id="1821" name="Shape 1821"/>
          <p:cNvSpPr/>
          <p:nvPr/>
        </p:nvSpPr>
        <p:spPr>
          <a:xfrm>
            <a:off x="18475054" y="4869988"/>
            <a:ext cx="149085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响应</a:t>
            </a:r>
          </a:p>
          <a:p>
            <a: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（&lt;2S）</a:t>
            </a:r>
          </a:p>
        </p:txBody>
      </p:sp>
      <p:sp>
        <p:nvSpPr>
          <p:cNvPr id="1822" name="Shape 1822"/>
          <p:cNvSpPr/>
          <p:nvPr/>
        </p:nvSpPr>
        <p:spPr>
          <a:xfrm>
            <a:off x="16147882" y="4027019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语种识别</a:t>
            </a:r>
          </a:p>
        </p:txBody>
      </p:sp>
      <p:sp>
        <p:nvSpPr>
          <p:cNvPr id="1823" name="Shape 1823"/>
          <p:cNvSpPr/>
          <p:nvPr/>
        </p:nvSpPr>
        <p:spPr>
          <a:xfrm>
            <a:off x="11300203" y="4960917"/>
            <a:ext cx="3417194" cy="4020955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关键词提取服务</a:t>
            </a:r>
          </a:p>
        </p:txBody>
      </p:sp>
      <p:sp>
        <p:nvSpPr>
          <p:cNvPr id="1824" name="Shape 1824"/>
          <p:cNvSpPr/>
          <p:nvPr/>
        </p:nvSpPr>
        <p:spPr>
          <a:xfrm>
            <a:off x="11749327" y="5815015"/>
            <a:ext cx="2832618" cy="66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中文关键词提取</a:t>
            </a:r>
          </a:p>
        </p:txBody>
      </p:sp>
      <p:sp>
        <p:nvSpPr>
          <p:cNvPr id="1825" name="Shape 1825"/>
          <p:cNvSpPr/>
          <p:nvPr/>
        </p:nvSpPr>
        <p:spPr>
          <a:xfrm>
            <a:off x="11749327" y="6971863"/>
            <a:ext cx="2832618" cy="66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英文关键词提取</a:t>
            </a:r>
          </a:p>
        </p:txBody>
      </p:sp>
      <p:sp>
        <p:nvSpPr>
          <p:cNvPr id="1826" name="Shape 1826"/>
          <p:cNvSpPr/>
          <p:nvPr/>
        </p:nvSpPr>
        <p:spPr>
          <a:xfrm>
            <a:off x="11749327" y="8128712"/>
            <a:ext cx="2832618" cy="66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维语关键词提取</a:t>
            </a:r>
          </a:p>
        </p:txBody>
      </p:sp>
      <p:pic>
        <p:nvPicPr>
          <p:cNvPr id="1827" name="图片 1826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18100780" y="3805019"/>
            <a:ext cx="2319852" cy="722079"/>
          </a:xfrm>
          <a:prstGeom prst="rect">
            <a:avLst/>
          </a:prstGeom>
        </p:spPr>
      </p:pic>
      <p:pic>
        <p:nvPicPr>
          <p:cNvPr id="1829" name="图片 1828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4631611" y="6610355"/>
            <a:ext cx="1213315" cy="722080"/>
          </a:xfrm>
          <a:prstGeom prst="rect">
            <a:avLst/>
          </a:prstGeom>
        </p:spPr>
      </p:pic>
      <p:sp>
        <p:nvSpPr>
          <p:cNvPr id="1831" name="Shape 1831"/>
          <p:cNvSpPr/>
          <p:nvPr/>
        </p:nvSpPr>
        <p:spPr>
          <a:xfrm>
            <a:off x="2693246" y="7607300"/>
            <a:ext cx="2019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文本信息库</a:t>
            </a:r>
          </a:p>
        </p:txBody>
      </p:sp>
      <p:sp>
        <p:nvSpPr>
          <p:cNvPr id="1832" name="Shape 1832"/>
          <p:cNvSpPr/>
          <p:nvPr/>
        </p:nvSpPr>
        <p:spPr>
          <a:xfrm>
            <a:off x="3010651" y="6406551"/>
            <a:ext cx="1384490" cy="112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3" name="Shape 1833"/>
          <p:cNvSpPr/>
          <p:nvPr/>
        </p:nvSpPr>
        <p:spPr>
          <a:xfrm>
            <a:off x="6209464" y="5602985"/>
            <a:ext cx="3456379" cy="2736819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关键词匹配</a:t>
            </a:r>
          </a:p>
        </p:txBody>
      </p:sp>
      <p:sp>
        <p:nvSpPr>
          <p:cNvPr id="1834" name="Shape 1834"/>
          <p:cNvSpPr/>
          <p:nvPr/>
        </p:nvSpPr>
        <p:spPr>
          <a:xfrm>
            <a:off x="6724803" y="6540500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词组相似检索</a:t>
            </a:r>
          </a:p>
        </p:txBody>
      </p:sp>
      <p:sp>
        <p:nvSpPr>
          <p:cNvPr id="1835" name="Shape 1835"/>
          <p:cNvSpPr/>
          <p:nvPr/>
        </p:nvSpPr>
        <p:spPr>
          <a:xfrm>
            <a:off x="6737503" y="7415789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相似文章检索</a:t>
            </a:r>
          </a:p>
        </p:txBody>
      </p:sp>
      <p:pic>
        <p:nvPicPr>
          <p:cNvPr id="1836" name="图片 183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>
            <a:off x="9857599" y="6564663"/>
            <a:ext cx="1474458" cy="722080"/>
          </a:xfrm>
          <a:prstGeom prst="rect">
            <a:avLst/>
          </a:prstGeom>
        </p:spPr>
      </p:pic>
      <p:pic>
        <p:nvPicPr>
          <p:cNvPr id="1838" name="图片 1837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15779706" y="5718096"/>
            <a:ext cx="2374652" cy="165101"/>
          </a:xfrm>
          <a:prstGeom prst="rect">
            <a:avLst/>
          </a:prstGeom>
        </p:spPr>
      </p:pic>
      <p:sp>
        <p:nvSpPr>
          <p:cNvPr id="1840" name="Shape 1840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1841" name="Shape 1841"/>
          <p:cNvSpPr/>
          <p:nvPr/>
        </p:nvSpPr>
        <p:spPr>
          <a:xfrm>
            <a:off x="18968293" y="3354343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请求</a:t>
            </a:r>
          </a:p>
        </p:txBody>
      </p:sp>
      <p:sp>
        <p:nvSpPr>
          <p:cNvPr id="1842" name="Shape 1842"/>
          <p:cNvSpPr/>
          <p:nvPr/>
        </p:nvSpPr>
        <p:spPr>
          <a:xfrm>
            <a:off x="2731346" y="5432346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搜索引擎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1845" name="Shape 1845"/>
          <p:cNvSpPr/>
          <p:nvPr/>
        </p:nvSpPr>
        <p:spPr>
          <a:xfrm>
            <a:off x="21626157" y="4459830"/>
            <a:ext cx="567192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6" name="Shape 1846"/>
          <p:cNvSpPr/>
          <p:nvPr/>
        </p:nvSpPr>
        <p:spPr>
          <a:xfrm>
            <a:off x="19640112" y="4558401"/>
            <a:ext cx="1332833" cy="1200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7" name="Shape 1847"/>
          <p:cNvSpPr/>
          <p:nvPr/>
        </p:nvSpPr>
        <p:spPr>
          <a:xfrm>
            <a:off x="19886482" y="3785012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应用</a:t>
            </a:r>
          </a:p>
        </p:txBody>
      </p:sp>
      <p:sp>
        <p:nvSpPr>
          <p:cNvPr id="1848" name="Shape 1848"/>
          <p:cNvSpPr/>
          <p:nvPr/>
        </p:nvSpPr>
        <p:spPr>
          <a:xfrm>
            <a:off x="21471602" y="3810337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用户</a:t>
            </a:r>
          </a:p>
        </p:txBody>
      </p:sp>
      <p:pic>
        <p:nvPicPr>
          <p:cNvPr id="1849" name="图片 1848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7029807" y="4558401"/>
            <a:ext cx="2167557" cy="722079"/>
          </a:xfrm>
          <a:prstGeom prst="rect">
            <a:avLst/>
          </a:prstGeom>
        </p:spPr>
      </p:pic>
      <p:pic>
        <p:nvPicPr>
          <p:cNvPr id="1851" name="图片 185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7119773" y="5112186"/>
            <a:ext cx="2167560" cy="722080"/>
          </a:xfrm>
          <a:prstGeom prst="rect">
            <a:avLst/>
          </a:prstGeom>
        </p:spPr>
      </p:pic>
      <p:sp>
        <p:nvSpPr>
          <p:cNvPr id="1853" name="Shape 1853"/>
          <p:cNvSpPr/>
          <p:nvPr/>
        </p:nvSpPr>
        <p:spPr>
          <a:xfrm>
            <a:off x="1534335" y="2887850"/>
            <a:ext cx="15104592" cy="9419268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图像搜索服务</a:t>
            </a:r>
          </a:p>
        </p:txBody>
      </p:sp>
      <p:sp>
        <p:nvSpPr>
          <p:cNvPr id="1854" name="Shape 1854"/>
          <p:cNvSpPr/>
          <p:nvPr/>
        </p:nvSpPr>
        <p:spPr>
          <a:xfrm>
            <a:off x="17801097" y="3999480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请求</a:t>
            </a:r>
          </a:p>
        </p:txBody>
      </p:sp>
      <p:sp>
        <p:nvSpPr>
          <p:cNvPr id="1855" name="Shape 1855"/>
          <p:cNvSpPr/>
          <p:nvPr/>
        </p:nvSpPr>
        <p:spPr>
          <a:xfrm>
            <a:off x="17413142" y="5683983"/>
            <a:ext cx="149085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响应</a:t>
            </a:r>
          </a:p>
          <a:p>
            <a: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（&lt;2S）</a:t>
            </a:r>
          </a:p>
        </p:txBody>
      </p:sp>
      <p:sp>
        <p:nvSpPr>
          <p:cNvPr id="1856" name="Shape 1856"/>
          <p:cNvSpPr/>
          <p:nvPr/>
        </p:nvSpPr>
        <p:spPr>
          <a:xfrm>
            <a:off x="2400357" y="6100865"/>
            <a:ext cx="1074311" cy="14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7" name="Shape 1857"/>
          <p:cNvSpPr/>
          <p:nvPr/>
        </p:nvSpPr>
        <p:spPr>
          <a:xfrm>
            <a:off x="1763821" y="5365519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多媒体信息库</a:t>
            </a:r>
          </a:p>
        </p:txBody>
      </p:sp>
      <p:pic>
        <p:nvPicPr>
          <p:cNvPr id="1858" name="图片 1857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9983443">
            <a:off x="4011241" y="5618096"/>
            <a:ext cx="3094236" cy="722080"/>
          </a:xfrm>
          <a:prstGeom prst="rect">
            <a:avLst/>
          </a:prstGeom>
        </p:spPr>
      </p:pic>
      <p:sp>
        <p:nvSpPr>
          <p:cNvPr id="1860" name="Shape 1860"/>
          <p:cNvSpPr/>
          <p:nvPr/>
        </p:nvSpPr>
        <p:spPr>
          <a:xfrm>
            <a:off x="2233721" y="7447997"/>
            <a:ext cx="147637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Hadoop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Hbase</a:t>
            </a:r>
          </a:p>
        </p:txBody>
      </p:sp>
      <p:pic>
        <p:nvPicPr>
          <p:cNvPr id="1861" name="图片 1860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2003904">
            <a:off x="4194218" y="7802653"/>
            <a:ext cx="3039830" cy="722079"/>
          </a:xfrm>
          <a:prstGeom prst="rect">
            <a:avLst/>
          </a:prstGeom>
        </p:spPr>
      </p:pic>
      <p:sp>
        <p:nvSpPr>
          <p:cNvPr id="1863" name="Shape 1863"/>
          <p:cNvSpPr/>
          <p:nvPr/>
        </p:nvSpPr>
        <p:spPr>
          <a:xfrm>
            <a:off x="13726472" y="3322938"/>
            <a:ext cx="240030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人脸判别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人脸特征提取</a:t>
            </a:r>
          </a:p>
        </p:txBody>
      </p:sp>
      <p:pic>
        <p:nvPicPr>
          <p:cNvPr id="1864" name="图片 1863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9042024" y="4844390"/>
            <a:ext cx="1362568" cy="722080"/>
          </a:xfrm>
          <a:prstGeom prst="rect">
            <a:avLst/>
          </a:prstGeom>
        </p:spPr>
      </p:pic>
      <p:pic>
        <p:nvPicPr>
          <p:cNvPr id="1866" name="图片 186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627479" y="4834215"/>
            <a:ext cx="1245919" cy="722080"/>
          </a:xfrm>
          <a:prstGeom prst="rect">
            <a:avLst/>
          </a:prstGeom>
        </p:spPr>
      </p:pic>
      <p:sp>
        <p:nvSpPr>
          <p:cNvPr id="1868" name="Shape 1868"/>
          <p:cNvSpPr/>
          <p:nvPr/>
        </p:nvSpPr>
        <p:spPr>
          <a:xfrm>
            <a:off x="14352945" y="4471898"/>
            <a:ext cx="1147354" cy="1372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69" name="图片 1868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13966690" y="6706653"/>
            <a:ext cx="1827840" cy="722080"/>
          </a:xfrm>
          <a:prstGeom prst="rect">
            <a:avLst/>
          </a:prstGeom>
        </p:spPr>
      </p:pic>
      <p:grpSp>
        <p:nvGrpSpPr>
          <p:cNvPr id="1873" name="Group 1873"/>
          <p:cNvGrpSpPr/>
          <p:nvPr/>
        </p:nvGrpSpPr>
        <p:grpSpPr>
          <a:xfrm>
            <a:off x="14014848" y="7830753"/>
            <a:ext cx="1798148" cy="1798147"/>
            <a:chOff x="0" y="0"/>
            <a:chExt cx="1798146" cy="1798146"/>
          </a:xfrm>
        </p:grpSpPr>
        <p:pic>
          <p:nvPicPr>
            <p:cNvPr id="1872" name="图片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798147" cy="17981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71" name="图片 1870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798147" cy="1798147"/>
            </a:xfrm>
            <a:prstGeom prst="rect">
              <a:avLst/>
            </a:prstGeom>
            <a:effectLst/>
          </p:spPr>
        </p:pic>
      </p:grpSp>
      <p:sp>
        <p:nvSpPr>
          <p:cNvPr id="1874" name="Shape 1874"/>
          <p:cNvSpPr/>
          <p:nvPr/>
        </p:nvSpPr>
        <p:spPr>
          <a:xfrm>
            <a:off x="13769359" y="9384938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图片特征提取</a:t>
            </a:r>
          </a:p>
        </p:txBody>
      </p:sp>
      <p:sp>
        <p:nvSpPr>
          <p:cNvPr id="1875" name="Shape 1875"/>
          <p:cNvSpPr/>
          <p:nvPr/>
        </p:nvSpPr>
        <p:spPr>
          <a:xfrm>
            <a:off x="10213092" y="5827350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人脸特征对比</a:t>
            </a:r>
          </a:p>
        </p:txBody>
      </p:sp>
      <p:pic>
        <p:nvPicPr>
          <p:cNvPr id="1876" name="人脸识别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732175" y="4372672"/>
            <a:ext cx="1571686" cy="1571686"/>
          </a:xfrm>
          <a:prstGeom prst="rect">
            <a:avLst/>
          </a:prstGeom>
          <a:ln w="12700">
            <a:miter lim="400000"/>
          </a:ln>
        </p:spPr>
      </p:pic>
      <p:sp>
        <p:nvSpPr>
          <p:cNvPr id="1877" name="Shape 1877"/>
          <p:cNvSpPr/>
          <p:nvPr/>
        </p:nvSpPr>
        <p:spPr>
          <a:xfrm>
            <a:off x="7474177" y="442399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8" name="Shape 1878"/>
          <p:cNvSpPr/>
          <p:nvPr/>
        </p:nvSpPr>
        <p:spPr>
          <a:xfrm>
            <a:off x="7532224" y="5844424"/>
            <a:ext cx="958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Redis</a:t>
            </a:r>
          </a:p>
        </p:txBody>
      </p:sp>
      <p:sp>
        <p:nvSpPr>
          <p:cNvPr id="1879" name="Shape 1879"/>
          <p:cNvSpPr/>
          <p:nvPr/>
        </p:nvSpPr>
        <p:spPr>
          <a:xfrm>
            <a:off x="7028066" y="3547483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人脸图片库</a:t>
            </a:r>
          </a:p>
        </p:txBody>
      </p:sp>
      <p:sp>
        <p:nvSpPr>
          <p:cNvPr id="1880" name="Shape 1880"/>
          <p:cNvSpPr/>
          <p:nvPr/>
        </p:nvSpPr>
        <p:spPr>
          <a:xfrm>
            <a:off x="7637844" y="8154065"/>
            <a:ext cx="1074310" cy="14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1" name="Shape 1881"/>
          <p:cNvSpPr/>
          <p:nvPr/>
        </p:nvSpPr>
        <p:spPr>
          <a:xfrm>
            <a:off x="7136774" y="7279983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非人像图片库</a:t>
            </a:r>
          </a:p>
        </p:txBody>
      </p:sp>
      <p:pic>
        <p:nvPicPr>
          <p:cNvPr id="1882" name="对比度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648263" y="7867947"/>
            <a:ext cx="1737872" cy="1737872"/>
          </a:xfrm>
          <a:prstGeom prst="rect">
            <a:avLst/>
          </a:prstGeom>
          <a:ln w="12700">
            <a:miter lim="400000"/>
          </a:ln>
        </p:spPr>
      </p:pic>
      <p:sp>
        <p:nvSpPr>
          <p:cNvPr id="1883" name="Shape 1883"/>
          <p:cNvSpPr/>
          <p:nvPr/>
        </p:nvSpPr>
        <p:spPr>
          <a:xfrm>
            <a:off x="10355967" y="9422321"/>
            <a:ext cx="249555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图片分类对比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图片特征对比</a:t>
            </a:r>
          </a:p>
        </p:txBody>
      </p:sp>
      <p:pic>
        <p:nvPicPr>
          <p:cNvPr id="1884" name="图片 1883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1600000">
            <a:off x="12543112" y="8460430"/>
            <a:ext cx="1245919" cy="722080"/>
          </a:xfrm>
          <a:prstGeom prst="rect">
            <a:avLst/>
          </a:prstGeom>
        </p:spPr>
      </p:pic>
      <p:pic>
        <p:nvPicPr>
          <p:cNvPr id="1886" name="图片 188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>
            <a:off x="9148360" y="8577194"/>
            <a:ext cx="1245918" cy="722079"/>
          </a:xfrm>
          <a:prstGeom prst="rect">
            <a:avLst/>
          </a:prstGeom>
        </p:spPr>
      </p:pic>
      <p:sp>
        <p:nvSpPr>
          <p:cNvPr id="1888" name="Shape 1888"/>
          <p:cNvSpPr/>
          <p:nvPr/>
        </p:nvSpPr>
        <p:spPr>
          <a:xfrm>
            <a:off x="7695892" y="9720771"/>
            <a:ext cx="958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Redis</a:t>
            </a:r>
          </a:p>
        </p:txBody>
      </p:sp>
      <p:sp>
        <p:nvSpPr>
          <p:cNvPr id="1889" name="Shape 1889"/>
          <p:cNvSpPr/>
          <p:nvPr/>
        </p:nvSpPr>
        <p:spPr>
          <a:xfrm>
            <a:off x="654280" y="907921"/>
            <a:ext cx="32289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4" indent="-777874" algn="l">
              <a:buSzPct val="47000"/>
              <a:buBlip>
                <a:blip r:embed="rId13"/>
              </a:buBlip>
              <a:defRPr sz="4600" b="1">
                <a:solidFill>
                  <a:srgbClr val="000000"/>
                </a:solidFill>
              </a:defRPr>
            </a:lvl1pPr>
          </a:lstStyle>
          <a:p>
            <a:r>
              <a:t>以图搜图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3" name="Group 1893"/>
          <p:cNvGrpSpPr/>
          <p:nvPr/>
        </p:nvGrpSpPr>
        <p:grpSpPr>
          <a:xfrm>
            <a:off x="15246250" y="2868186"/>
            <a:ext cx="6266169" cy="6710668"/>
            <a:chOff x="0" y="0"/>
            <a:chExt cx="6266167" cy="6710667"/>
          </a:xfrm>
        </p:grpSpPr>
        <p:pic>
          <p:nvPicPr>
            <p:cNvPr id="1892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355600"/>
              <a:ext cx="6240768" cy="624076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1" name="图片 189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266168" cy="6710668"/>
            </a:xfrm>
            <a:prstGeom prst="rect">
              <a:avLst/>
            </a:prstGeom>
            <a:effectLst/>
          </p:spPr>
        </p:pic>
      </p:grpSp>
      <p:sp>
        <p:nvSpPr>
          <p:cNvPr id="1894" name="Shape 1894"/>
          <p:cNvSpPr/>
          <p:nvPr/>
        </p:nvSpPr>
        <p:spPr>
          <a:xfrm>
            <a:off x="1967103" y="1808003"/>
            <a:ext cx="515937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5" indent="-777875">
              <a:buSzPct val="47000"/>
              <a:buBlip>
                <a:blip r:embed="rId4"/>
              </a:buBlip>
              <a:defRPr>
                <a:solidFill>
                  <a:srgbClr val="000000"/>
                </a:solidFill>
              </a:defRPr>
            </a:lvl1pPr>
          </a:lstStyle>
          <a:p>
            <a:r>
              <a:t>网上分析系统</a:t>
            </a:r>
          </a:p>
        </p:txBody>
      </p:sp>
      <p:sp>
        <p:nvSpPr>
          <p:cNvPr id="1895" name="Shape 1895"/>
          <p:cNvSpPr>
            <a:spLocks noGrp="1"/>
          </p:cNvSpPr>
          <p:nvPr>
            <p:ph type="title" idx="4294967295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功能设计</a:t>
            </a:r>
          </a:p>
        </p:txBody>
      </p:sp>
      <p:grpSp>
        <p:nvGrpSpPr>
          <p:cNvPr id="1898" name="Group 1898"/>
          <p:cNvGrpSpPr/>
          <p:nvPr/>
        </p:nvGrpSpPr>
        <p:grpSpPr>
          <a:xfrm>
            <a:off x="3253991" y="3642712"/>
            <a:ext cx="1251481" cy="1251481"/>
            <a:chOff x="0" y="0"/>
            <a:chExt cx="1251479" cy="1251479"/>
          </a:xfrm>
        </p:grpSpPr>
        <p:sp>
          <p:nvSpPr>
            <p:cNvPr id="1897" name="Shape 1897"/>
            <p:cNvSpPr/>
            <p:nvPr/>
          </p:nvSpPr>
          <p:spPr>
            <a:xfrm>
              <a:off x="107950" y="107950"/>
              <a:ext cx="1035580" cy="10355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345486"/>
                  </a:solidFill>
                </a:defRPr>
              </a:lvl1pPr>
            </a:lstStyle>
            <a:p>
              <a:r>
                <a:t>01</a:t>
              </a:r>
            </a:p>
          </p:txBody>
        </p:sp>
        <p:pic>
          <p:nvPicPr>
            <p:cNvPr id="1896" name="图片 189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51480" cy="1251480"/>
            </a:xfrm>
            <a:prstGeom prst="rect">
              <a:avLst/>
            </a:prstGeom>
            <a:effectLst/>
          </p:spPr>
        </p:pic>
      </p:grpSp>
      <p:grpSp>
        <p:nvGrpSpPr>
          <p:cNvPr id="1901" name="Group 1901"/>
          <p:cNvGrpSpPr/>
          <p:nvPr/>
        </p:nvGrpSpPr>
        <p:grpSpPr>
          <a:xfrm>
            <a:off x="3253991" y="5627253"/>
            <a:ext cx="1251481" cy="1251480"/>
            <a:chOff x="0" y="0"/>
            <a:chExt cx="1251479" cy="1251479"/>
          </a:xfrm>
        </p:grpSpPr>
        <p:sp>
          <p:nvSpPr>
            <p:cNvPr id="1900" name="Shape 1900"/>
            <p:cNvSpPr/>
            <p:nvPr/>
          </p:nvSpPr>
          <p:spPr>
            <a:xfrm>
              <a:off x="107950" y="107950"/>
              <a:ext cx="1035580" cy="10355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345486"/>
                  </a:solidFill>
                </a:defRPr>
              </a:lvl1pPr>
            </a:lstStyle>
            <a:p>
              <a:r>
                <a:t>02</a:t>
              </a:r>
            </a:p>
          </p:txBody>
        </p:sp>
        <p:pic>
          <p:nvPicPr>
            <p:cNvPr id="1899" name="图片 1898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51480" cy="1251480"/>
            </a:xfrm>
            <a:prstGeom prst="rect">
              <a:avLst/>
            </a:prstGeom>
            <a:effectLst/>
          </p:spPr>
        </p:pic>
      </p:grpSp>
      <p:grpSp>
        <p:nvGrpSpPr>
          <p:cNvPr id="1904" name="Group 1904"/>
          <p:cNvGrpSpPr/>
          <p:nvPr/>
        </p:nvGrpSpPr>
        <p:grpSpPr>
          <a:xfrm>
            <a:off x="3253991" y="7611793"/>
            <a:ext cx="1251481" cy="1251481"/>
            <a:chOff x="0" y="0"/>
            <a:chExt cx="1251479" cy="1251479"/>
          </a:xfrm>
        </p:grpSpPr>
        <p:sp>
          <p:nvSpPr>
            <p:cNvPr id="1903" name="Shape 1903"/>
            <p:cNvSpPr/>
            <p:nvPr/>
          </p:nvSpPr>
          <p:spPr>
            <a:xfrm>
              <a:off x="107950" y="107950"/>
              <a:ext cx="1035580" cy="10355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345486"/>
                  </a:solidFill>
                </a:defRPr>
              </a:lvl1pPr>
            </a:lstStyle>
            <a:p>
              <a:r>
                <a:t>03</a:t>
              </a:r>
            </a:p>
          </p:txBody>
        </p:sp>
        <p:pic>
          <p:nvPicPr>
            <p:cNvPr id="1902" name="图片 1901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51480" cy="1251480"/>
            </a:xfrm>
            <a:prstGeom prst="rect">
              <a:avLst/>
            </a:prstGeom>
            <a:effectLst/>
          </p:spPr>
        </p:pic>
      </p:grpSp>
      <p:grpSp>
        <p:nvGrpSpPr>
          <p:cNvPr id="1907" name="Group 1907"/>
          <p:cNvGrpSpPr/>
          <p:nvPr/>
        </p:nvGrpSpPr>
        <p:grpSpPr>
          <a:xfrm>
            <a:off x="3253991" y="9596334"/>
            <a:ext cx="1251481" cy="1251480"/>
            <a:chOff x="0" y="0"/>
            <a:chExt cx="1251479" cy="1251479"/>
          </a:xfrm>
        </p:grpSpPr>
        <p:sp>
          <p:nvSpPr>
            <p:cNvPr id="1906" name="Shape 1906"/>
            <p:cNvSpPr/>
            <p:nvPr/>
          </p:nvSpPr>
          <p:spPr>
            <a:xfrm>
              <a:off x="107950" y="107950"/>
              <a:ext cx="1035580" cy="103558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345486"/>
                  </a:solidFill>
                </a:defRPr>
              </a:lvl1pPr>
            </a:lstStyle>
            <a:p>
              <a:r>
                <a:t>04</a:t>
              </a:r>
            </a:p>
          </p:txBody>
        </p:sp>
        <p:pic>
          <p:nvPicPr>
            <p:cNvPr id="1905" name="图片 1904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51480" cy="1251480"/>
            </a:xfrm>
            <a:prstGeom prst="rect">
              <a:avLst/>
            </a:prstGeom>
            <a:effectLst/>
          </p:spPr>
        </p:pic>
      </p:grpSp>
      <p:sp>
        <p:nvSpPr>
          <p:cNvPr id="1908" name="Shape 1908" descr="矩形 173"/>
          <p:cNvSpPr/>
          <p:nvPr/>
        </p:nvSpPr>
        <p:spPr>
          <a:xfrm>
            <a:off x="4553993" y="4059048"/>
            <a:ext cx="10808463" cy="1463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spAutoFit/>
          </a:bodyPr>
          <a:lstStyle/>
          <a:p>
            <a:pPr algn="l" defTabSz="1371565">
              <a:lnSpc>
                <a:spcPct val="130000"/>
              </a:lnSpc>
              <a:defRPr sz="20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基于</a:t>
            </a:r>
            <a:r>
              <a:rPr b="1">
                <a:solidFill>
                  <a:schemeClr val="accent5"/>
                </a:solidFill>
                <a:latin typeface="微软雅黑"/>
                <a:ea typeface="微软雅黑"/>
                <a:cs typeface="微软雅黑"/>
                <a:sym typeface="微软雅黑"/>
              </a:rPr>
              <a:t>关键词、图片、音频、视频</a:t>
            </a:r>
            <a:r>
              <a:t>等样本数据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构建专题，并基于</a:t>
            </a:r>
            <a:r>
              <a:t>样本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实时</a:t>
            </a:r>
            <a:r>
              <a:t>监测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互联网信息，对</a:t>
            </a:r>
            <a:r>
              <a:t>专题信息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进行追踪；支持基于预警词进行实时预警提醒；同时对发现的不良信息进行上报处置。</a:t>
            </a:r>
            <a:r>
              <a:t>支持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对专题内容进行</a:t>
            </a:r>
            <a:r>
              <a:t>溯源分析、趋势分析等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综合分析。</a:t>
            </a:r>
          </a:p>
        </p:txBody>
      </p:sp>
      <p:sp>
        <p:nvSpPr>
          <p:cNvPr id="1909" name="Shape 1909" descr="文本框 174"/>
          <p:cNvSpPr/>
          <p:nvPr/>
        </p:nvSpPr>
        <p:spPr>
          <a:xfrm>
            <a:off x="4553993" y="3567664"/>
            <a:ext cx="2252981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l" defTabSz="1371565">
              <a:defRPr sz="27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专题舆情分析</a:t>
            </a:r>
          </a:p>
        </p:txBody>
      </p:sp>
      <p:sp>
        <p:nvSpPr>
          <p:cNvPr id="1910" name="Shape 1910" descr="矩形 173"/>
          <p:cNvSpPr/>
          <p:nvPr/>
        </p:nvSpPr>
        <p:spPr>
          <a:xfrm>
            <a:off x="4553993" y="7966971"/>
            <a:ext cx="10808463" cy="100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spAutoFit/>
          </a:bodyPr>
          <a:lstStyle/>
          <a:p>
            <a:pPr algn="l" defTabSz="1371565">
              <a:lnSpc>
                <a:spcPct val="130000"/>
              </a:lnSpc>
              <a:defRPr sz="20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基于海量的舆情数据，利用大数据技术进行挖掘分析，实现对</a:t>
            </a:r>
            <a:r>
              <a:rPr>
                <a:solidFill>
                  <a:srgbClr val="FF2600"/>
                </a:solidFill>
              </a:rPr>
              <a:t>社会热点、社会话题</a:t>
            </a:r>
            <a:r>
              <a:t>的综合分析。支持排行分析、发布情况分析、情感分析等。</a:t>
            </a:r>
          </a:p>
        </p:txBody>
      </p:sp>
      <p:sp>
        <p:nvSpPr>
          <p:cNvPr id="1911" name="Shape 1911" descr="文本框 174"/>
          <p:cNvSpPr/>
          <p:nvPr/>
        </p:nvSpPr>
        <p:spPr>
          <a:xfrm>
            <a:off x="4553993" y="7244445"/>
            <a:ext cx="2252981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l" defTabSz="1371565">
              <a:defRPr sz="27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社会舆情分析</a:t>
            </a:r>
          </a:p>
        </p:txBody>
      </p:sp>
      <p:sp>
        <p:nvSpPr>
          <p:cNvPr id="1912" name="Shape 1912" descr="矩形 173"/>
          <p:cNvSpPr/>
          <p:nvPr/>
        </p:nvSpPr>
        <p:spPr>
          <a:xfrm>
            <a:off x="4553993" y="5982430"/>
            <a:ext cx="10808463" cy="100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spAutoFit/>
          </a:bodyPr>
          <a:lstStyle/>
          <a:p>
            <a:pPr algn="l" defTabSz="1371565">
              <a:lnSpc>
                <a:spcPct val="130000"/>
              </a:lnSpc>
              <a:defRPr sz="20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支持</a:t>
            </a:r>
            <a:r>
              <a:t>关注账号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、</a:t>
            </a:r>
            <a:r>
              <a:t>文章、重点人等信息，对关注信息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进行持续跟踪、综合分析；</a:t>
            </a:r>
            <a:r>
              <a:t>分析形势包括影响范围、趋势、传播途径、溯源、情感观点分析等。</a:t>
            </a:r>
          </a:p>
        </p:txBody>
      </p:sp>
      <p:sp>
        <p:nvSpPr>
          <p:cNvPr id="1913" name="Shape 1913" descr="文本框 174"/>
          <p:cNvSpPr/>
          <p:nvPr/>
        </p:nvSpPr>
        <p:spPr>
          <a:xfrm>
            <a:off x="4553993" y="5491045"/>
            <a:ext cx="2252981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l" defTabSz="1371565">
              <a:defRPr sz="27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关注舆情分析</a:t>
            </a:r>
          </a:p>
        </p:txBody>
      </p:sp>
      <p:sp>
        <p:nvSpPr>
          <p:cNvPr id="1914" name="Shape 1914" descr="矩形 173"/>
          <p:cNvSpPr/>
          <p:nvPr/>
        </p:nvSpPr>
        <p:spPr>
          <a:xfrm>
            <a:off x="4553993" y="10182652"/>
            <a:ext cx="10808463" cy="53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spAutoFit/>
          </a:bodyPr>
          <a:lstStyle>
            <a:lvl1pPr algn="l" defTabSz="1371565">
              <a:lnSpc>
                <a:spcPct val="130000"/>
              </a:lnSpc>
              <a:defRPr sz="20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基于机器识别服务，实现有害情报预警推送，支持一键上报、在线取证。</a:t>
            </a:r>
          </a:p>
        </p:txBody>
      </p:sp>
      <p:sp>
        <p:nvSpPr>
          <p:cNvPr id="1915" name="Shape 1915" descr="文本框 174"/>
          <p:cNvSpPr/>
          <p:nvPr/>
        </p:nvSpPr>
        <p:spPr>
          <a:xfrm>
            <a:off x="4553993" y="9691266"/>
            <a:ext cx="2252981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l" defTabSz="1371565">
              <a:defRPr sz="27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有害舆情分析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Shape 1917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1918" name="Shape 1918"/>
          <p:cNvSpPr/>
          <p:nvPr/>
        </p:nvSpPr>
        <p:spPr>
          <a:xfrm>
            <a:off x="22697183" y="3097097"/>
            <a:ext cx="567192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19" name="图片 1918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7473069" y="3711872"/>
            <a:ext cx="2054110" cy="722080"/>
          </a:xfrm>
          <a:prstGeom prst="rect">
            <a:avLst/>
          </a:prstGeom>
        </p:spPr>
      </p:pic>
      <p:sp>
        <p:nvSpPr>
          <p:cNvPr id="1921" name="Shape 1921"/>
          <p:cNvSpPr/>
          <p:nvPr/>
        </p:nvSpPr>
        <p:spPr>
          <a:xfrm>
            <a:off x="15719583" y="3161369"/>
            <a:ext cx="1074310" cy="14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2" name="Shape 1922"/>
          <p:cNvSpPr/>
          <p:nvPr/>
        </p:nvSpPr>
        <p:spPr>
          <a:xfrm>
            <a:off x="15313643" y="4722688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26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专题信息库</a:t>
            </a:r>
          </a:p>
        </p:txBody>
      </p:sp>
      <p:sp>
        <p:nvSpPr>
          <p:cNvPr id="1923" name="Shape 1923"/>
          <p:cNvSpPr/>
          <p:nvPr/>
        </p:nvSpPr>
        <p:spPr>
          <a:xfrm>
            <a:off x="17869130" y="3158993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26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维护关键词</a:t>
            </a:r>
          </a:p>
        </p:txBody>
      </p:sp>
      <p:pic>
        <p:nvPicPr>
          <p:cNvPr id="1924" name="图片 1923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3073726" y="3501288"/>
            <a:ext cx="1868121" cy="722080"/>
          </a:xfrm>
          <a:prstGeom prst="rect">
            <a:avLst/>
          </a:prstGeom>
        </p:spPr>
      </p:pic>
      <p:sp>
        <p:nvSpPr>
          <p:cNvPr id="1926" name="Shape 1926"/>
          <p:cNvSpPr/>
          <p:nvPr/>
        </p:nvSpPr>
        <p:spPr>
          <a:xfrm>
            <a:off x="13155294" y="2913064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00"/>
              </a:spcBef>
              <a:defRPr sz="2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定时获取关键词</a:t>
            </a:r>
          </a:p>
        </p:txBody>
      </p:sp>
      <p:sp>
        <p:nvSpPr>
          <p:cNvPr id="1927" name="Shape 1927"/>
          <p:cNvSpPr/>
          <p:nvPr/>
        </p:nvSpPr>
        <p:spPr>
          <a:xfrm>
            <a:off x="4456498" y="2643240"/>
            <a:ext cx="8223727" cy="3169078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数据分析－关键词分级服务</a:t>
            </a:r>
          </a:p>
        </p:txBody>
      </p:sp>
      <p:sp>
        <p:nvSpPr>
          <p:cNvPr id="1928" name="Shape 1928"/>
          <p:cNvSpPr/>
          <p:nvPr/>
        </p:nvSpPr>
        <p:spPr>
          <a:xfrm>
            <a:off x="9522886" y="3227328"/>
            <a:ext cx="2781301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2600">
                <a:solidFill>
                  <a:srgbClr val="FFFFFF"/>
                </a:solidFill>
              </a:defRPr>
            </a:pPr>
            <a:r>
              <a:t>更新</a:t>
            </a:r>
          </a:p>
          <a:p>
            <a:pPr>
              <a:defRPr sz="2600">
                <a:solidFill>
                  <a:srgbClr val="FFFFFF"/>
                </a:solidFill>
              </a:defRPr>
            </a:pPr>
            <a:r>
              <a:t>关键词缓冲库</a:t>
            </a:r>
          </a:p>
        </p:txBody>
      </p:sp>
      <p:sp>
        <p:nvSpPr>
          <p:cNvPr id="1929" name="Shape 1929"/>
          <p:cNvSpPr/>
          <p:nvPr/>
        </p:nvSpPr>
        <p:spPr>
          <a:xfrm>
            <a:off x="4779507" y="3227328"/>
            <a:ext cx="3123222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2600">
                <a:solidFill>
                  <a:srgbClr val="FFFFFF"/>
                </a:solidFill>
              </a:defRPr>
            </a:pPr>
            <a:r>
              <a:t>分析</a:t>
            </a:r>
          </a:p>
          <a:p>
            <a:pPr>
              <a:defRPr sz="2600">
                <a:solidFill>
                  <a:srgbClr val="FFFFFF"/>
                </a:solidFill>
              </a:defRPr>
            </a:pPr>
            <a:r>
              <a:t>关键词出现频率</a:t>
            </a:r>
          </a:p>
        </p:txBody>
      </p:sp>
      <p:sp>
        <p:nvSpPr>
          <p:cNvPr id="1930" name="Shape 1930"/>
          <p:cNvSpPr/>
          <p:nvPr/>
        </p:nvSpPr>
        <p:spPr>
          <a:xfrm>
            <a:off x="20184228" y="3345752"/>
            <a:ext cx="1332833" cy="1200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1" name="Shape 1931"/>
          <p:cNvSpPr/>
          <p:nvPr/>
        </p:nvSpPr>
        <p:spPr>
          <a:xfrm>
            <a:off x="19778395" y="2553589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网上分析系统</a:t>
            </a:r>
          </a:p>
        </p:txBody>
      </p:sp>
      <p:pic>
        <p:nvPicPr>
          <p:cNvPr id="1932" name="图片 193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8048093" y="3501288"/>
            <a:ext cx="1422800" cy="722080"/>
          </a:xfrm>
          <a:prstGeom prst="rect">
            <a:avLst/>
          </a:prstGeom>
        </p:spPr>
      </p:pic>
      <p:sp>
        <p:nvSpPr>
          <p:cNvPr id="1934" name="Shape 1934"/>
          <p:cNvSpPr/>
          <p:nvPr/>
        </p:nvSpPr>
        <p:spPr>
          <a:xfrm>
            <a:off x="9979269" y="4631262"/>
            <a:ext cx="222900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00"/>
              </a:spcBef>
              <a:defRPr sz="2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（10分钟／次）</a:t>
            </a:r>
          </a:p>
        </p:txBody>
      </p:sp>
      <p:sp>
        <p:nvSpPr>
          <p:cNvPr id="1972" name="Shape 1972"/>
          <p:cNvSpPr/>
          <p:nvPr/>
        </p:nvSpPr>
        <p:spPr>
          <a:xfrm>
            <a:off x="7096522" y="1546342"/>
            <a:ext cx="8620938" cy="1386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34" extrusionOk="0">
                <a:moveTo>
                  <a:pt x="0" y="8468"/>
                </a:moveTo>
                <a:cubicBezTo>
                  <a:pt x="8822" y="-5066"/>
                  <a:pt x="16022" y="-2377"/>
                  <a:pt x="21600" y="16534"/>
                </a:cubicBezTo>
              </a:path>
            </a:pathLst>
          </a:custGeom>
          <a:ln w="25400">
            <a:solidFill>
              <a:srgbClr val="75B1D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36" name="Shape 1936"/>
          <p:cNvSpPr/>
          <p:nvPr/>
        </p:nvSpPr>
        <p:spPr>
          <a:xfrm>
            <a:off x="10281092" y="1648509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00"/>
              </a:spcBef>
              <a:defRPr sz="24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lvl1pPr>
          </a:lstStyle>
          <a:p>
            <a:r>
              <a:t>标记关键词级别</a:t>
            </a:r>
          </a:p>
        </p:txBody>
      </p:sp>
      <p:sp>
        <p:nvSpPr>
          <p:cNvPr id="1937" name="Shape 1937"/>
          <p:cNvSpPr/>
          <p:nvPr/>
        </p:nvSpPr>
        <p:spPr>
          <a:xfrm>
            <a:off x="18973139" y="9018070"/>
            <a:ext cx="2324101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定时获取关键词</a:t>
            </a: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1～2分钟／次</a:t>
            </a:r>
          </a:p>
        </p:txBody>
      </p:sp>
      <p:sp>
        <p:nvSpPr>
          <p:cNvPr id="1938" name="Shape 1938"/>
          <p:cNvSpPr/>
          <p:nvPr/>
        </p:nvSpPr>
        <p:spPr>
          <a:xfrm>
            <a:off x="1126101" y="698917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9" name="Shape 1939"/>
          <p:cNvSpPr/>
          <p:nvPr/>
        </p:nvSpPr>
        <p:spPr>
          <a:xfrm>
            <a:off x="1132451" y="6295180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互联网</a:t>
            </a:r>
          </a:p>
        </p:txBody>
      </p:sp>
      <p:pic>
        <p:nvPicPr>
          <p:cNvPr id="1940" name="图片 1939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7562787">
            <a:off x="17614345" y="7600086"/>
            <a:ext cx="3435370" cy="722080"/>
          </a:xfrm>
          <a:prstGeom prst="rect">
            <a:avLst/>
          </a:prstGeom>
        </p:spPr>
      </p:pic>
      <p:sp>
        <p:nvSpPr>
          <p:cNvPr id="1942" name="Shape 1942"/>
          <p:cNvSpPr/>
          <p:nvPr/>
        </p:nvSpPr>
        <p:spPr>
          <a:xfrm>
            <a:off x="16157711" y="6859429"/>
            <a:ext cx="1384490" cy="112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3" name="Shape 1943"/>
          <p:cNvSpPr/>
          <p:nvPr/>
        </p:nvSpPr>
        <p:spPr>
          <a:xfrm>
            <a:off x="16193923" y="8070088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搜索引擎</a:t>
            </a:r>
          </a:p>
        </p:txBody>
      </p:sp>
      <p:pic>
        <p:nvPicPr>
          <p:cNvPr id="1944" name="图片 1943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8519670">
            <a:off x="17591321" y="6048960"/>
            <a:ext cx="2306713" cy="722080"/>
          </a:xfrm>
          <a:prstGeom prst="rect">
            <a:avLst/>
          </a:prstGeom>
        </p:spPr>
      </p:pic>
      <p:sp>
        <p:nvSpPr>
          <p:cNvPr id="1946" name="Shape 1946"/>
          <p:cNvSpPr/>
          <p:nvPr/>
        </p:nvSpPr>
        <p:spPr>
          <a:xfrm>
            <a:off x="4179212" y="6722279"/>
            <a:ext cx="1331044" cy="12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4" y="0"/>
                </a:moveTo>
                <a:cubicBezTo>
                  <a:pt x="3189" y="15"/>
                  <a:pt x="3083" y="125"/>
                  <a:pt x="3083" y="125"/>
                </a:cubicBezTo>
                <a:cubicBezTo>
                  <a:pt x="3083" y="125"/>
                  <a:pt x="5981" y="9488"/>
                  <a:pt x="9197" y="10287"/>
                </a:cubicBezTo>
                <a:cubicBezTo>
                  <a:pt x="9197" y="10293"/>
                  <a:pt x="9197" y="10300"/>
                  <a:pt x="9197" y="10306"/>
                </a:cubicBezTo>
                <a:cubicBezTo>
                  <a:pt x="8998" y="10360"/>
                  <a:pt x="7832" y="10513"/>
                  <a:pt x="5124" y="7807"/>
                </a:cubicBezTo>
                <a:cubicBezTo>
                  <a:pt x="4239" y="7698"/>
                  <a:pt x="3179" y="7849"/>
                  <a:pt x="2266" y="8041"/>
                </a:cubicBezTo>
                <a:cubicBezTo>
                  <a:pt x="1419" y="8716"/>
                  <a:pt x="0" y="8950"/>
                  <a:pt x="0" y="8950"/>
                </a:cubicBezTo>
                <a:lnTo>
                  <a:pt x="98" y="9386"/>
                </a:lnTo>
                <a:cubicBezTo>
                  <a:pt x="98" y="9386"/>
                  <a:pt x="1844" y="9278"/>
                  <a:pt x="2577" y="8699"/>
                </a:cubicBezTo>
                <a:cubicBezTo>
                  <a:pt x="3441" y="8626"/>
                  <a:pt x="4631" y="8699"/>
                  <a:pt x="4631" y="8699"/>
                </a:cubicBezTo>
                <a:cubicBezTo>
                  <a:pt x="4631" y="8699"/>
                  <a:pt x="7001" y="11358"/>
                  <a:pt x="9256" y="11309"/>
                </a:cubicBezTo>
                <a:cubicBezTo>
                  <a:pt x="6392" y="11855"/>
                  <a:pt x="3783" y="11115"/>
                  <a:pt x="1612" y="14021"/>
                </a:cubicBezTo>
                <a:cubicBezTo>
                  <a:pt x="1875" y="14238"/>
                  <a:pt x="1908" y="14345"/>
                  <a:pt x="1908" y="14345"/>
                </a:cubicBezTo>
                <a:cubicBezTo>
                  <a:pt x="1908" y="14345"/>
                  <a:pt x="3049" y="12822"/>
                  <a:pt x="6049" y="12645"/>
                </a:cubicBezTo>
                <a:cubicBezTo>
                  <a:pt x="8237" y="12515"/>
                  <a:pt x="9364" y="12136"/>
                  <a:pt x="9364" y="12136"/>
                </a:cubicBezTo>
                <a:cubicBezTo>
                  <a:pt x="9364" y="12136"/>
                  <a:pt x="7141" y="13659"/>
                  <a:pt x="4304" y="21293"/>
                </a:cubicBezTo>
                <a:cubicBezTo>
                  <a:pt x="4679" y="21582"/>
                  <a:pt x="4789" y="21600"/>
                  <a:pt x="4789" y="21600"/>
                </a:cubicBezTo>
                <a:cubicBezTo>
                  <a:pt x="4789" y="21600"/>
                  <a:pt x="7151" y="16343"/>
                  <a:pt x="8993" y="13879"/>
                </a:cubicBezTo>
                <a:cubicBezTo>
                  <a:pt x="8870" y="14273"/>
                  <a:pt x="8802" y="14713"/>
                  <a:pt x="8802" y="15178"/>
                </a:cubicBezTo>
                <a:cubicBezTo>
                  <a:pt x="8802" y="16859"/>
                  <a:pt x="9696" y="18221"/>
                  <a:pt x="10801" y="18221"/>
                </a:cubicBezTo>
                <a:cubicBezTo>
                  <a:pt x="11905" y="18221"/>
                  <a:pt x="12800" y="16859"/>
                  <a:pt x="12800" y="15178"/>
                </a:cubicBezTo>
                <a:cubicBezTo>
                  <a:pt x="12800" y="14713"/>
                  <a:pt x="12731" y="14273"/>
                  <a:pt x="12609" y="13879"/>
                </a:cubicBezTo>
                <a:cubicBezTo>
                  <a:pt x="14451" y="16343"/>
                  <a:pt x="16811" y="21600"/>
                  <a:pt x="16811" y="21600"/>
                </a:cubicBezTo>
                <a:cubicBezTo>
                  <a:pt x="16811" y="21600"/>
                  <a:pt x="16922" y="21582"/>
                  <a:pt x="17297" y="21293"/>
                </a:cubicBezTo>
                <a:cubicBezTo>
                  <a:pt x="14461" y="13659"/>
                  <a:pt x="12237" y="12136"/>
                  <a:pt x="12237" y="12136"/>
                </a:cubicBezTo>
                <a:cubicBezTo>
                  <a:pt x="12237" y="12136"/>
                  <a:pt x="13363" y="12515"/>
                  <a:pt x="15551" y="12645"/>
                </a:cubicBezTo>
                <a:cubicBezTo>
                  <a:pt x="18551" y="12822"/>
                  <a:pt x="19694" y="14345"/>
                  <a:pt x="19694" y="14345"/>
                </a:cubicBezTo>
                <a:cubicBezTo>
                  <a:pt x="19694" y="14345"/>
                  <a:pt x="19726" y="14238"/>
                  <a:pt x="19989" y="14021"/>
                </a:cubicBezTo>
                <a:cubicBezTo>
                  <a:pt x="17819" y="11115"/>
                  <a:pt x="15210" y="11855"/>
                  <a:pt x="12346" y="11309"/>
                </a:cubicBezTo>
                <a:cubicBezTo>
                  <a:pt x="14600" y="11358"/>
                  <a:pt x="16971" y="8699"/>
                  <a:pt x="16971" y="8699"/>
                </a:cubicBezTo>
                <a:cubicBezTo>
                  <a:pt x="16971" y="8699"/>
                  <a:pt x="18160" y="8626"/>
                  <a:pt x="19024" y="8699"/>
                </a:cubicBezTo>
                <a:cubicBezTo>
                  <a:pt x="19758" y="9278"/>
                  <a:pt x="21504" y="9386"/>
                  <a:pt x="21504" y="9386"/>
                </a:cubicBezTo>
                <a:lnTo>
                  <a:pt x="21600" y="8950"/>
                </a:lnTo>
                <a:cubicBezTo>
                  <a:pt x="21600" y="8950"/>
                  <a:pt x="20183" y="8716"/>
                  <a:pt x="19335" y="8041"/>
                </a:cubicBezTo>
                <a:cubicBezTo>
                  <a:pt x="18423" y="7849"/>
                  <a:pt x="17362" y="7698"/>
                  <a:pt x="16478" y="7807"/>
                </a:cubicBezTo>
                <a:cubicBezTo>
                  <a:pt x="13769" y="10513"/>
                  <a:pt x="12603" y="10360"/>
                  <a:pt x="12405" y="10306"/>
                </a:cubicBezTo>
                <a:cubicBezTo>
                  <a:pt x="12404" y="10300"/>
                  <a:pt x="12403" y="10293"/>
                  <a:pt x="12403" y="10287"/>
                </a:cubicBezTo>
                <a:cubicBezTo>
                  <a:pt x="15619" y="9488"/>
                  <a:pt x="18519" y="125"/>
                  <a:pt x="18519" y="125"/>
                </a:cubicBezTo>
                <a:cubicBezTo>
                  <a:pt x="18519" y="125"/>
                  <a:pt x="18412" y="15"/>
                  <a:pt x="18147" y="0"/>
                </a:cubicBezTo>
                <a:cubicBezTo>
                  <a:pt x="14900" y="7699"/>
                  <a:pt x="13001" y="9077"/>
                  <a:pt x="12308" y="9307"/>
                </a:cubicBezTo>
                <a:cubicBezTo>
                  <a:pt x="12436" y="9065"/>
                  <a:pt x="12554" y="8627"/>
                  <a:pt x="12516" y="8220"/>
                </a:cubicBezTo>
                <a:cubicBezTo>
                  <a:pt x="12508" y="8132"/>
                  <a:pt x="12504" y="8041"/>
                  <a:pt x="12489" y="7949"/>
                </a:cubicBezTo>
                <a:cubicBezTo>
                  <a:pt x="12370" y="7209"/>
                  <a:pt x="12491" y="6784"/>
                  <a:pt x="12629" y="6598"/>
                </a:cubicBezTo>
                <a:cubicBezTo>
                  <a:pt x="12629" y="6598"/>
                  <a:pt x="12268" y="6304"/>
                  <a:pt x="12258" y="6312"/>
                </a:cubicBezTo>
                <a:cubicBezTo>
                  <a:pt x="11871" y="6628"/>
                  <a:pt x="11879" y="7259"/>
                  <a:pt x="11957" y="8005"/>
                </a:cubicBezTo>
                <a:cubicBezTo>
                  <a:pt x="11966" y="8096"/>
                  <a:pt x="11976" y="8185"/>
                  <a:pt x="11984" y="8271"/>
                </a:cubicBezTo>
                <a:cubicBezTo>
                  <a:pt x="12003" y="8475"/>
                  <a:pt x="11961" y="8608"/>
                  <a:pt x="11899" y="8701"/>
                </a:cubicBezTo>
                <a:cubicBezTo>
                  <a:pt x="11832" y="8605"/>
                  <a:pt x="11761" y="8518"/>
                  <a:pt x="11683" y="8441"/>
                </a:cubicBezTo>
                <a:cubicBezTo>
                  <a:pt x="11665" y="8077"/>
                  <a:pt x="11549" y="7661"/>
                  <a:pt x="11396" y="7423"/>
                </a:cubicBezTo>
                <a:cubicBezTo>
                  <a:pt x="11344" y="7343"/>
                  <a:pt x="11226" y="7388"/>
                  <a:pt x="11228" y="7487"/>
                </a:cubicBezTo>
                <a:cubicBezTo>
                  <a:pt x="11235" y="7709"/>
                  <a:pt x="11184" y="7942"/>
                  <a:pt x="11141" y="8095"/>
                </a:cubicBezTo>
                <a:cubicBezTo>
                  <a:pt x="11031" y="8059"/>
                  <a:pt x="10917" y="8041"/>
                  <a:pt x="10801" y="8041"/>
                </a:cubicBezTo>
                <a:cubicBezTo>
                  <a:pt x="10684" y="8041"/>
                  <a:pt x="10571" y="8059"/>
                  <a:pt x="10461" y="8095"/>
                </a:cubicBezTo>
                <a:cubicBezTo>
                  <a:pt x="10418" y="7942"/>
                  <a:pt x="10365" y="7709"/>
                  <a:pt x="10372" y="7487"/>
                </a:cubicBezTo>
                <a:cubicBezTo>
                  <a:pt x="10374" y="7388"/>
                  <a:pt x="10258" y="7343"/>
                  <a:pt x="10206" y="7423"/>
                </a:cubicBezTo>
                <a:cubicBezTo>
                  <a:pt x="10053" y="7661"/>
                  <a:pt x="9937" y="8077"/>
                  <a:pt x="9919" y="8441"/>
                </a:cubicBezTo>
                <a:cubicBezTo>
                  <a:pt x="9841" y="8518"/>
                  <a:pt x="9768" y="8605"/>
                  <a:pt x="9701" y="8701"/>
                </a:cubicBezTo>
                <a:cubicBezTo>
                  <a:pt x="9639" y="8608"/>
                  <a:pt x="9599" y="8475"/>
                  <a:pt x="9618" y="8271"/>
                </a:cubicBezTo>
                <a:cubicBezTo>
                  <a:pt x="9626" y="8185"/>
                  <a:pt x="9635" y="8096"/>
                  <a:pt x="9645" y="8005"/>
                </a:cubicBezTo>
                <a:cubicBezTo>
                  <a:pt x="9723" y="7259"/>
                  <a:pt x="9730" y="6628"/>
                  <a:pt x="9344" y="6312"/>
                </a:cubicBezTo>
                <a:cubicBezTo>
                  <a:pt x="9334" y="6304"/>
                  <a:pt x="8972" y="6598"/>
                  <a:pt x="8972" y="6598"/>
                </a:cubicBezTo>
                <a:cubicBezTo>
                  <a:pt x="9111" y="6784"/>
                  <a:pt x="9232" y="7209"/>
                  <a:pt x="9113" y="7949"/>
                </a:cubicBezTo>
                <a:cubicBezTo>
                  <a:pt x="9098" y="8041"/>
                  <a:pt x="9094" y="8132"/>
                  <a:pt x="9085" y="8220"/>
                </a:cubicBezTo>
                <a:cubicBezTo>
                  <a:pt x="9048" y="8627"/>
                  <a:pt x="9166" y="9065"/>
                  <a:pt x="9293" y="9307"/>
                </a:cubicBezTo>
                <a:cubicBezTo>
                  <a:pt x="8601" y="9077"/>
                  <a:pt x="6701" y="7699"/>
                  <a:pt x="345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hueOff val="1070290"/>
                  <a:satOff val="36161"/>
                  <a:lumOff val="-30156"/>
                </a:schemeClr>
              </a:gs>
              <a:gs pos="100000">
                <a:schemeClr val="accent6">
                  <a:hueOff val="-251040"/>
                  <a:satOff val="49908"/>
                  <a:lumOff val="2607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7" name="Shape 1947"/>
          <p:cNvSpPr/>
          <p:nvPr/>
        </p:nvSpPr>
        <p:spPr>
          <a:xfrm>
            <a:off x="7292975" y="6892578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8" name="Shape 1948"/>
          <p:cNvSpPr/>
          <p:nvPr/>
        </p:nvSpPr>
        <p:spPr>
          <a:xfrm>
            <a:off x="13314244" y="6859429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9" name="Shape 1949"/>
          <p:cNvSpPr/>
          <p:nvPr/>
        </p:nvSpPr>
        <p:spPr>
          <a:xfrm>
            <a:off x="12841749" y="6138927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结构信息库</a:t>
            </a:r>
          </a:p>
        </p:txBody>
      </p:sp>
      <p:sp>
        <p:nvSpPr>
          <p:cNvPr id="1950" name="Shape 1950"/>
          <p:cNvSpPr/>
          <p:nvPr/>
        </p:nvSpPr>
        <p:spPr>
          <a:xfrm>
            <a:off x="13717508" y="7554583"/>
            <a:ext cx="68585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51" name="图片 1950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>
            <a:off x="2467361" y="7303650"/>
            <a:ext cx="1759160" cy="722079"/>
          </a:xfrm>
          <a:prstGeom prst="rect">
            <a:avLst/>
          </a:prstGeom>
        </p:spPr>
      </p:pic>
      <p:pic>
        <p:nvPicPr>
          <p:cNvPr id="1953" name="图片 1952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5536176" y="7404188"/>
            <a:ext cx="1362568" cy="722079"/>
          </a:xfrm>
          <a:prstGeom prst="rect">
            <a:avLst/>
          </a:prstGeom>
        </p:spPr>
      </p:pic>
      <p:sp>
        <p:nvSpPr>
          <p:cNvPr id="1955" name="Shape 1955"/>
          <p:cNvSpPr/>
          <p:nvPr/>
        </p:nvSpPr>
        <p:spPr>
          <a:xfrm rot="20172237">
            <a:off x="7705279" y="7291396"/>
            <a:ext cx="337158" cy="92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56" name="图片 1955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8499913" y="7337493"/>
            <a:ext cx="1359969" cy="722080"/>
          </a:xfrm>
          <a:prstGeom prst="rect">
            <a:avLst/>
          </a:prstGeom>
        </p:spPr>
      </p:pic>
      <p:pic>
        <p:nvPicPr>
          <p:cNvPr id="1958" name="图片 1957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14532748" y="7240656"/>
            <a:ext cx="1362568" cy="722080"/>
          </a:xfrm>
          <a:prstGeom prst="rect">
            <a:avLst/>
          </a:prstGeom>
        </p:spPr>
      </p:pic>
      <p:pic>
        <p:nvPicPr>
          <p:cNvPr id="1960" name="图片 1959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0800000">
            <a:off x="11521196" y="7383363"/>
            <a:ext cx="1415993" cy="722080"/>
          </a:xfrm>
          <a:prstGeom prst="rect">
            <a:avLst/>
          </a:prstGeom>
        </p:spPr>
      </p:pic>
      <p:sp>
        <p:nvSpPr>
          <p:cNvPr id="1962" name="Shape 1962"/>
          <p:cNvSpPr/>
          <p:nvPr/>
        </p:nvSpPr>
        <p:spPr>
          <a:xfrm>
            <a:off x="10150395" y="7125892"/>
            <a:ext cx="1189515" cy="1202428"/>
          </a:xfrm>
          <a:prstGeom prst="roundRect">
            <a:avLst>
              <a:gd name="adj" fmla="val 12917"/>
            </a:avLst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解析程序</a:t>
            </a:r>
          </a:p>
        </p:txBody>
      </p:sp>
      <p:sp>
        <p:nvSpPr>
          <p:cNvPr id="1963" name="Shape 1963"/>
          <p:cNvSpPr/>
          <p:nvPr/>
        </p:nvSpPr>
        <p:spPr>
          <a:xfrm>
            <a:off x="4406584" y="8070088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</a:t>
            </a:r>
          </a:p>
        </p:txBody>
      </p:sp>
      <p:sp>
        <p:nvSpPr>
          <p:cNvPr id="1964" name="Shape 1964"/>
          <p:cNvSpPr/>
          <p:nvPr/>
        </p:nvSpPr>
        <p:spPr>
          <a:xfrm>
            <a:off x="16146110" y="9018070"/>
            <a:ext cx="1331044" cy="12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4" y="0"/>
                </a:moveTo>
                <a:cubicBezTo>
                  <a:pt x="3189" y="15"/>
                  <a:pt x="3083" y="125"/>
                  <a:pt x="3083" y="125"/>
                </a:cubicBezTo>
                <a:cubicBezTo>
                  <a:pt x="3083" y="125"/>
                  <a:pt x="5981" y="9488"/>
                  <a:pt x="9197" y="10287"/>
                </a:cubicBezTo>
                <a:cubicBezTo>
                  <a:pt x="9197" y="10293"/>
                  <a:pt x="9197" y="10300"/>
                  <a:pt x="9197" y="10306"/>
                </a:cubicBezTo>
                <a:cubicBezTo>
                  <a:pt x="8998" y="10360"/>
                  <a:pt x="7832" y="10513"/>
                  <a:pt x="5124" y="7807"/>
                </a:cubicBezTo>
                <a:cubicBezTo>
                  <a:pt x="4239" y="7698"/>
                  <a:pt x="3179" y="7849"/>
                  <a:pt x="2266" y="8041"/>
                </a:cubicBezTo>
                <a:cubicBezTo>
                  <a:pt x="1419" y="8716"/>
                  <a:pt x="0" y="8950"/>
                  <a:pt x="0" y="8950"/>
                </a:cubicBezTo>
                <a:lnTo>
                  <a:pt x="98" y="9386"/>
                </a:lnTo>
                <a:cubicBezTo>
                  <a:pt x="98" y="9386"/>
                  <a:pt x="1844" y="9278"/>
                  <a:pt x="2577" y="8699"/>
                </a:cubicBezTo>
                <a:cubicBezTo>
                  <a:pt x="3441" y="8626"/>
                  <a:pt x="4631" y="8699"/>
                  <a:pt x="4631" y="8699"/>
                </a:cubicBezTo>
                <a:cubicBezTo>
                  <a:pt x="4631" y="8699"/>
                  <a:pt x="7001" y="11358"/>
                  <a:pt x="9256" y="11309"/>
                </a:cubicBezTo>
                <a:cubicBezTo>
                  <a:pt x="6392" y="11855"/>
                  <a:pt x="3783" y="11115"/>
                  <a:pt x="1612" y="14021"/>
                </a:cubicBezTo>
                <a:cubicBezTo>
                  <a:pt x="1875" y="14238"/>
                  <a:pt x="1908" y="14345"/>
                  <a:pt x="1908" y="14345"/>
                </a:cubicBezTo>
                <a:cubicBezTo>
                  <a:pt x="1908" y="14345"/>
                  <a:pt x="3049" y="12822"/>
                  <a:pt x="6049" y="12645"/>
                </a:cubicBezTo>
                <a:cubicBezTo>
                  <a:pt x="8237" y="12515"/>
                  <a:pt x="9364" y="12136"/>
                  <a:pt x="9364" y="12136"/>
                </a:cubicBezTo>
                <a:cubicBezTo>
                  <a:pt x="9364" y="12136"/>
                  <a:pt x="7141" y="13659"/>
                  <a:pt x="4304" y="21293"/>
                </a:cubicBezTo>
                <a:cubicBezTo>
                  <a:pt x="4679" y="21582"/>
                  <a:pt x="4789" y="21600"/>
                  <a:pt x="4789" y="21600"/>
                </a:cubicBezTo>
                <a:cubicBezTo>
                  <a:pt x="4789" y="21600"/>
                  <a:pt x="7151" y="16343"/>
                  <a:pt x="8993" y="13879"/>
                </a:cubicBezTo>
                <a:cubicBezTo>
                  <a:pt x="8870" y="14273"/>
                  <a:pt x="8802" y="14713"/>
                  <a:pt x="8802" y="15178"/>
                </a:cubicBezTo>
                <a:cubicBezTo>
                  <a:pt x="8802" y="16859"/>
                  <a:pt x="9696" y="18221"/>
                  <a:pt x="10801" y="18221"/>
                </a:cubicBezTo>
                <a:cubicBezTo>
                  <a:pt x="11905" y="18221"/>
                  <a:pt x="12800" y="16859"/>
                  <a:pt x="12800" y="15178"/>
                </a:cubicBezTo>
                <a:cubicBezTo>
                  <a:pt x="12800" y="14713"/>
                  <a:pt x="12731" y="14273"/>
                  <a:pt x="12609" y="13879"/>
                </a:cubicBezTo>
                <a:cubicBezTo>
                  <a:pt x="14451" y="16343"/>
                  <a:pt x="16811" y="21600"/>
                  <a:pt x="16811" y="21600"/>
                </a:cubicBezTo>
                <a:cubicBezTo>
                  <a:pt x="16811" y="21600"/>
                  <a:pt x="16922" y="21582"/>
                  <a:pt x="17297" y="21293"/>
                </a:cubicBezTo>
                <a:cubicBezTo>
                  <a:pt x="14461" y="13659"/>
                  <a:pt x="12237" y="12136"/>
                  <a:pt x="12237" y="12136"/>
                </a:cubicBezTo>
                <a:cubicBezTo>
                  <a:pt x="12237" y="12136"/>
                  <a:pt x="13363" y="12515"/>
                  <a:pt x="15551" y="12645"/>
                </a:cubicBezTo>
                <a:cubicBezTo>
                  <a:pt x="18551" y="12822"/>
                  <a:pt x="19694" y="14345"/>
                  <a:pt x="19694" y="14345"/>
                </a:cubicBezTo>
                <a:cubicBezTo>
                  <a:pt x="19694" y="14345"/>
                  <a:pt x="19726" y="14238"/>
                  <a:pt x="19989" y="14021"/>
                </a:cubicBezTo>
                <a:cubicBezTo>
                  <a:pt x="17819" y="11115"/>
                  <a:pt x="15210" y="11855"/>
                  <a:pt x="12346" y="11309"/>
                </a:cubicBezTo>
                <a:cubicBezTo>
                  <a:pt x="14600" y="11358"/>
                  <a:pt x="16971" y="8699"/>
                  <a:pt x="16971" y="8699"/>
                </a:cubicBezTo>
                <a:cubicBezTo>
                  <a:pt x="16971" y="8699"/>
                  <a:pt x="18160" y="8626"/>
                  <a:pt x="19024" y="8699"/>
                </a:cubicBezTo>
                <a:cubicBezTo>
                  <a:pt x="19758" y="9278"/>
                  <a:pt x="21504" y="9386"/>
                  <a:pt x="21504" y="9386"/>
                </a:cubicBezTo>
                <a:lnTo>
                  <a:pt x="21600" y="8950"/>
                </a:lnTo>
                <a:cubicBezTo>
                  <a:pt x="21600" y="8950"/>
                  <a:pt x="20183" y="8716"/>
                  <a:pt x="19335" y="8041"/>
                </a:cubicBezTo>
                <a:cubicBezTo>
                  <a:pt x="18423" y="7849"/>
                  <a:pt x="17362" y="7698"/>
                  <a:pt x="16478" y="7807"/>
                </a:cubicBezTo>
                <a:cubicBezTo>
                  <a:pt x="13769" y="10513"/>
                  <a:pt x="12603" y="10360"/>
                  <a:pt x="12405" y="10306"/>
                </a:cubicBezTo>
                <a:cubicBezTo>
                  <a:pt x="12404" y="10300"/>
                  <a:pt x="12403" y="10293"/>
                  <a:pt x="12403" y="10287"/>
                </a:cubicBezTo>
                <a:cubicBezTo>
                  <a:pt x="15619" y="9488"/>
                  <a:pt x="18519" y="125"/>
                  <a:pt x="18519" y="125"/>
                </a:cubicBezTo>
                <a:cubicBezTo>
                  <a:pt x="18519" y="125"/>
                  <a:pt x="18412" y="15"/>
                  <a:pt x="18147" y="0"/>
                </a:cubicBezTo>
                <a:cubicBezTo>
                  <a:pt x="14900" y="7699"/>
                  <a:pt x="13001" y="9077"/>
                  <a:pt x="12308" y="9307"/>
                </a:cubicBezTo>
                <a:cubicBezTo>
                  <a:pt x="12436" y="9065"/>
                  <a:pt x="12554" y="8627"/>
                  <a:pt x="12516" y="8220"/>
                </a:cubicBezTo>
                <a:cubicBezTo>
                  <a:pt x="12508" y="8132"/>
                  <a:pt x="12504" y="8041"/>
                  <a:pt x="12489" y="7949"/>
                </a:cubicBezTo>
                <a:cubicBezTo>
                  <a:pt x="12370" y="7209"/>
                  <a:pt x="12491" y="6784"/>
                  <a:pt x="12629" y="6598"/>
                </a:cubicBezTo>
                <a:cubicBezTo>
                  <a:pt x="12629" y="6598"/>
                  <a:pt x="12268" y="6304"/>
                  <a:pt x="12258" y="6312"/>
                </a:cubicBezTo>
                <a:cubicBezTo>
                  <a:pt x="11871" y="6628"/>
                  <a:pt x="11879" y="7259"/>
                  <a:pt x="11957" y="8005"/>
                </a:cubicBezTo>
                <a:cubicBezTo>
                  <a:pt x="11966" y="8096"/>
                  <a:pt x="11976" y="8185"/>
                  <a:pt x="11984" y="8271"/>
                </a:cubicBezTo>
                <a:cubicBezTo>
                  <a:pt x="12003" y="8475"/>
                  <a:pt x="11961" y="8608"/>
                  <a:pt x="11899" y="8701"/>
                </a:cubicBezTo>
                <a:cubicBezTo>
                  <a:pt x="11832" y="8605"/>
                  <a:pt x="11761" y="8518"/>
                  <a:pt x="11683" y="8441"/>
                </a:cubicBezTo>
                <a:cubicBezTo>
                  <a:pt x="11665" y="8077"/>
                  <a:pt x="11549" y="7661"/>
                  <a:pt x="11396" y="7423"/>
                </a:cubicBezTo>
                <a:cubicBezTo>
                  <a:pt x="11344" y="7343"/>
                  <a:pt x="11226" y="7388"/>
                  <a:pt x="11228" y="7487"/>
                </a:cubicBezTo>
                <a:cubicBezTo>
                  <a:pt x="11235" y="7709"/>
                  <a:pt x="11184" y="7942"/>
                  <a:pt x="11141" y="8095"/>
                </a:cubicBezTo>
                <a:cubicBezTo>
                  <a:pt x="11031" y="8059"/>
                  <a:pt x="10917" y="8041"/>
                  <a:pt x="10801" y="8041"/>
                </a:cubicBezTo>
                <a:cubicBezTo>
                  <a:pt x="10684" y="8041"/>
                  <a:pt x="10571" y="8059"/>
                  <a:pt x="10461" y="8095"/>
                </a:cubicBezTo>
                <a:cubicBezTo>
                  <a:pt x="10418" y="7942"/>
                  <a:pt x="10365" y="7709"/>
                  <a:pt x="10372" y="7487"/>
                </a:cubicBezTo>
                <a:cubicBezTo>
                  <a:pt x="10374" y="7388"/>
                  <a:pt x="10258" y="7343"/>
                  <a:pt x="10206" y="7423"/>
                </a:cubicBezTo>
                <a:cubicBezTo>
                  <a:pt x="10053" y="7661"/>
                  <a:pt x="9937" y="8077"/>
                  <a:pt x="9919" y="8441"/>
                </a:cubicBezTo>
                <a:cubicBezTo>
                  <a:pt x="9841" y="8518"/>
                  <a:pt x="9768" y="8605"/>
                  <a:pt x="9701" y="8701"/>
                </a:cubicBezTo>
                <a:cubicBezTo>
                  <a:pt x="9639" y="8608"/>
                  <a:pt x="9599" y="8475"/>
                  <a:pt x="9618" y="8271"/>
                </a:cubicBezTo>
                <a:cubicBezTo>
                  <a:pt x="9626" y="8185"/>
                  <a:pt x="9635" y="8096"/>
                  <a:pt x="9645" y="8005"/>
                </a:cubicBezTo>
                <a:cubicBezTo>
                  <a:pt x="9723" y="7259"/>
                  <a:pt x="9730" y="6628"/>
                  <a:pt x="9344" y="6312"/>
                </a:cubicBezTo>
                <a:cubicBezTo>
                  <a:pt x="9334" y="6304"/>
                  <a:pt x="8972" y="6598"/>
                  <a:pt x="8972" y="6598"/>
                </a:cubicBezTo>
                <a:cubicBezTo>
                  <a:pt x="9111" y="6784"/>
                  <a:pt x="9232" y="7209"/>
                  <a:pt x="9113" y="7949"/>
                </a:cubicBezTo>
                <a:cubicBezTo>
                  <a:pt x="9098" y="8041"/>
                  <a:pt x="9094" y="8132"/>
                  <a:pt x="9085" y="8220"/>
                </a:cubicBezTo>
                <a:cubicBezTo>
                  <a:pt x="9048" y="8627"/>
                  <a:pt x="9166" y="9065"/>
                  <a:pt x="9293" y="9307"/>
                </a:cubicBezTo>
                <a:cubicBezTo>
                  <a:pt x="8601" y="9077"/>
                  <a:pt x="6701" y="7699"/>
                  <a:pt x="345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hueOff val="1070290"/>
                  <a:satOff val="36161"/>
                  <a:lumOff val="-30156"/>
                </a:schemeClr>
              </a:gs>
              <a:gs pos="100000">
                <a:schemeClr val="accent6">
                  <a:hueOff val="-251040"/>
                  <a:satOff val="49908"/>
                  <a:lumOff val="2607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3" name="Shape 1973"/>
          <p:cNvSpPr/>
          <p:nvPr/>
        </p:nvSpPr>
        <p:spPr>
          <a:xfrm>
            <a:off x="5918339" y="8571707"/>
            <a:ext cx="9598178" cy="1595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33" extrusionOk="0">
                <a:moveTo>
                  <a:pt x="21600" y="11160"/>
                </a:moveTo>
                <a:cubicBezTo>
                  <a:pt x="12823" y="21600"/>
                  <a:pt x="5623" y="17880"/>
                  <a:pt x="0" y="0"/>
                </a:cubicBezTo>
              </a:path>
            </a:pathLst>
          </a:custGeom>
          <a:ln w="25400">
            <a:solidFill>
              <a:srgbClr val="75B1D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66" name="Shape 1966"/>
          <p:cNvSpPr/>
          <p:nvPr/>
        </p:nvSpPr>
        <p:spPr>
          <a:xfrm>
            <a:off x="15812923" y="10268941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采集任务调度</a:t>
            </a:r>
          </a:p>
        </p:txBody>
      </p:sp>
      <p:sp>
        <p:nvSpPr>
          <p:cNvPr id="1967" name="Shape 1967"/>
          <p:cNvSpPr/>
          <p:nvPr/>
        </p:nvSpPr>
        <p:spPr>
          <a:xfrm>
            <a:off x="277333" y="11030866"/>
            <a:ext cx="9093658" cy="239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200"/>
              </a:spcBef>
              <a:defRPr sz="22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高频词：  </a:t>
            </a:r>
          </a:p>
          <a:p>
            <a:pPr algn="l">
              <a:lnSpc>
                <a:spcPct val="130000"/>
              </a:lnSpc>
              <a:spcBef>
                <a:spcPts val="200"/>
              </a:spcBef>
              <a:defRPr sz="2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添加时间 &lt;= 3天，发现频率 &gt;= 30条/小时，24小时内峰值 &gt;= 50条/小时</a:t>
            </a:r>
          </a:p>
          <a:p>
            <a:pPr algn="l">
              <a:lnSpc>
                <a:spcPct val="130000"/>
              </a:lnSpc>
              <a:spcBef>
                <a:spcPts val="200"/>
              </a:spcBef>
              <a:defRPr sz="22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中频词：</a:t>
            </a:r>
          </a:p>
          <a:p>
            <a:pPr algn="l">
              <a:lnSpc>
                <a:spcPct val="130000"/>
              </a:lnSpc>
              <a:spcBef>
                <a:spcPts val="200"/>
              </a:spcBef>
              <a:defRPr sz="2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添加时间 3~7天，发现频率10~30条/小时，24小时内峰值 12~50条/小时</a:t>
            </a:r>
          </a:p>
          <a:p>
            <a:pPr algn="l">
              <a:lnSpc>
                <a:spcPct val="130000"/>
              </a:lnSpc>
              <a:spcBef>
                <a:spcPts val="200"/>
              </a:spcBef>
              <a:defRPr sz="22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低频词：</a:t>
            </a:r>
          </a:p>
          <a:p>
            <a:pPr algn="l">
              <a:lnSpc>
                <a:spcPct val="130000"/>
              </a:lnSpc>
              <a:spcBef>
                <a:spcPts val="200"/>
              </a:spcBef>
              <a:defRPr sz="2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添加时间 &gt;= 7天，发现频率 &lt;= 10条/小时，24小时内峰值 &gt;= 12条/小时</a:t>
            </a:r>
          </a:p>
        </p:txBody>
      </p:sp>
      <p:sp>
        <p:nvSpPr>
          <p:cNvPr id="1968" name="Shape 1968"/>
          <p:cNvSpPr/>
          <p:nvPr/>
        </p:nvSpPr>
        <p:spPr>
          <a:xfrm>
            <a:off x="7092704" y="8374652"/>
            <a:ext cx="147485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FastDFS</a:t>
            </a:r>
          </a:p>
        </p:txBody>
      </p:sp>
      <p:sp>
        <p:nvSpPr>
          <p:cNvPr id="1969" name="Shape 1969"/>
          <p:cNvSpPr/>
          <p:nvPr/>
        </p:nvSpPr>
        <p:spPr>
          <a:xfrm>
            <a:off x="7201479" y="6238698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原始库</a:t>
            </a:r>
          </a:p>
        </p:txBody>
      </p:sp>
      <p:sp>
        <p:nvSpPr>
          <p:cNvPr id="1970" name="Shape 1970"/>
          <p:cNvSpPr/>
          <p:nvPr/>
        </p:nvSpPr>
        <p:spPr>
          <a:xfrm>
            <a:off x="3585787" y="6260139"/>
            <a:ext cx="15015968" cy="4864028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>
              <a:defRPr sz="3600" b="1">
                <a:solidFill>
                  <a:srgbClr val="000000"/>
                </a:solidFill>
              </a:defRPr>
            </a:lvl1pPr>
          </a:lstStyle>
          <a:p>
            <a:r>
              <a:t>数据分析－关键词分级服务</a:t>
            </a:r>
          </a:p>
        </p:txBody>
      </p:sp>
      <p:sp>
        <p:nvSpPr>
          <p:cNvPr id="1971" name="Shape 1971"/>
          <p:cNvSpPr/>
          <p:nvPr/>
        </p:nvSpPr>
        <p:spPr>
          <a:xfrm>
            <a:off x="654280" y="907921"/>
            <a:ext cx="55657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4" indent="-777874" algn="l">
              <a:buSzPct val="47000"/>
              <a:buBlip>
                <a:blip r:embed="rId11"/>
              </a:buBlip>
              <a:defRPr sz="4600" b="1">
                <a:solidFill>
                  <a:srgbClr val="000000"/>
                </a:solidFill>
              </a:defRPr>
            </a:lvl1pPr>
          </a:lstStyle>
          <a:p>
            <a:r>
              <a:t>专题跟踪－关键词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Shape 1975"/>
          <p:cNvSpPr/>
          <p:nvPr/>
        </p:nvSpPr>
        <p:spPr>
          <a:xfrm>
            <a:off x="595624" y="331905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6" name="Shape 1976"/>
          <p:cNvSpPr/>
          <p:nvPr/>
        </p:nvSpPr>
        <p:spPr>
          <a:xfrm>
            <a:off x="4156343" y="3312996"/>
            <a:ext cx="1331044" cy="12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4" y="0"/>
                </a:moveTo>
                <a:cubicBezTo>
                  <a:pt x="3189" y="15"/>
                  <a:pt x="3083" y="125"/>
                  <a:pt x="3083" y="125"/>
                </a:cubicBezTo>
                <a:cubicBezTo>
                  <a:pt x="3083" y="125"/>
                  <a:pt x="5981" y="9488"/>
                  <a:pt x="9197" y="10287"/>
                </a:cubicBezTo>
                <a:cubicBezTo>
                  <a:pt x="9197" y="10293"/>
                  <a:pt x="9197" y="10300"/>
                  <a:pt x="9197" y="10306"/>
                </a:cubicBezTo>
                <a:cubicBezTo>
                  <a:pt x="8998" y="10360"/>
                  <a:pt x="7832" y="10513"/>
                  <a:pt x="5124" y="7807"/>
                </a:cubicBezTo>
                <a:cubicBezTo>
                  <a:pt x="4239" y="7698"/>
                  <a:pt x="3179" y="7849"/>
                  <a:pt x="2266" y="8041"/>
                </a:cubicBezTo>
                <a:cubicBezTo>
                  <a:pt x="1419" y="8716"/>
                  <a:pt x="0" y="8950"/>
                  <a:pt x="0" y="8950"/>
                </a:cubicBezTo>
                <a:lnTo>
                  <a:pt x="98" y="9386"/>
                </a:lnTo>
                <a:cubicBezTo>
                  <a:pt x="98" y="9386"/>
                  <a:pt x="1844" y="9278"/>
                  <a:pt x="2577" y="8699"/>
                </a:cubicBezTo>
                <a:cubicBezTo>
                  <a:pt x="3441" y="8626"/>
                  <a:pt x="4631" y="8699"/>
                  <a:pt x="4631" y="8699"/>
                </a:cubicBezTo>
                <a:cubicBezTo>
                  <a:pt x="4631" y="8699"/>
                  <a:pt x="7001" y="11358"/>
                  <a:pt x="9256" y="11309"/>
                </a:cubicBezTo>
                <a:cubicBezTo>
                  <a:pt x="6392" y="11855"/>
                  <a:pt x="3783" y="11115"/>
                  <a:pt x="1612" y="14021"/>
                </a:cubicBezTo>
                <a:cubicBezTo>
                  <a:pt x="1875" y="14238"/>
                  <a:pt x="1908" y="14345"/>
                  <a:pt x="1908" y="14345"/>
                </a:cubicBezTo>
                <a:cubicBezTo>
                  <a:pt x="1908" y="14345"/>
                  <a:pt x="3049" y="12822"/>
                  <a:pt x="6049" y="12645"/>
                </a:cubicBezTo>
                <a:cubicBezTo>
                  <a:pt x="8237" y="12515"/>
                  <a:pt x="9364" y="12136"/>
                  <a:pt x="9364" y="12136"/>
                </a:cubicBezTo>
                <a:cubicBezTo>
                  <a:pt x="9364" y="12136"/>
                  <a:pt x="7141" y="13659"/>
                  <a:pt x="4304" y="21293"/>
                </a:cubicBezTo>
                <a:cubicBezTo>
                  <a:pt x="4679" y="21582"/>
                  <a:pt x="4789" y="21600"/>
                  <a:pt x="4789" y="21600"/>
                </a:cubicBezTo>
                <a:cubicBezTo>
                  <a:pt x="4789" y="21600"/>
                  <a:pt x="7151" y="16343"/>
                  <a:pt x="8993" y="13879"/>
                </a:cubicBezTo>
                <a:cubicBezTo>
                  <a:pt x="8870" y="14273"/>
                  <a:pt x="8802" y="14713"/>
                  <a:pt x="8802" y="15178"/>
                </a:cubicBezTo>
                <a:cubicBezTo>
                  <a:pt x="8802" y="16859"/>
                  <a:pt x="9696" y="18221"/>
                  <a:pt x="10801" y="18221"/>
                </a:cubicBezTo>
                <a:cubicBezTo>
                  <a:pt x="11905" y="18221"/>
                  <a:pt x="12800" y="16859"/>
                  <a:pt x="12800" y="15178"/>
                </a:cubicBezTo>
                <a:cubicBezTo>
                  <a:pt x="12800" y="14713"/>
                  <a:pt x="12731" y="14273"/>
                  <a:pt x="12609" y="13879"/>
                </a:cubicBezTo>
                <a:cubicBezTo>
                  <a:pt x="14451" y="16343"/>
                  <a:pt x="16811" y="21600"/>
                  <a:pt x="16811" y="21600"/>
                </a:cubicBezTo>
                <a:cubicBezTo>
                  <a:pt x="16811" y="21600"/>
                  <a:pt x="16922" y="21582"/>
                  <a:pt x="17297" y="21293"/>
                </a:cubicBezTo>
                <a:cubicBezTo>
                  <a:pt x="14461" y="13659"/>
                  <a:pt x="12237" y="12136"/>
                  <a:pt x="12237" y="12136"/>
                </a:cubicBezTo>
                <a:cubicBezTo>
                  <a:pt x="12237" y="12136"/>
                  <a:pt x="13363" y="12515"/>
                  <a:pt x="15551" y="12645"/>
                </a:cubicBezTo>
                <a:cubicBezTo>
                  <a:pt x="18551" y="12822"/>
                  <a:pt x="19694" y="14345"/>
                  <a:pt x="19694" y="14345"/>
                </a:cubicBezTo>
                <a:cubicBezTo>
                  <a:pt x="19694" y="14345"/>
                  <a:pt x="19726" y="14238"/>
                  <a:pt x="19989" y="14021"/>
                </a:cubicBezTo>
                <a:cubicBezTo>
                  <a:pt x="17819" y="11115"/>
                  <a:pt x="15210" y="11855"/>
                  <a:pt x="12346" y="11309"/>
                </a:cubicBezTo>
                <a:cubicBezTo>
                  <a:pt x="14600" y="11358"/>
                  <a:pt x="16971" y="8699"/>
                  <a:pt x="16971" y="8699"/>
                </a:cubicBezTo>
                <a:cubicBezTo>
                  <a:pt x="16971" y="8699"/>
                  <a:pt x="18160" y="8626"/>
                  <a:pt x="19024" y="8699"/>
                </a:cubicBezTo>
                <a:cubicBezTo>
                  <a:pt x="19758" y="9278"/>
                  <a:pt x="21504" y="9386"/>
                  <a:pt x="21504" y="9386"/>
                </a:cubicBezTo>
                <a:lnTo>
                  <a:pt x="21600" y="8950"/>
                </a:lnTo>
                <a:cubicBezTo>
                  <a:pt x="21600" y="8950"/>
                  <a:pt x="20183" y="8716"/>
                  <a:pt x="19335" y="8041"/>
                </a:cubicBezTo>
                <a:cubicBezTo>
                  <a:pt x="18423" y="7849"/>
                  <a:pt x="17362" y="7698"/>
                  <a:pt x="16478" y="7807"/>
                </a:cubicBezTo>
                <a:cubicBezTo>
                  <a:pt x="13769" y="10513"/>
                  <a:pt x="12603" y="10360"/>
                  <a:pt x="12405" y="10306"/>
                </a:cubicBezTo>
                <a:cubicBezTo>
                  <a:pt x="12404" y="10300"/>
                  <a:pt x="12403" y="10293"/>
                  <a:pt x="12403" y="10287"/>
                </a:cubicBezTo>
                <a:cubicBezTo>
                  <a:pt x="15619" y="9488"/>
                  <a:pt x="18519" y="125"/>
                  <a:pt x="18519" y="125"/>
                </a:cubicBezTo>
                <a:cubicBezTo>
                  <a:pt x="18519" y="125"/>
                  <a:pt x="18412" y="15"/>
                  <a:pt x="18147" y="0"/>
                </a:cubicBezTo>
                <a:cubicBezTo>
                  <a:pt x="14900" y="7699"/>
                  <a:pt x="13001" y="9077"/>
                  <a:pt x="12308" y="9307"/>
                </a:cubicBezTo>
                <a:cubicBezTo>
                  <a:pt x="12436" y="9065"/>
                  <a:pt x="12554" y="8627"/>
                  <a:pt x="12516" y="8220"/>
                </a:cubicBezTo>
                <a:cubicBezTo>
                  <a:pt x="12508" y="8132"/>
                  <a:pt x="12504" y="8041"/>
                  <a:pt x="12489" y="7949"/>
                </a:cubicBezTo>
                <a:cubicBezTo>
                  <a:pt x="12370" y="7209"/>
                  <a:pt x="12491" y="6784"/>
                  <a:pt x="12629" y="6598"/>
                </a:cubicBezTo>
                <a:cubicBezTo>
                  <a:pt x="12629" y="6598"/>
                  <a:pt x="12268" y="6304"/>
                  <a:pt x="12258" y="6312"/>
                </a:cubicBezTo>
                <a:cubicBezTo>
                  <a:pt x="11871" y="6628"/>
                  <a:pt x="11879" y="7259"/>
                  <a:pt x="11957" y="8005"/>
                </a:cubicBezTo>
                <a:cubicBezTo>
                  <a:pt x="11966" y="8096"/>
                  <a:pt x="11976" y="8185"/>
                  <a:pt x="11984" y="8271"/>
                </a:cubicBezTo>
                <a:cubicBezTo>
                  <a:pt x="12003" y="8475"/>
                  <a:pt x="11961" y="8608"/>
                  <a:pt x="11899" y="8701"/>
                </a:cubicBezTo>
                <a:cubicBezTo>
                  <a:pt x="11832" y="8605"/>
                  <a:pt x="11761" y="8518"/>
                  <a:pt x="11683" y="8441"/>
                </a:cubicBezTo>
                <a:cubicBezTo>
                  <a:pt x="11665" y="8077"/>
                  <a:pt x="11549" y="7661"/>
                  <a:pt x="11396" y="7423"/>
                </a:cubicBezTo>
                <a:cubicBezTo>
                  <a:pt x="11344" y="7343"/>
                  <a:pt x="11226" y="7388"/>
                  <a:pt x="11228" y="7487"/>
                </a:cubicBezTo>
                <a:cubicBezTo>
                  <a:pt x="11235" y="7709"/>
                  <a:pt x="11184" y="7942"/>
                  <a:pt x="11141" y="8095"/>
                </a:cubicBezTo>
                <a:cubicBezTo>
                  <a:pt x="11031" y="8059"/>
                  <a:pt x="10917" y="8041"/>
                  <a:pt x="10801" y="8041"/>
                </a:cubicBezTo>
                <a:cubicBezTo>
                  <a:pt x="10684" y="8041"/>
                  <a:pt x="10571" y="8059"/>
                  <a:pt x="10461" y="8095"/>
                </a:cubicBezTo>
                <a:cubicBezTo>
                  <a:pt x="10418" y="7942"/>
                  <a:pt x="10365" y="7709"/>
                  <a:pt x="10372" y="7487"/>
                </a:cubicBezTo>
                <a:cubicBezTo>
                  <a:pt x="10374" y="7388"/>
                  <a:pt x="10258" y="7343"/>
                  <a:pt x="10206" y="7423"/>
                </a:cubicBezTo>
                <a:cubicBezTo>
                  <a:pt x="10053" y="7661"/>
                  <a:pt x="9937" y="8077"/>
                  <a:pt x="9919" y="8441"/>
                </a:cubicBezTo>
                <a:cubicBezTo>
                  <a:pt x="9841" y="8518"/>
                  <a:pt x="9768" y="8605"/>
                  <a:pt x="9701" y="8701"/>
                </a:cubicBezTo>
                <a:cubicBezTo>
                  <a:pt x="9639" y="8608"/>
                  <a:pt x="9599" y="8475"/>
                  <a:pt x="9618" y="8271"/>
                </a:cubicBezTo>
                <a:cubicBezTo>
                  <a:pt x="9626" y="8185"/>
                  <a:pt x="9635" y="8096"/>
                  <a:pt x="9645" y="8005"/>
                </a:cubicBezTo>
                <a:cubicBezTo>
                  <a:pt x="9723" y="7259"/>
                  <a:pt x="9730" y="6628"/>
                  <a:pt x="9344" y="6312"/>
                </a:cubicBezTo>
                <a:cubicBezTo>
                  <a:pt x="9334" y="6304"/>
                  <a:pt x="8972" y="6598"/>
                  <a:pt x="8972" y="6598"/>
                </a:cubicBezTo>
                <a:cubicBezTo>
                  <a:pt x="9111" y="6784"/>
                  <a:pt x="9232" y="7209"/>
                  <a:pt x="9113" y="7949"/>
                </a:cubicBezTo>
                <a:cubicBezTo>
                  <a:pt x="9098" y="8041"/>
                  <a:pt x="9094" y="8132"/>
                  <a:pt x="9085" y="8220"/>
                </a:cubicBezTo>
                <a:cubicBezTo>
                  <a:pt x="9048" y="8627"/>
                  <a:pt x="9166" y="9065"/>
                  <a:pt x="9293" y="9307"/>
                </a:cubicBezTo>
                <a:cubicBezTo>
                  <a:pt x="8601" y="9077"/>
                  <a:pt x="6701" y="7699"/>
                  <a:pt x="345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hueOff val="1070290"/>
                  <a:satOff val="36161"/>
                  <a:lumOff val="-30156"/>
                </a:schemeClr>
              </a:gs>
              <a:gs pos="100000">
                <a:schemeClr val="accent6">
                  <a:hueOff val="-251040"/>
                  <a:satOff val="49908"/>
                  <a:lumOff val="2607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7" name="Shape 1977"/>
          <p:cNvSpPr/>
          <p:nvPr/>
        </p:nvSpPr>
        <p:spPr>
          <a:xfrm>
            <a:off x="7831200" y="3566890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8" name="Shape 1978"/>
          <p:cNvSpPr/>
          <p:nvPr/>
        </p:nvSpPr>
        <p:spPr>
          <a:xfrm>
            <a:off x="13595985" y="3676411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9" name="Shape 1979"/>
          <p:cNvSpPr/>
          <p:nvPr/>
        </p:nvSpPr>
        <p:spPr>
          <a:xfrm>
            <a:off x="22627997" y="3835523"/>
            <a:ext cx="567191" cy="1530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0" name="Shape 1980"/>
          <p:cNvSpPr/>
          <p:nvPr/>
        </p:nvSpPr>
        <p:spPr>
          <a:xfrm>
            <a:off x="20316781" y="3709845"/>
            <a:ext cx="1332833" cy="1200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1" name="Shape 1981"/>
          <p:cNvSpPr/>
          <p:nvPr/>
        </p:nvSpPr>
        <p:spPr>
          <a:xfrm>
            <a:off x="7630929" y="4997238"/>
            <a:ext cx="147485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FastDFS</a:t>
            </a:r>
          </a:p>
        </p:txBody>
      </p:sp>
      <p:sp>
        <p:nvSpPr>
          <p:cNvPr id="1982" name="Shape 1982"/>
          <p:cNvSpPr/>
          <p:nvPr/>
        </p:nvSpPr>
        <p:spPr>
          <a:xfrm>
            <a:off x="13603986" y="5025006"/>
            <a:ext cx="147637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Hadoop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Hbase</a:t>
            </a:r>
          </a:p>
        </p:txBody>
      </p:sp>
      <p:sp>
        <p:nvSpPr>
          <p:cNvPr id="1983" name="Shape 1983"/>
          <p:cNvSpPr/>
          <p:nvPr/>
        </p:nvSpPr>
        <p:spPr>
          <a:xfrm>
            <a:off x="13123488" y="297080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结构信息库</a:t>
            </a:r>
          </a:p>
        </p:txBody>
      </p:sp>
      <p:sp>
        <p:nvSpPr>
          <p:cNvPr id="1984" name="Shape 1984"/>
          <p:cNvSpPr/>
          <p:nvPr/>
        </p:nvSpPr>
        <p:spPr>
          <a:xfrm>
            <a:off x="7358704" y="297080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原始信息库</a:t>
            </a:r>
          </a:p>
        </p:txBody>
      </p:sp>
      <p:sp>
        <p:nvSpPr>
          <p:cNvPr id="1985" name="Shape 1985"/>
          <p:cNvSpPr/>
          <p:nvPr/>
        </p:nvSpPr>
        <p:spPr>
          <a:xfrm>
            <a:off x="601974" y="262506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互联网</a:t>
            </a:r>
          </a:p>
        </p:txBody>
      </p:sp>
      <p:sp>
        <p:nvSpPr>
          <p:cNvPr id="1986" name="Shape 1986"/>
          <p:cNvSpPr/>
          <p:nvPr/>
        </p:nvSpPr>
        <p:spPr>
          <a:xfrm>
            <a:off x="3920816" y="2479845"/>
            <a:ext cx="1638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采集系统</a:t>
            </a:r>
          </a:p>
        </p:txBody>
      </p:sp>
      <p:sp>
        <p:nvSpPr>
          <p:cNvPr id="1987" name="Shape 1987"/>
          <p:cNvSpPr/>
          <p:nvPr/>
        </p:nvSpPr>
        <p:spPr>
          <a:xfrm>
            <a:off x="22473442" y="3186031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用户</a:t>
            </a:r>
          </a:p>
        </p:txBody>
      </p:sp>
      <p:sp>
        <p:nvSpPr>
          <p:cNvPr id="1988" name="Shape 1988"/>
          <p:cNvSpPr/>
          <p:nvPr/>
        </p:nvSpPr>
        <p:spPr>
          <a:xfrm>
            <a:off x="13999249" y="4371565"/>
            <a:ext cx="68585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89" name="图片 1988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2247201" y="3593018"/>
            <a:ext cx="1759160" cy="722080"/>
          </a:xfrm>
          <a:prstGeom prst="rect">
            <a:avLst/>
          </a:prstGeom>
        </p:spPr>
      </p:pic>
      <p:sp>
        <p:nvSpPr>
          <p:cNvPr id="1991" name="Shape 1991"/>
          <p:cNvSpPr/>
          <p:nvPr/>
        </p:nvSpPr>
        <p:spPr>
          <a:xfrm>
            <a:off x="2733615" y="3056277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</a:t>
            </a:r>
          </a:p>
        </p:txBody>
      </p:sp>
      <p:pic>
        <p:nvPicPr>
          <p:cNvPr id="1992" name="图片 1991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5513307" y="3994904"/>
            <a:ext cx="1362568" cy="722080"/>
          </a:xfrm>
          <a:prstGeom prst="rect">
            <a:avLst/>
          </a:prstGeom>
        </p:spPr>
      </p:pic>
      <p:pic>
        <p:nvPicPr>
          <p:cNvPr id="1994" name="图片 199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8051271" y="4049905"/>
            <a:ext cx="1759160" cy="722080"/>
          </a:xfrm>
          <a:prstGeom prst="rect">
            <a:avLst/>
          </a:prstGeom>
        </p:spPr>
      </p:pic>
      <p:sp>
        <p:nvSpPr>
          <p:cNvPr id="1996" name="Shape 1996"/>
          <p:cNvSpPr/>
          <p:nvPr/>
        </p:nvSpPr>
        <p:spPr>
          <a:xfrm rot="20172237">
            <a:off x="8156629" y="4013630"/>
            <a:ext cx="337158" cy="92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7" name="Shape 1997"/>
          <p:cNvSpPr/>
          <p:nvPr/>
        </p:nvSpPr>
        <p:spPr>
          <a:xfrm>
            <a:off x="16294783" y="3745114"/>
            <a:ext cx="1384490" cy="112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98" name="图片 1997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038139" y="4011805"/>
            <a:ext cx="1359968" cy="722080"/>
          </a:xfrm>
          <a:prstGeom prst="rect">
            <a:avLst/>
          </a:prstGeom>
        </p:spPr>
      </p:pic>
      <p:pic>
        <p:nvPicPr>
          <p:cNvPr id="2000" name="图片 1999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4814489" y="4057638"/>
            <a:ext cx="1362568" cy="722080"/>
          </a:xfrm>
          <a:prstGeom prst="rect">
            <a:avLst/>
          </a:prstGeom>
        </p:spPr>
      </p:pic>
      <p:sp>
        <p:nvSpPr>
          <p:cNvPr id="2002" name="Shape 2002"/>
          <p:cNvSpPr/>
          <p:nvPr/>
        </p:nvSpPr>
        <p:spPr>
          <a:xfrm>
            <a:off x="7157211" y="2469617"/>
            <a:ext cx="8636091" cy="9850251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003" name="Shape 2003"/>
          <p:cNvSpPr/>
          <p:nvPr/>
        </p:nvSpPr>
        <p:spPr>
          <a:xfrm>
            <a:off x="16204421" y="5139908"/>
            <a:ext cx="217474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Elasticsearch</a:t>
            </a:r>
          </a:p>
        </p:txBody>
      </p:sp>
      <p:sp>
        <p:nvSpPr>
          <p:cNvPr id="2004" name="Shape 2004"/>
          <p:cNvSpPr/>
          <p:nvPr/>
        </p:nvSpPr>
        <p:spPr>
          <a:xfrm>
            <a:off x="4254553" y="6781992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共享</a:t>
            </a:r>
          </a:p>
        </p:txBody>
      </p:sp>
      <p:pic>
        <p:nvPicPr>
          <p:cNvPr id="2005" name="图片 2004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33001" y="10063204"/>
            <a:ext cx="7607557" cy="165101"/>
          </a:xfrm>
          <a:prstGeom prst="rect">
            <a:avLst/>
          </a:prstGeom>
        </p:spPr>
      </p:pic>
      <p:sp>
        <p:nvSpPr>
          <p:cNvPr id="2007" name="Shape 2007"/>
          <p:cNvSpPr/>
          <p:nvPr/>
        </p:nvSpPr>
        <p:spPr>
          <a:xfrm>
            <a:off x="4104966" y="5005956"/>
            <a:ext cx="1270001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8" name="Shape 2008"/>
          <p:cNvSpPr/>
          <p:nvPr/>
        </p:nvSpPr>
        <p:spPr>
          <a:xfrm>
            <a:off x="4325048" y="5464200"/>
            <a:ext cx="973498" cy="353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9" name="Shape 2009"/>
          <p:cNvSpPr/>
          <p:nvPr/>
        </p:nvSpPr>
        <p:spPr>
          <a:xfrm>
            <a:off x="3730316" y="6253041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第三方数据</a:t>
            </a:r>
          </a:p>
        </p:txBody>
      </p:sp>
      <p:pic>
        <p:nvPicPr>
          <p:cNvPr id="2010" name="图片 2009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11936427" y="4024489"/>
            <a:ext cx="1415993" cy="722080"/>
          </a:xfrm>
          <a:prstGeom prst="rect">
            <a:avLst/>
          </a:prstGeom>
        </p:spPr>
      </p:pic>
      <p:sp>
        <p:nvSpPr>
          <p:cNvPr id="2012" name="Shape 2012"/>
          <p:cNvSpPr/>
          <p:nvPr/>
        </p:nvSpPr>
        <p:spPr>
          <a:xfrm>
            <a:off x="10565626" y="3767017"/>
            <a:ext cx="1189515" cy="1202428"/>
          </a:xfrm>
          <a:prstGeom prst="roundRect">
            <a:avLst>
              <a:gd name="adj" fmla="val 12917"/>
            </a:avLst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解析程序</a:t>
            </a:r>
          </a:p>
        </p:txBody>
      </p:sp>
      <p:sp>
        <p:nvSpPr>
          <p:cNvPr id="2013" name="Shape 2013"/>
          <p:cNvSpPr/>
          <p:nvPr/>
        </p:nvSpPr>
        <p:spPr>
          <a:xfrm>
            <a:off x="16164935" y="2845008"/>
            <a:ext cx="1638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搜索引擎</a:t>
            </a:r>
          </a:p>
        </p:txBody>
      </p:sp>
      <p:sp>
        <p:nvSpPr>
          <p:cNvPr id="2014" name="Shape 2014"/>
          <p:cNvSpPr/>
          <p:nvPr/>
        </p:nvSpPr>
        <p:spPr>
          <a:xfrm>
            <a:off x="19783046" y="2994087"/>
            <a:ext cx="2400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网上分析系统</a:t>
            </a:r>
          </a:p>
        </p:txBody>
      </p:sp>
      <p:sp>
        <p:nvSpPr>
          <p:cNvPr id="2015" name="Shape 2015"/>
          <p:cNvSpPr/>
          <p:nvPr/>
        </p:nvSpPr>
        <p:spPr>
          <a:xfrm>
            <a:off x="8755424" y="6516861"/>
            <a:ext cx="4809918" cy="2163118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智能预警识别服务</a:t>
            </a:r>
          </a:p>
        </p:txBody>
      </p:sp>
      <p:pic>
        <p:nvPicPr>
          <p:cNvPr id="2016" name="图片 201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0429136" y="5324901"/>
            <a:ext cx="1462494" cy="722079"/>
          </a:xfrm>
          <a:prstGeom prst="rect">
            <a:avLst/>
          </a:prstGeom>
        </p:spPr>
      </p:pic>
      <p:pic>
        <p:nvPicPr>
          <p:cNvPr id="2018" name="图片 2017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13546015" y="6621108"/>
            <a:ext cx="1592318" cy="722079"/>
          </a:xfrm>
          <a:prstGeom prst="rect">
            <a:avLst/>
          </a:prstGeom>
        </p:spPr>
      </p:pic>
      <p:pic>
        <p:nvPicPr>
          <p:cNvPr id="2020" name="图片 2019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533001" y="7521060"/>
            <a:ext cx="966269" cy="165101"/>
          </a:xfrm>
          <a:prstGeom prst="rect">
            <a:avLst/>
          </a:prstGeom>
        </p:spPr>
      </p:pic>
      <p:sp>
        <p:nvSpPr>
          <p:cNvPr id="2022" name="Shape 2022"/>
          <p:cNvSpPr/>
          <p:nvPr/>
        </p:nvSpPr>
        <p:spPr>
          <a:xfrm>
            <a:off x="8755424" y="9063682"/>
            <a:ext cx="4809918" cy="2163119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关键词消息预警服务</a:t>
            </a:r>
          </a:p>
        </p:txBody>
      </p:sp>
      <p:pic>
        <p:nvPicPr>
          <p:cNvPr id="2023" name="图片 2022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67914" y="5523772"/>
            <a:ext cx="3541304" cy="165101"/>
          </a:xfrm>
          <a:prstGeom prst="rect">
            <a:avLst/>
          </a:prstGeom>
        </p:spPr>
      </p:pic>
      <p:pic>
        <p:nvPicPr>
          <p:cNvPr id="2025" name="图片 2024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13234" y="9784201"/>
            <a:ext cx="1237322" cy="722080"/>
          </a:xfrm>
          <a:prstGeom prst="rect">
            <a:avLst/>
          </a:prstGeom>
        </p:spPr>
      </p:pic>
      <p:pic>
        <p:nvPicPr>
          <p:cNvPr id="2027" name="图片 2026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5409383" y="7842250"/>
            <a:ext cx="4764995" cy="165101"/>
          </a:xfrm>
          <a:prstGeom prst="rect">
            <a:avLst/>
          </a:prstGeom>
        </p:spPr>
      </p:pic>
      <p:pic>
        <p:nvPicPr>
          <p:cNvPr id="2029" name="图片 2028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6200000">
            <a:off x="18350518" y="7197587"/>
            <a:ext cx="5265360" cy="722080"/>
          </a:xfrm>
          <a:prstGeom prst="rect">
            <a:avLst/>
          </a:prstGeom>
        </p:spPr>
      </p:pic>
      <p:sp>
        <p:nvSpPr>
          <p:cNvPr id="2031" name="Shape 2031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2032" name="Shape 2032"/>
          <p:cNvSpPr/>
          <p:nvPr/>
        </p:nvSpPr>
        <p:spPr>
          <a:xfrm>
            <a:off x="654280" y="907921"/>
            <a:ext cx="43973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4" indent="-777874" algn="l">
              <a:buSzPct val="47000"/>
              <a:buBlip>
                <a:blip r:embed="rId14"/>
              </a:buBlip>
              <a:defRPr sz="4600" b="1">
                <a:solidFill>
                  <a:srgbClr val="000000"/>
                </a:solidFill>
              </a:defRPr>
            </a:lvl1pPr>
          </a:lstStyle>
          <a:p>
            <a:r>
              <a:t>预警推送流程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/>
          <p:nvPr/>
        </p:nvSpPr>
        <p:spPr>
          <a:xfrm>
            <a:off x="595624" y="331905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5" name="Shape 2035"/>
          <p:cNvSpPr/>
          <p:nvPr/>
        </p:nvSpPr>
        <p:spPr>
          <a:xfrm>
            <a:off x="4156343" y="3312996"/>
            <a:ext cx="1331044" cy="12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4" y="0"/>
                </a:moveTo>
                <a:cubicBezTo>
                  <a:pt x="3189" y="15"/>
                  <a:pt x="3083" y="125"/>
                  <a:pt x="3083" y="125"/>
                </a:cubicBezTo>
                <a:cubicBezTo>
                  <a:pt x="3083" y="125"/>
                  <a:pt x="5981" y="9488"/>
                  <a:pt x="9197" y="10287"/>
                </a:cubicBezTo>
                <a:cubicBezTo>
                  <a:pt x="9197" y="10293"/>
                  <a:pt x="9197" y="10300"/>
                  <a:pt x="9197" y="10306"/>
                </a:cubicBezTo>
                <a:cubicBezTo>
                  <a:pt x="8998" y="10360"/>
                  <a:pt x="7832" y="10513"/>
                  <a:pt x="5124" y="7807"/>
                </a:cubicBezTo>
                <a:cubicBezTo>
                  <a:pt x="4239" y="7698"/>
                  <a:pt x="3179" y="7849"/>
                  <a:pt x="2266" y="8041"/>
                </a:cubicBezTo>
                <a:cubicBezTo>
                  <a:pt x="1419" y="8716"/>
                  <a:pt x="0" y="8950"/>
                  <a:pt x="0" y="8950"/>
                </a:cubicBezTo>
                <a:lnTo>
                  <a:pt x="98" y="9386"/>
                </a:lnTo>
                <a:cubicBezTo>
                  <a:pt x="98" y="9386"/>
                  <a:pt x="1844" y="9278"/>
                  <a:pt x="2577" y="8699"/>
                </a:cubicBezTo>
                <a:cubicBezTo>
                  <a:pt x="3441" y="8626"/>
                  <a:pt x="4631" y="8699"/>
                  <a:pt x="4631" y="8699"/>
                </a:cubicBezTo>
                <a:cubicBezTo>
                  <a:pt x="4631" y="8699"/>
                  <a:pt x="7001" y="11358"/>
                  <a:pt x="9256" y="11309"/>
                </a:cubicBezTo>
                <a:cubicBezTo>
                  <a:pt x="6392" y="11855"/>
                  <a:pt x="3783" y="11115"/>
                  <a:pt x="1612" y="14021"/>
                </a:cubicBezTo>
                <a:cubicBezTo>
                  <a:pt x="1875" y="14238"/>
                  <a:pt x="1908" y="14345"/>
                  <a:pt x="1908" y="14345"/>
                </a:cubicBezTo>
                <a:cubicBezTo>
                  <a:pt x="1908" y="14345"/>
                  <a:pt x="3049" y="12822"/>
                  <a:pt x="6049" y="12645"/>
                </a:cubicBezTo>
                <a:cubicBezTo>
                  <a:pt x="8237" y="12515"/>
                  <a:pt x="9364" y="12136"/>
                  <a:pt x="9364" y="12136"/>
                </a:cubicBezTo>
                <a:cubicBezTo>
                  <a:pt x="9364" y="12136"/>
                  <a:pt x="7141" y="13659"/>
                  <a:pt x="4304" y="21293"/>
                </a:cubicBezTo>
                <a:cubicBezTo>
                  <a:pt x="4679" y="21582"/>
                  <a:pt x="4789" y="21600"/>
                  <a:pt x="4789" y="21600"/>
                </a:cubicBezTo>
                <a:cubicBezTo>
                  <a:pt x="4789" y="21600"/>
                  <a:pt x="7151" y="16343"/>
                  <a:pt x="8993" y="13879"/>
                </a:cubicBezTo>
                <a:cubicBezTo>
                  <a:pt x="8870" y="14273"/>
                  <a:pt x="8802" y="14713"/>
                  <a:pt x="8802" y="15178"/>
                </a:cubicBezTo>
                <a:cubicBezTo>
                  <a:pt x="8802" y="16859"/>
                  <a:pt x="9696" y="18221"/>
                  <a:pt x="10801" y="18221"/>
                </a:cubicBezTo>
                <a:cubicBezTo>
                  <a:pt x="11905" y="18221"/>
                  <a:pt x="12800" y="16859"/>
                  <a:pt x="12800" y="15178"/>
                </a:cubicBezTo>
                <a:cubicBezTo>
                  <a:pt x="12800" y="14713"/>
                  <a:pt x="12731" y="14273"/>
                  <a:pt x="12609" y="13879"/>
                </a:cubicBezTo>
                <a:cubicBezTo>
                  <a:pt x="14451" y="16343"/>
                  <a:pt x="16811" y="21600"/>
                  <a:pt x="16811" y="21600"/>
                </a:cubicBezTo>
                <a:cubicBezTo>
                  <a:pt x="16811" y="21600"/>
                  <a:pt x="16922" y="21582"/>
                  <a:pt x="17297" y="21293"/>
                </a:cubicBezTo>
                <a:cubicBezTo>
                  <a:pt x="14461" y="13659"/>
                  <a:pt x="12237" y="12136"/>
                  <a:pt x="12237" y="12136"/>
                </a:cubicBezTo>
                <a:cubicBezTo>
                  <a:pt x="12237" y="12136"/>
                  <a:pt x="13363" y="12515"/>
                  <a:pt x="15551" y="12645"/>
                </a:cubicBezTo>
                <a:cubicBezTo>
                  <a:pt x="18551" y="12822"/>
                  <a:pt x="19694" y="14345"/>
                  <a:pt x="19694" y="14345"/>
                </a:cubicBezTo>
                <a:cubicBezTo>
                  <a:pt x="19694" y="14345"/>
                  <a:pt x="19726" y="14238"/>
                  <a:pt x="19989" y="14021"/>
                </a:cubicBezTo>
                <a:cubicBezTo>
                  <a:pt x="17819" y="11115"/>
                  <a:pt x="15210" y="11855"/>
                  <a:pt x="12346" y="11309"/>
                </a:cubicBezTo>
                <a:cubicBezTo>
                  <a:pt x="14600" y="11358"/>
                  <a:pt x="16971" y="8699"/>
                  <a:pt x="16971" y="8699"/>
                </a:cubicBezTo>
                <a:cubicBezTo>
                  <a:pt x="16971" y="8699"/>
                  <a:pt x="18160" y="8626"/>
                  <a:pt x="19024" y="8699"/>
                </a:cubicBezTo>
                <a:cubicBezTo>
                  <a:pt x="19758" y="9278"/>
                  <a:pt x="21504" y="9386"/>
                  <a:pt x="21504" y="9386"/>
                </a:cubicBezTo>
                <a:lnTo>
                  <a:pt x="21600" y="8950"/>
                </a:lnTo>
                <a:cubicBezTo>
                  <a:pt x="21600" y="8950"/>
                  <a:pt x="20183" y="8716"/>
                  <a:pt x="19335" y="8041"/>
                </a:cubicBezTo>
                <a:cubicBezTo>
                  <a:pt x="18423" y="7849"/>
                  <a:pt x="17362" y="7698"/>
                  <a:pt x="16478" y="7807"/>
                </a:cubicBezTo>
                <a:cubicBezTo>
                  <a:pt x="13769" y="10513"/>
                  <a:pt x="12603" y="10360"/>
                  <a:pt x="12405" y="10306"/>
                </a:cubicBezTo>
                <a:cubicBezTo>
                  <a:pt x="12404" y="10300"/>
                  <a:pt x="12403" y="10293"/>
                  <a:pt x="12403" y="10287"/>
                </a:cubicBezTo>
                <a:cubicBezTo>
                  <a:pt x="15619" y="9488"/>
                  <a:pt x="18519" y="125"/>
                  <a:pt x="18519" y="125"/>
                </a:cubicBezTo>
                <a:cubicBezTo>
                  <a:pt x="18519" y="125"/>
                  <a:pt x="18412" y="15"/>
                  <a:pt x="18147" y="0"/>
                </a:cubicBezTo>
                <a:cubicBezTo>
                  <a:pt x="14900" y="7699"/>
                  <a:pt x="13001" y="9077"/>
                  <a:pt x="12308" y="9307"/>
                </a:cubicBezTo>
                <a:cubicBezTo>
                  <a:pt x="12436" y="9065"/>
                  <a:pt x="12554" y="8627"/>
                  <a:pt x="12516" y="8220"/>
                </a:cubicBezTo>
                <a:cubicBezTo>
                  <a:pt x="12508" y="8132"/>
                  <a:pt x="12504" y="8041"/>
                  <a:pt x="12489" y="7949"/>
                </a:cubicBezTo>
                <a:cubicBezTo>
                  <a:pt x="12370" y="7209"/>
                  <a:pt x="12491" y="6784"/>
                  <a:pt x="12629" y="6598"/>
                </a:cubicBezTo>
                <a:cubicBezTo>
                  <a:pt x="12629" y="6598"/>
                  <a:pt x="12268" y="6304"/>
                  <a:pt x="12258" y="6312"/>
                </a:cubicBezTo>
                <a:cubicBezTo>
                  <a:pt x="11871" y="6628"/>
                  <a:pt x="11879" y="7259"/>
                  <a:pt x="11957" y="8005"/>
                </a:cubicBezTo>
                <a:cubicBezTo>
                  <a:pt x="11966" y="8096"/>
                  <a:pt x="11976" y="8185"/>
                  <a:pt x="11984" y="8271"/>
                </a:cubicBezTo>
                <a:cubicBezTo>
                  <a:pt x="12003" y="8475"/>
                  <a:pt x="11961" y="8608"/>
                  <a:pt x="11899" y="8701"/>
                </a:cubicBezTo>
                <a:cubicBezTo>
                  <a:pt x="11832" y="8605"/>
                  <a:pt x="11761" y="8518"/>
                  <a:pt x="11683" y="8441"/>
                </a:cubicBezTo>
                <a:cubicBezTo>
                  <a:pt x="11665" y="8077"/>
                  <a:pt x="11549" y="7661"/>
                  <a:pt x="11396" y="7423"/>
                </a:cubicBezTo>
                <a:cubicBezTo>
                  <a:pt x="11344" y="7343"/>
                  <a:pt x="11226" y="7388"/>
                  <a:pt x="11228" y="7487"/>
                </a:cubicBezTo>
                <a:cubicBezTo>
                  <a:pt x="11235" y="7709"/>
                  <a:pt x="11184" y="7942"/>
                  <a:pt x="11141" y="8095"/>
                </a:cubicBezTo>
                <a:cubicBezTo>
                  <a:pt x="11031" y="8059"/>
                  <a:pt x="10917" y="8041"/>
                  <a:pt x="10801" y="8041"/>
                </a:cubicBezTo>
                <a:cubicBezTo>
                  <a:pt x="10684" y="8041"/>
                  <a:pt x="10571" y="8059"/>
                  <a:pt x="10461" y="8095"/>
                </a:cubicBezTo>
                <a:cubicBezTo>
                  <a:pt x="10418" y="7942"/>
                  <a:pt x="10365" y="7709"/>
                  <a:pt x="10372" y="7487"/>
                </a:cubicBezTo>
                <a:cubicBezTo>
                  <a:pt x="10374" y="7388"/>
                  <a:pt x="10258" y="7343"/>
                  <a:pt x="10206" y="7423"/>
                </a:cubicBezTo>
                <a:cubicBezTo>
                  <a:pt x="10053" y="7661"/>
                  <a:pt x="9937" y="8077"/>
                  <a:pt x="9919" y="8441"/>
                </a:cubicBezTo>
                <a:cubicBezTo>
                  <a:pt x="9841" y="8518"/>
                  <a:pt x="9768" y="8605"/>
                  <a:pt x="9701" y="8701"/>
                </a:cubicBezTo>
                <a:cubicBezTo>
                  <a:pt x="9639" y="8608"/>
                  <a:pt x="9599" y="8475"/>
                  <a:pt x="9618" y="8271"/>
                </a:cubicBezTo>
                <a:cubicBezTo>
                  <a:pt x="9626" y="8185"/>
                  <a:pt x="9635" y="8096"/>
                  <a:pt x="9645" y="8005"/>
                </a:cubicBezTo>
                <a:cubicBezTo>
                  <a:pt x="9723" y="7259"/>
                  <a:pt x="9730" y="6628"/>
                  <a:pt x="9344" y="6312"/>
                </a:cubicBezTo>
                <a:cubicBezTo>
                  <a:pt x="9334" y="6304"/>
                  <a:pt x="8972" y="6598"/>
                  <a:pt x="8972" y="6598"/>
                </a:cubicBezTo>
                <a:cubicBezTo>
                  <a:pt x="9111" y="6784"/>
                  <a:pt x="9232" y="7209"/>
                  <a:pt x="9113" y="7949"/>
                </a:cubicBezTo>
                <a:cubicBezTo>
                  <a:pt x="9098" y="8041"/>
                  <a:pt x="9094" y="8132"/>
                  <a:pt x="9085" y="8220"/>
                </a:cubicBezTo>
                <a:cubicBezTo>
                  <a:pt x="9048" y="8627"/>
                  <a:pt x="9166" y="9065"/>
                  <a:pt x="9293" y="9307"/>
                </a:cubicBezTo>
                <a:cubicBezTo>
                  <a:pt x="8601" y="9077"/>
                  <a:pt x="6701" y="7699"/>
                  <a:pt x="345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hueOff val="1070290"/>
                  <a:satOff val="36161"/>
                  <a:lumOff val="-30156"/>
                </a:schemeClr>
              </a:gs>
              <a:gs pos="100000">
                <a:schemeClr val="accent6">
                  <a:hueOff val="-251040"/>
                  <a:satOff val="49908"/>
                  <a:lumOff val="2607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6" name="Shape 2036"/>
          <p:cNvSpPr/>
          <p:nvPr/>
        </p:nvSpPr>
        <p:spPr>
          <a:xfrm>
            <a:off x="7831200" y="3566890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7" name="Shape 2037"/>
          <p:cNvSpPr/>
          <p:nvPr/>
        </p:nvSpPr>
        <p:spPr>
          <a:xfrm>
            <a:off x="13595985" y="3676411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8" name="Shape 2038"/>
          <p:cNvSpPr/>
          <p:nvPr/>
        </p:nvSpPr>
        <p:spPr>
          <a:xfrm>
            <a:off x="22627997" y="3835523"/>
            <a:ext cx="567191" cy="1530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9" name="Shape 2039"/>
          <p:cNvSpPr/>
          <p:nvPr/>
        </p:nvSpPr>
        <p:spPr>
          <a:xfrm>
            <a:off x="20316781" y="3709845"/>
            <a:ext cx="1332833" cy="1200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0" name="Shape 2040"/>
          <p:cNvSpPr/>
          <p:nvPr/>
        </p:nvSpPr>
        <p:spPr>
          <a:xfrm>
            <a:off x="7630929" y="4997238"/>
            <a:ext cx="147485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FastDFS</a:t>
            </a:r>
          </a:p>
        </p:txBody>
      </p:sp>
      <p:sp>
        <p:nvSpPr>
          <p:cNvPr id="2041" name="Shape 2041"/>
          <p:cNvSpPr/>
          <p:nvPr/>
        </p:nvSpPr>
        <p:spPr>
          <a:xfrm>
            <a:off x="13603986" y="5025006"/>
            <a:ext cx="147637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Hadoop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Hbase</a:t>
            </a:r>
          </a:p>
        </p:txBody>
      </p:sp>
      <p:sp>
        <p:nvSpPr>
          <p:cNvPr id="2042" name="Shape 2042"/>
          <p:cNvSpPr/>
          <p:nvPr/>
        </p:nvSpPr>
        <p:spPr>
          <a:xfrm>
            <a:off x="13123488" y="297080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结构信息库</a:t>
            </a:r>
          </a:p>
        </p:txBody>
      </p:sp>
      <p:sp>
        <p:nvSpPr>
          <p:cNvPr id="2043" name="Shape 2043"/>
          <p:cNvSpPr/>
          <p:nvPr/>
        </p:nvSpPr>
        <p:spPr>
          <a:xfrm>
            <a:off x="7358704" y="297080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原始信息库</a:t>
            </a:r>
          </a:p>
        </p:txBody>
      </p:sp>
      <p:sp>
        <p:nvSpPr>
          <p:cNvPr id="2044" name="Shape 2044"/>
          <p:cNvSpPr/>
          <p:nvPr/>
        </p:nvSpPr>
        <p:spPr>
          <a:xfrm>
            <a:off x="601974" y="262506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互联网</a:t>
            </a:r>
          </a:p>
        </p:txBody>
      </p:sp>
      <p:sp>
        <p:nvSpPr>
          <p:cNvPr id="2045" name="Shape 2045"/>
          <p:cNvSpPr/>
          <p:nvPr/>
        </p:nvSpPr>
        <p:spPr>
          <a:xfrm>
            <a:off x="3920816" y="2479845"/>
            <a:ext cx="1638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采集系统</a:t>
            </a:r>
          </a:p>
        </p:txBody>
      </p:sp>
      <p:sp>
        <p:nvSpPr>
          <p:cNvPr id="2046" name="Shape 2046"/>
          <p:cNvSpPr/>
          <p:nvPr/>
        </p:nvSpPr>
        <p:spPr>
          <a:xfrm>
            <a:off x="22473442" y="3186031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用户</a:t>
            </a:r>
          </a:p>
        </p:txBody>
      </p:sp>
      <p:sp>
        <p:nvSpPr>
          <p:cNvPr id="2047" name="Shape 2047"/>
          <p:cNvSpPr/>
          <p:nvPr/>
        </p:nvSpPr>
        <p:spPr>
          <a:xfrm>
            <a:off x="13999249" y="4371565"/>
            <a:ext cx="68585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8" name="图片 204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2247201" y="3593018"/>
            <a:ext cx="1759160" cy="722080"/>
          </a:xfrm>
          <a:prstGeom prst="rect">
            <a:avLst/>
          </a:prstGeom>
        </p:spPr>
      </p:pic>
      <p:sp>
        <p:nvSpPr>
          <p:cNvPr id="2050" name="Shape 2050"/>
          <p:cNvSpPr/>
          <p:nvPr/>
        </p:nvSpPr>
        <p:spPr>
          <a:xfrm>
            <a:off x="2733615" y="3056277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</a:t>
            </a:r>
          </a:p>
        </p:txBody>
      </p:sp>
      <p:pic>
        <p:nvPicPr>
          <p:cNvPr id="2051" name="图片 205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5513307" y="3994904"/>
            <a:ext cx="1362568" cy="722080"/>
          </a:xfrm>
          <a:prstGeom prst="rect">
            <a:avLst/>
          </a:prstGeom>
        </p:spPr>
      </p:pic>
      <p:pic>
        <p:nvPicPr>
          <p:cNvPr id="2053" name="图片 205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8051271" y="4049905"/>
            <a:ext cx="1759160" cy="722080"/>
          </a:xfrm>
          <a:prstGeom prst="rect">
            <a:avLst/>
          </a:prstGeom>
        </p:spPr>
      </p:pic>
      <p:sp>
        <p:nvSpPr>
          <p:cNvPr id="2055" name="Shape 2055"/>
          <p:cNvSpPr/>
          <p:nvPr/>
        </p:nvSpPr>
        <p:spPr>
          <a:xfrm rot="20172237">
            <a:off x="8156629" y="4013630"/>
            <a:ext cx="337158" cy="92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6" name="Shape 2056"/>
          <p:cNvSpPr/>
          <p:nvPr/>
        </p:nvSpPr>
        <p:spPr>
          <a:xfrm>
            <a:off x="16294783" y="3745114"/>
            <a:ext cx="1384490" cy="112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57" name="图片 205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038139" y="4011805"/>
            <a:ext cx="1359968" cy="722080"/>
          </a:xfrm>
          <a:prstGeom prst="rect">
            <a:avLst/>
          </a:prstGeom>
        </p:spPr>
      </p:pic>
      <p:pic>
        <p:nvPicPr>
          <p:cNvPr id="2059" name="图片 2058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4814489" y="4057638"/>
            <a:ext cx="1362568" cy="722080"/>
          </a:xfrm>
          <a:prstGeom prst="rect">
            <a:avLst/>
          </a:prstGeom>
        </p:spPr>
      </p:pic>
      <p:sp>
        <p:nvSpPr>
          <p:cNvPr id="2061" name="Shape 2061"/>
          <p:cNvSpPr/>
          <p:nvPr/>
        </p:nvSpPr>
        <p:spPr>
          <a:xfrm>
            <a:off x="7157211" y="2469617"/>
            <a:ext cx="8636091" cy="9850251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062" name="Shape 2062"/>
          <p:cNvSpPr/>
          <p:nvPr/>
        </p:nvSpPr>
        <p:spPr>
          <a:xfrm>
            <a:off x="16204421" y="5139908"/>
            <a:ext cx="217474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Elasticsearch</a:t>
            </a:r>
          </a:p>
        </p:txBody>
      </p:sp>
      <p:sp>
        <p:nvSpPr>
          <p:cNvPr id="2063" name="Shape 2063"/>
          <p:cNvSpPr/>
          <p:nvPr/>
        </p:nvSpPr>
        <p:spPr>
          <a:xfrm>
            <a:off x="4254553" y="6781992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共享</a:t>
            </a:r>
          </a:p>
        </p:txBody>
      </p:sp>
      <p:sp>
        <p:nvSpPr>
          <p:cNvPr id="2064" name="Shape 2064"/>
          <p:cNvSpPr/>
          <p:nvPr/>
        </p:nvSpPr>
        <p:spPr>
          <a:xfrm>
            <a:off x="4352421" y="8555219"/>
            <a:ext cx="1147355" cy="1372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5" name="Shape 2065"/>
          <p:cNvSpPr/>
          <p:nvPr/>
        </p:nvSpPr>
        <p:spPr>
          <a:xfrm>
            <a:off x="4530108" y="8705791"/>
            <a:ext cx="639582" cy="63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0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0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6" name="Shape 2066"/>
          <p:cNvSpPr/>
          <p:nvPr/>
        </p:nvSpPr>
        <p:spPr>
          <a:xfrm>
            <a:off x="4106948" y="7924800"/>
            <a:ext cx="1638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人工智能</a:t>
            </a:r>
          </a:p>
        </p:txBody>
      </p:sp>
      <p:sp>
        <p:nvSpPr>
          <p:cNvPr id="2067" name="Shape 2067"/>
          <p:cNvSpPr/>
          <p:nvPr/>
        </p:nvSpPr>
        <p:spPr>
          <a:xfrm>
            <a:off x="4104966" y="5005956"/>
            <a:ext cx="1270001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8" name="Shape 2068"/>
          <p:cNvSpPr/>
          <p:nvPr/>
        </p:nvSpPr>
        <p:spPr>
          <a:xfrm>
            <a:off x="4325048" y="5464200"/>
            <a:ext cx="973498" cy="353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9" name="Shape 2069"/>
          <p:cNvSpPr/>
          <p:nvPr/>
        </p:nvSpPr>
        <p:spPr>
          <a:xfrm>
            <a:off x="3730316" y="6253041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第三方数据</a:t>
            </a:r>
          </a:p>
        </p:txBody>
      </p:sp>
      <p:pic>
        <p:nvPicPr>
          <p:cNvPr id="2070" name="图片 2069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11936427" y="4024489"/>
            <a:ext cx="1415993" cy="722080"/>
          </a:xfrm>
          <a:prstGeom prst="rect">
            <a:avLst/>
          </a:prstGeom>
        </p:spPr>
      </p:pic>
      <p:sp>
        <p:nvSpPr>
          <p:cNvPr id="2072" name="Shape 2072"/>
          <p:cNvSpPr/>
          <p:nvPr/>
        </p:nvSpPr>
        <p:spPr>
          <a:xfrm>
            <a:off x="10565626" y="3767017"/>
            <a:ext cx="1189515" cy="1202428"/>
          </a:xfrm>
          <a:prstGeom prst="roundRect">
            <a:avLst>
              <a:gd name="adj" fmla="val 12917"/>
            </a:avLst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解析程序</a:t>
            </a:r>
          </a:p>
        </p:txBody>
      </p:sp>
      <p:sp>
        <p:nvSpPr>
          <p:cNvPr id="2073" name="Shape 2073"/>
          <p:cNvSpPr/>
          <p:nvPr/>
        </p:nvSpPr>
        <p:spPr>
          <a:xfrm>
            <a:off x="16164935" y="2845008"/>
            <a:ext cx="1638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搜索引擎</a:t>
            </a:r>
          </a:p>
        </p:txBody>
      </p:sp>
      <p:sp>
        <p:nvSpPr>
          <p:cNvPr id="2074" name="Shape 2074"/>
          <p:cNvSpPr/>
          <p:nvPr/>
        </p:nvSpPr>
        <p:spPr>
          <a:xfrm>
            <a:off x="19783046" y="2994087"/>
            <a:ext cx="2400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网上分析系统</a:t>
            </a:r>
          </a:p>
        </p:txBody>
      </p:sp>
      <p:sp>
        <p:nvSpPr>
          <p:cNvPr id="2075" name="Shape 2075"/>
          <p:cNvSpPr/>
          <p:nvPr/>
        </p:nvSpPr>
        <p:spPr>
          <a:xfrm>
            <a:off x="7720076" y="6115521"/>
            <a:ext cx="5845266" cy="5977484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智能预警识别服务</a:t>
            </a:r>
          </a:p>
        </p:txBody>
      </p:sp>
      <p:pic>
        <p:nvPicPr>
          <p:cNvPr id="2076" name="图片 2075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10612684" y="5141353"/>
            <a:ext cx="1095398" cy="722079"/>
          </a:xfrm>
          <a:prstGeom prst="rect">
            <a:avLst/>
          </a:prstGeom>
        </p:spPr>
      </p:pic>
      <p:pic>
        <p:nvPicPr>
          <p:cNvPr id="2078" name="图片 2077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2711846" y="7404476"/>
            <a:ext cx="3260656" cy="722080"/>
          </a:xfrm>
          <a:prstGeom prst="rect">
            <a:avLst/>
          </a:prstGeom>
        </p:spPr>
      </p:pic>
      <p:pic>
        <p:nvPicPr>
          <p:cNvPr id="2080" name="图片 2079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446459" y="9158932"/>
            <a:ext cx="966269" cy="165101"/>
          </a:xfrm>
          <a:prstGeom prst="rect">
            <a:avLst/>
          </a:prstGeom>
        </p:spPr>
      </p:pic>
      <p:sp>
        <p:nvSpPr>
          <p:cNvPr id="2082" name="Shape 2082"/>
          <p:cNvSpPr/>
          <p:nvPr/>
        </p:nvSpPr>
        <p:spPr>
          <a:xfrm>
            <a:off x="7934755" y="735627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文本识别</a:t>
            </a:r>
          </a:p>
        </p:txBody>
      </p:sp>
      <p:sp>
        <p:nvSpPr>
          <p:cNvPr id="2083" name="Shape 2083"/>
          <p:cNvSpPr/>
          <p:nvPr/>
        </p:nvSpPr>
        <p:spPr>
          <a:xfrm>
            <a:off x="7934755" y="868994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图像识别</a:t>
            </a:r>
          </a:p>
        </p:txBody>
      </p:sp>
      <p:sp>
        <p:nvSpPr>
          <p:cNvPr id="2084" name="Shape 2084"/>
          <p:cNvSpPr/>
          <p:nvPr/>
        </p:nvSpPr>
        <p:spPr>
          <a:xfrm>
            <a:off x="7934755" y="10831862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视频识别</a:t>
            </a:r>
          </a:p>
        </p:txBody>
      </p:sp>
      <p:sp>
        <p:nvSpPr>
          <p:cNvPr id="2085" name="Shape 2085"/>
          <p:cNvSpPr/>
          <p:nvPr/>
        </p:nvSpPr>
        <p:spPr>
          <a:xfrm>
            <a:off x="7934755" y="9827207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音频识别</a:t>
            </a:r>
          </a:p>
        </p:txBody>
      </p:sp>
      <p:sp>
        <p:nvSpPr>
          <p:cNvPr id="2086" name="Shape 2086"/>
          <p:cNvSpPr/>
          <p:nvPr/>
        </p:nvSpPr>
        <p:spPr>
          <a:xfrm>
            <a:off x="11221909" y="708080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模型识别</a:t>
            </a:r>
          </a:p>
        </p:txBody>
      </p:sp>
      <p:pic>
        <p:nvPicPr>
          <p:cNvPr id="2087" name="图片 2086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5786745" y="8880443"/>
            <a:ext cx="2109269" cy="722079"/>
          </a:xfrm>
          <a:prstGeom prst="rect">
            <a:avLst/>
          </a:prstGeom>
        </p:spPr>
      </p:pic>
      <p:sp>
        <p:nvSpPr>
          <p:cNvPr id="2089" name="Shape 2089"/>
          <p:cNvSpPr/>
          <p:nvPr/>
        </p:nvSpPr>
        <p:spPr>
          <a:xfrm>
            <a:off x="11408747" y="8422380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人像识别</a:t>
            </a:r>
          </a:p>
        </p:txBody>
      </p:sp>
      <p:sp>
        <p:nvSpPr>
          <p:cNvPr id="2090" name="Shape 2090"/>
          <p:cNvSpPr/>
          <p:nvPr/>
        </p:nvSpPr>
        <p:spPr>
          <a:xfrm>
            <a:off x="11408747" y="9025582"/>
            <a:ext cx="251162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模型识别</a:t>
            </a:r>
          </a:p>
        </p:txBody>
      </p:sp>
      <p:sp>
        <p:nvSpPr>
          <p:cNvPr id="2091" name="Shape 2091"/>
          <p:cNvSpPr/>
          <p:nvPr/>
        </p:nvSpPr>
        <p:spPr>
          <a:xfrm>
            <a:off x="11408747" y="9507010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人声识别</a:t>
            </a:r>
          </a:p>
        </p:txBody>
      </p:sp>
      <p:sp>
        <p:nvSpPr>
          <p:cNvPr id="2092" name="Shape 2092"/>
          <p:cNvSpPr/>
          <p:nvPr/>
        </p:nvSpPr>
        <p:spPr>
          <a:xfrm>
            <a:off x="11408747" y="10035471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场景识别</a:t>
            </a:r>
          </a:p>
        </p:txBody>
      </p:sp>
      <p:grpSp>
        <p:nvGrpSpPr>
          <p:cNvPr id="2097" name="Group 2097"/>
          <p:cNvGrpSpPr/>
          <p:nvPr/>
        </p:nvGrpSpPr>
        <p:grpSpPr>
          <a:xfrm>
            <a:off x="9696677" y="8725092"/>
            <a:ext cx="1495996" cy="722079"/>
            <a:chOff x="0" y="0"/>
            <a:chExt cx="1495994" cy="722078"/>
          </a:xfrm>
        </p:grpSpPr>
        <p:sp>
          <p:nvSpPr>
            <p:cNvPr id="2093" name="Shape 2093"/>
            <p:cNvSpPr/>
            <p:nvPr/>
          </p:nvSpPr>
          <p:spPr>
            <a:xfrm flipH="1" flipV="1">
              <a:off x="-1" y="343896"/>
              <a:ext cx="884532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 flipH="1" flipV="1">
              <a:off x="823893" y="0"/>
              <a:ext cx="672102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 flipH="1" flipV="1">
              <a:off x="833729" y="687792"/>
              <a:ext cx="658173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 flipH="1">
              <a:off x="859129" y="0"/>
              <a:ext cx="1" cy="722079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</p:grpSp>
      <p:grpSp>
        <p:nvGrpSpPr>
          <p:cNvPr id="2102" name="Group 2102"/>
          <p:cNvGrpSpPr/>
          <p:nvPr/>
        </p:nvGrpSpPr>
        <p:grpSpPr>
          <a:xfrm>
            <a:off x="9766738" y="10950138"/>
            <a:ext cx="1410167" cy="722080"/>
            <a:chOff x="0" y="0"/>
            <a:chExt cx="1410166" cy="722078"/>
          </a:xfrm>
        </p:grpSpPr>
        <p:sp>
          <p:nvSpPr>
            <p:cNvPr id="2098" name="Shape 2098"/>
            <p:cNvSpPr/>
            <p:nvPr/>
          </p:nvSpPr>
          <p:spPr>
            <a:xfrm flipH="1" flipV="1">
              <a:off x="-1" y="343896"/>
              <a:ext cx="884532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 flipH="1" flipV="1">
              <a:off x="823893" y="0"/>
              <a:ext cx="556855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 flipH="1" flipV="1">
              <a:off x="833729" y="687792"/>
              <a:ext cx="576438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 flipH="1">
              <a:off x="859129" y="0"/>
              <a:ext cx="1" cy="722079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</p:grpSp>
      <p:grpSp>
        <p:nvGrpSpPr>
          <p:cNvPr id="2107" name="Group 2107"/>
          <p:cNvGrpSpPr/>
          <p:nvPr/>
        </p:nvGrpSpPr>
        <p:grpSpPr>
          <a:xfrm>
            <a:off x="9823677" y="9821564"/>
            <a:ext cx="1352842" cy="722079"/>
            <a:chOff x="0" y="0"/>
            <a:chExt cx="1352840" cy="722078"/>
          </a:xfrm>
        </p:grpSpPr>
        <p:sp>
          <p:nvSpPr>
            <p:cNvPr id="2103" name="Shape 2103"/>
            <p:cNvSpPr/>
            <p:nvPr/>
          </p:nvSpPr>
          <p:spPr>
            <a:xfrm flipH="1" flipV="1">
              <a:off x="-1" y="343896"/>
              <a:ext cx="884532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 flipH="1" flipV="1">
              <a:off x="823893" y="0"/>
              <a:ext cx="519069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 flipH="1" flipV="1">
              <a:off x="833729" y="687792"/>
              <a:ext cx="519112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 flipH="1">
              <a:off x="859129" y="0"/>
              <a:ext cx="1" cy="722079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</p:grpSp>
      <p:sp>
        <p:nvSpPr>
          <p:cNvPr id="2108" name="Shape 2108"/>
          <p:cNvSpPr/>
          <p:nvPr/>
        </p:nvSpPr>
        <p:spPr>
          <a:xfrm>
            <a:off x="11407254" y="10692076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图像识别</a:t>
            </a:r>
          </a:p>
        </p:txBody>
      </p:sp>
      <p:sp>
        <p:nvSpPr>
          <p:cNvPr id="2109" name="Shape 2109"/>
          <p:cNvSpPr/>
          <p:nvPr/>
        </p:nvSpPr>
        <p:spPr>
          <a:xfrm>
            <a:off x="11410239" y="11295278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音频识别</a:t>
            </a:r>
          </a:p>
        </p:txBody>
      </p:sp>
      <p:sp>
        <p:nvSpPr>
          <p:cNvPr id="2110" name="Shape 2110"/>
          <p:cNvSpPr/>
          <p:nvPr/>
        </p:nvSpPr>
        <p:spPr>
          <a:xfrm>
            <a:off x="13813350" y="6807200"/>
            <a:ext cx="639582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有害类型</a:t>
            </a:r>
          </a:p>
        </p:txBody>
      </p:sp>
      <p:sp>
        <p:nvSpPr>
          <p:cNvPr id="2111" name="Shape 2111"/>
          <p:cNvSpPr/>
          <p:nvPr/>
        </p:nvSpPr>
        <p:spPr>
          <a:xfrm>
            <a:off x="14478654" y="6870700"/>
            <a:ext cx="63958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有害标识</a:t>
            </a:r>
          </a:p>
        </p:txBody>
      </p:sp>
      <p:sp>
        <p:nvSpPr>
          <p:cNvPr id="2112" name="Shape 2112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2113" name="Shape 2113"/>
          <p:cNvSpPr/>
          <p:nvPr/>
        </p:nvSpPr>
        <p:spPr>
          <a:xfrm>
            <a:off x="654280" y="907921"/>
            <a:ext cx="43973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4" indent="-777874" algn="l">
              <a:buSzPct val="47000"/>
              <a:buBlip>
                <a:blip r:embed="rId10"/>
              </a:buBlip>
              <a:defRPr sz="4600" b="1">
                <a:solidFill>
                  <a:srgbClr val="000000"/>
                </a:solidFill>
              </a:defRPr>
            </a:lvl1pPr>
          </a:lstStyle>
          <a:p>
            <a:r>
              <a:t>预警推送流程</a:t>
            </a:r>
          </a:p>
        </p:txBody>
      </p:sp>
      <p:sp>
        <p:nvSpPr>
          <p:cNvPr id="2114" name="Shape 2114"/>
          <p:cNvSpPr/>
          <p:nvPr/>
        </p:nvSpPr>
        <p:spPr>
          <a:xfrm>
            <a:off x="11171109" y="7700034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相似文本识别</a:t>
            </a:r>
          </a:p>
        </p:txBody>
      </p:sp>
      <p:grpSp>
        <p:nvGrpSpPr>
          <p:cNvPr id="2119" name="Group 2119"/>
          <p:cNvGrpSpPr/>
          <p:nvPr/>
        </p:nvGrpSpPr>
        <p:grpSpPr>
          <a:xfrm>
            <a:off x="9610972" y="7346880"/>
            <a:ext cx="1495996" cy="722079"/>
            <a:chOff x="0" y="0"/>
            <a:chExt cx="1495994" cy="722078"/>
          </a:xfrm>
        </p:grpSpPr>
        <p:sp>
          <p:nvSpPr>
            <p:cNvPr id="2115" name="Shape 2115"/>
            <p:cNvSpPr/>
            <p:nvPr/>
          </p:nvSpPr>
          <p:spPr>
            <a:xfrm flipH="1" flipV="1">
              <a:off x="-1" y="343896"/>
              <a:ext cx="884532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 flipH="1" flipV="1">
              <a:off x="823893" y="0"/>
              <a:ext cx="672102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 flipH="1" flipV="1">
              <a:off x="833729" y="687792"/>
              <a:ext cx="658173" cy="1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 flipH="1">
              <a:off x="859129" y="0"/>
              <a:ext cx="1" cy="722079"/>
            </a:xfrm>
            <a:prstGeom prst="line">
              <a:avLst/>
            </a:prstGeom>
            <a:noFill/>
            <a:ln w="50800" cap="flat">
              <a:solidFill>
                <a:srgbClr val="75B1D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/>
          <p:nvPr/>
        </p:nvSpPr>
        <p:spPr>
          <a:xfrm>
            <a:off x="595624" y="331905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2" name="Shape 2122"/>
          <p:cNvSpPr/>
          <p:nvPr/>
        </p:nvSpPr>
        <p:spPr>
          <a:xfrm>
            <a:off x="4156343" y="3312996"/>
            <a:ext cx="1331044" cy="12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4" y="0"/>
                </a:moveTo>
                <a:cubicBezTo>
                  <a:pt x="3189" y="15"/>
                  <a:pt x="3083" y="125"/>
                  <a:pt x="3083" y="125"/>
                </a:cubicBezTo>
                <a:cubicBezTo>
                  <a:pt x="3083" y="125"/>
                  <a:pt x="5981" y="9488"/>
                  <a:pt x="9197" y="10287"/>
                </a:cubicBezTo>
                <a:cubicBezTo>
                  <a:pt x="9197" y="10293"/>
                  <a:pt x="9197" y="10300"/>
                  <a:pt x="9197" y="10306"/>
                </a:cubicBezTo>
                <a:cubicBezTo>
                  <a:pt x="8998" y="10360"/>
                  <a:pt x="7832" y="10513"/>
                  <a:pt x="5124" y="7807"/>
                </a:cubicBezTo>
                <a:cubicBezTo>
                  <a:pt x="4239" y="7698"/>
                  <a:pt x="3179" y="7849"/>
                  <a:pt x="2266" y="8041"/>
                </a:cubicBezTo>
                <a:cubicBezTo>
                  <a:pt x="1419" y="8716"/>
                  <a:pt x="0" y="8950"/>
                  <a:pt x="0" y="8950"/>
                </a:cubicBezTo>
                <a:lnTo>
                  <a:pt x="98" y="9386"/>
                </a:lnTo>
                <a:cubicBezTo>
                  <a:pt x="98" y="9386"/>
                  <a:pt x="1844" y="9278"/>
                  <a:pt x="2577" y="8699"/>
                </a:cubicBezTo>
                <a:cubicBezTo>
                  <a:pt x="3441" y="8626"/>
                  <a:pt x="4631" y="8699"/>
                  <a:pt x="4631" y="8699"/>
                </a:cubicBezTo>
                <a:cubicBezTo>
                  <a:pt x="4631" y="8699"/>
                  <a:pt x="7001" y="11358"/>
                  <a:pt x="9256" y="11309"/>
                </a:cubicBezTo>
                <a:cubicBezTo>
                  <a:pt x="6392" y="11855"/>
                  <a:pt x="3783" y="11115"/>
                  <a:pt x="1612" y="14021"/>
                </a:cubicBezTo>
                <a:cubicBezTo>
                  <a:pt x="1875" y="14238"/>
                  <a:pt x="1908" y="14345"/>
                  <a:pt x="1908" y="14345"/>
                </a:cubicBezTo>
                <a:cubicBezTo>
                  <a:pt x="1908" y="14345"/>
                  <a:pt x="3049" y="12822"/>
                  <a:pt x="6049" y="12645"/>
                </a:cubicBezTo>
                <a:cubicBezTo>
                  <a:pt x="8237" y="12515"/>
                  <a:pt x="9364" y="12136"/>
                  <a:pt x="9364" y="12136"/>
                </a:cubicBezTo>
                <a:cubicBezTo>
                  <a:pt x="9364" y="12136"/>
                  <a:pt x="7141" y="13659"/>
                  <a:pt x="4304" y="21293"/>
                </a:cubicBezTo>
                <a:cubicBezTo>
                  <a:pt x="4679" y="21582"/>
                  <a:pt x="4789" y="21600"/>
                  <a:pt x="4789" y="21600"/>
                </a:cubicBezTo>
                <a:cubicBezTo>
                  <a:pt x="4789" y="21600"/>
                  <a:pt x="7151" y="16343"/>
                  <a:pt x="8993" y="13879"/>
                </a:cubicBezTo>
                <a:cubicBezTo>
                  <a:pt x="8870" y="14273"/>
                  <a:pt x="8802" y="14713"/>
                  <a:pt x="8802" y="15178"/>
                </a:cubicBezTo>
                <a:cubicBezTo>
                  <a:pt x="8802" y="16859"/>
                  <a:pt x="9696" y="18221"/>
                  <a:pt x="10801" y="18221"/>
                </a:cubicBezTo>
                <a:cubicBezTo>
                  <a:pt x="11905" y="18221"/>
                  <a:pt x="12800" y="16859"/>
                  <a:pt x="12800" y="15178"/>
                </a:cubicBezTo>
                <a:cubicBezTo>
                  <a:pt x="12800" y="14713"/>
                  <a:pt x="12731" y="14273"/>
                  <a:pt x="12609" y="13879"/>
                </a:cubicBezTo>
                <a:cubicBezTo>
                  <a:pt x="14451" y="16343"/>
                  <a:pt x="16811" y="21600"/>
                  <a:pt x="16811" y="21600"/>
                </a:cubicBezTo>
                <a:cubicBezTo>
                  <a:pt x="16811" y="21600"/>
                  <a:pt x="16922" y="21582"/>
                  <a:pt x="17297" y="21293"/>
                </a:cubicBezTo>
                <a:cubicBezTo>
                  <a:pt x="14461" y="13659"/>
                  <a:pt x="12237" y="12136"/>
                  <a:pt x="12237" y="12136"/>
                </a:cubicBezTo>
                <a:cubicBezTo>
                  <a:pt x="12237" y="12136"/>
                  <a:pt x="13363" y="12515"/>
                  <a:pt x="15551" y="12645"/>
                </a:cubicBezTo>
                <a:cubicBezTo>
                  <a:pt x="18551" y="12822"/>
                  <a:pt x="19694" y="14345"/>
                  <a:pt x="19694" y="14345"/>
                </a:cubicBezTo>
                <a:cubicBezTo>
                  <a:pt x="19694" y="14345"/>
                  <a:pt x="19726" y="14238"/>
                  <a:pt x="19989" y="14021"/>
                </a:cubicBezTo>
                <a:cubicBezTo>
                  <a:pt x="17819" y="11115"/>
                  <a:pt x="15210" y="11855"/>
                  <a:pt x="12346" y="11309"/>
                </a:cubicBezTo>
                <a:cubicBezTo>
                  <a:pt x="14600" y="11358"/>
                  <a:pt x="16971" y="8699"/>
                  <a:pt x="16971" y="8699"/>
                </a:cubicBezTo>
                <a:cubicBezTo>
                  <a:pt x="16971" y="8699"/>
                  <a:pt x="18160" y="8626"/>
                  <a:pt x="19024" y="8699"/>
                </a:cubicBezTo>
                <a:cubicBezTo>
                  <a:pt x="19758" y="9278"/>
                  <a:pt x="21504" y="9386"/>
                  <a:pt x="21504" y="9386"/>
                </a:cubicBezTo>
                <a:lnTo>
                  <a:pt x="21600" y="8950"/>
                </a:lnTo>
                <a:cubicBezTo>
                  <a:pt x="21600" y="8950"/>
                  <a:pt x="20183" y="8716"/>
                  <a:pt x="19335" y="8041"/>
                </a:cubicBezTo>
                <a:cubicBezTo>
                  <a:pt x="18423" y="7849"/>
                  <a:pt x="17362" y="7698"/>
                  <a:pt x="16478" y="7807"/>
                </a:cubicBezTo>
                <a:cubicBezTo>
                  <a:pt x="13769" y="10513"/>
                  <a:pt x="12603" y="10360"/>
                  <a:pt x="12405" y="10306"/>
                </a:cubicBezTo>
                <a:cubicBezTo>
                  <a:pt x="12404" y="10300"/>
                  <a:pt x="12403" y="10293"/>
                  <a:pt x="12403" y="10287"/>
                </a:cubicBezTo>
                <a:cubicBezTo>
                  <a:pt x="15619" y="9488"/>
                  <a:pt x="18519" y="125"/>
                  <a:pt x="18519" y="125"/>
                </a:cubicBezTo>
                <a:cubicBezTo>
                  <a:pt x="18519" y="125"/>
                  <a:pt x="18412" y="15"/>
                  <a:pt x="18147" y="0"/>
                </a:cubicBezTo>
                <a:cubicBezTo>
                  <a:pt x="14900" y="7699"/>
                  <a:pt x="13001" y="9077"/>
                  <a:pt x="12308" y="9307"/>
                </a:cubicBezTo>
                <a:cubicBezTo>
                  <a:pt x="12436" y="9065"/>
                  <a:pt x="12554" y="8627"/>
                  <a:pt x="12516" y="8220"/>
                </a:cubicBezTo>
                <a:cubicBezTo>
                  <a:pt x="12508" y="8132"/>
                  <a:pt x="12504" y="8041"/>
                  <a:pt x="12489" y="7949"/>
                </a:cubicBezTo>
                <a:cubicBezTo>
                  <a:pt x="12370" y="7209"/>
                  <a:pt x="12491" y="6784"/>
                  <a:pt x="12629" y="6598"/>
                </a:cubicBezTo>
                <a:cubicBezTo>
                  <a:pt x="12629" y="6598"/>
                  <a:pt x="12268" y="6304"/>
                  <a:pt x="12258" y="6312"/>
                </a:cubicBezTo>
                <a:cubicBezTo>
                  <a:pt x="11871" y="6628"/>
                  <a:pt x="11879" y="7259"/>
                  <a:pt x="11957" y="8005"/>
                </a:cubicBezTo>
                <a:cubicBezTo>
                  <a:pt x="11966" y="8096"/>
                  <a:pt x="11976" y="8185"/>
                  <a:pt x="11984" y="8271"/>
                </a:cubicBezTo>
                <a:cubicBezTo>
                  <a:pt x="12003" y="8475"/>
                  <a:pt x="11961" y="8608"/>
                  <a:pt x="11899" y="8701"/>
                </a:cubicBezTo>
                <a:cubicBezTo>
                  <a:pt x="11832" y="8605"/>
                  <a:pt x="11761" y="8518"/>
                  <a:pt x="11683" y="8441"/>
                </a:cubicBezTo>
                <a:cubicBezTo>
                  <a:pt x="11665" y="8077"/>
                  <a:pt x="11549" y="7661"/>
                  <a:pt x="11396" y="7423"/>
                </a:cubicBezTo>
                <a:cubicBezTo>
                  <a:pt x="11344" y="7343"/>
                  <a:pt x="11226" y="7388"/>
                  <a:pt x="11228" y="7487"/>
                </a:cubicBezTo>
                <a:cubicBezTo>
                  <a:pt x="11235" y="7709"/>
                  <a:pt x="11184" y="7942"/>
                  <a:pt x="11141" y="8095"/>
                </a:cubicBezTo>
                <a:cubicBezTo>
                  <a:pt x="11031" y="8059"/>
                  <a:pt x="10917" y="8041"/>
                  <a:pt x="10801" y="8041"/>
                </a:cubicBezTo>
                <a:cubicBezTo>
                  <a:pt x="10684" y="8041"/>
                  <a:pt x="10571" y="8059"/>
                  <a:pt x="10461" y="8095"/>
                </a:cubicBezTo>
                <a:cubicBezTo>
                  <a:pt x="10418" y="7942"/>
                  <a:pt x="10365" y="7709"/>
                  <a:pt x="10372" y="7487"/>
                </a:cubicBezTo>
                <a:cubicBezTo>
                  <a:pt x="10374" y="7388"/>
                  <a:pt x="10258" y="7343"/>
                  <a:pt x="10206" y="7423"/>
                </a:cubicBezTo>
                <a:cubicBezTo>
                  <a:pt x="10053" y="7661"/>
                  <a:pt x="9937" y="8077"/>
                  <a:pt x="9919" y="8441"/>
                </a:cubicBezTo>
                <a:cubicBezTo>
                  <a:pt x="9841" y="8518"/>
                  <a:pt x="9768" y="8605"/>
                  <a:pt x="9701" y="8701"/>
                </a:cubicBezTo>
                <a:cubicBezTo>
                  <a:pt x="9639" y="8608"/>
                  <a:pt x="9599" y="8475"/>
                  <a:pt x="9618" y="8271"/>
                </a:cubicBezTo>
                <a:cubicBezTo>
                  <a:pt x="9626" y="8185"/>
                  <a:pt x="9635" y="8096"/>
                  <a:pt x="9645" y="8005"/>
                </a:cubicBezTo>
                <a:cubicBezTo>
                  <a:pt x="9723" y="7259"/>
                  <a:pt x="9730" y="6628"/>
                  <a:pt x="9344" y="6312"/>
                </a:cubicBezTo>
                <a:cubicBezTo>
                  <a:pt x="9334" y="6304"/>
                  <a:pt x="8972" y="6598"/>
                  <a:pt x="8972" y="6598"/>
                </a:cubicBezTo>
                <a:cubicBezTo>
                  <a:pt x="9111" y="6784"/>
                  <a:pt x="9232" y="7209"/>
                  <a:pt x="9113" y="7949"/>
                </a:cubicBezTo>
                <a:cubicBezTo>
                  <a:pt x="9098" y="8041"/>
                  <a:pt x="9094" y="8132"/>
                  <a:pt x="9085" y="8220"/>
                </a:cubicBezTo>
                <a:cubicBezTo>
                  <a:pt x="9048" y="8627"/>
                  <a:pt x="9166" y="9065"/>
                  <a:pt x="9293" y="9307"/>
                </a:cubicBezTo>
                <a:cubicBezTo>
                  <a:pt x="8601" y="9077"/>
                  <a:pt x="6701" y="7699"/>
                  <a:pt x="345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hueOff val="1070290"/>
                  <a:satOff val="36161"/>
                  <a:lumOff val="-30156"/>
                </a:schemeClr>
              </a:gs>
              <a:gs pos="100000">
                <a:schemeClr val="accent6">
                  <a:hueOff val="-251040"/>
                  <a:satOff val="49908"/>
                  <a:lumOff val="2607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3" name="Shape 2123"/>
          <p:cNvSpPr/>
          <p:nvPr/>
        </p:nvSpPr>
        <p:spPr>
          <a:xfrm>
            <a:off x="7831200" y="3566890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4" name="Shape 2124"/>
          <p:cNvSpPr/>
          <p:nvPr/>
        </p:nvSpPr>
        <p:spPr>
          <a:xfrm>
            <a:off x="13595985" y="3676411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5" name="Shape 2125"/>
          <p:cNvSpPr/>
          <p:nvPr/>
        </p:nvSpPr>
        <p:spPr>
          <a:xfrm>
            <a:off x="22627997" y="3835523"/>
            <a:ext cx="567191" cy="1530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6" name="Shape 2126"/>
          <p:cNvSpPr/>
          <p:nvPr/>
        </p:nvSpPr>
        <p:spPr>
          <a:xfrm>
            <a:off x="20316781" y="3709845"/>
            <a:ext cx="1332833" cy="1200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7" name="Shape 2127"/>
          <p:cNvSpPr/>
          <p:nvPr/>
        </p:nvSpPr>
        <p:spPr>
          <a:xfrm>
            <a:off x="7630929" y="4997238"/>
            <a:ext cx="147485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FastDFS</a:t>
            </a:r>
          </a:p>
        </p:txBody>
      </p:sp>
      <p:sp>
        <p:nvSpPr>
          <p:cNvPr id="2128" name="Shape 2128"/>
          <p:cNvSpPr/>
          <p:nvPr/>
        </p:nvSpPr>
        <p:spPr>
          <a:xfrm>
            <a:off x="13603986" y="5025006"/>
            <a:ext cx="147637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Hadoop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Hbase</a:t>
            </a:r>
          </a:p>
        </p:txBody>
      </p:sp>
      <p:sp>
        <p:nvSpPr>
          <p:cNvPr id="2129" name="Shape 2129"/>
          <p:cNvSpPr/>
          <p:nvPr/>
        </p:nvSpPr>
        <p:spPr>
          <a:xfrm>
            <a:off x="13123488" y="297080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结构信息库</a:t>
            </a:r>
          </a:p>
        </p:txBody>
      </p:sp>
      <p:sp>
        <p:nvSpPr>
          <p:cNvPr id="2130" name="Shape 2130"/>
          <p:cNvSpPr/>
          <p:nvPr/>
        </p:nvSpPr>
        <p:spPr>
          <a:xfrm>
            <a:off x="7358704" y="297080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原始信息库</a:t>
            </a:r>
          </a:p>
        </p:txBody>
      </p:sp>
      <p:sp>
        <p:nvSpPr>
          <p:cNvPr id="2131" name="Shape 2131"/>
          <p:cNvSpPr/>
          <p:nvPr/>
        </p:nvSpPr>
        <p:spPr>
          <a:xfrm>
            <a:off x="601974" y="262506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互联网</a:t>
            </a:r>
          </a:p>
        </p:txBody>
      </p:sp>
      <p:sp>
        <p:nvSpPr>
          <p:cNvPr id="2132" name="Shape 2132"/>
          <p:cNvSpPr/>
          <p:nvPr/>
        </p:nvSpPr>
        <p:spPr>
          <a:xfrm>
            <a:off x="3920816" y="2479845"/>
            <a:ext cx="1638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采集系统</a:t>
            </a:r>
          </a:p>
        </p:txBody>
      </p:sp>
      <p:sp>
        <p:nvSpPr>
          <p:cNvPr id="2133" name="Shape 2133"/>
          <p:cNvSpPr/>
          <p:nvPr/>
        </p:nvSpPr>
        <p:spPr>
          <a:xfrm>
            <a:off x="22473442" y="3186031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用户</a:t>
            </a:r>
          </a:p>
        </p:txBody>
      </p:sp>
      <p:sp>
        <p:nvSpPr>
          <p:cNvPr id="2134" name="Shape 2134"/>
          <p:cNvSpPr/>
          <p:nvPr/>
        </p:nvSpPr>
        <p:spPr>
          <a:xfrm>
            <a:off x="13999249" y="4371565"/>
            <a:ext cx="68585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35" name="图片 2134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2247201" y="3593018"/>
            <a:ext cx="1759160" cy="722080"/>
          </a:xfrm>
          <a:prstGeom prst="rect">
            <a:avLst/>
          </a:prstGeom>
        </p:spPr>
      </p:pic>
      <p:sp>
        <p:nvSpPr>
          <p:cNvPr id="2137" name="Shape 2137"/>
          <p:cNvSpPr/>
          <p:nvPr/>
        </p:nvSpPr>
        <p:spPr>
          <a:xfrm>
            <a:off x="2733615" y="3056277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</a:t>
            </a:r>
          </a:p>
        </p:txBody>
      </p:sp>
      <p:pic>
        <p:nvPicPr>
          <p:cNvPr id="2138" name="图片 2137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5513307" y="3994904"/>
            <a:ext cx="1362568" cy="722080"/>
          </a:xfrm>
          <a:prstGeom prst="rect">
            <a:avLst/>
          </a:prstGeom>
        </p:spPr>
      </p:pic>
      <p:pic>
        <p:nvPicPr>
          <p:cNvPr id="2140" name="图片 213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8051271" y="4049905"/>
            <a:ext cx="1759160" cy="722080"/>
          </a:xfrm>
          <a:prstGeom prst="rect">
            <a:avLst/>
          </a:prstGeom>
        </p:spPr>
      </p:pic>
      <p:sp>
        <p:nvSpPr>
          <p:cNvPr id="2142" name="Shape 2142"/>
          <p:cNvSpPr/>
          <p:nvPr/>
        </p:nvSpPr>
        <p:spPr>
          <a:xfrm rot="20172237">
            <a:off x="8156629" y="4013630"/>
            <a:ext cx="337158" cy="92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3" name="Shape 2143"/>
          <p:cNvSpPr/>
          <p:nvPr/>
        </p:nvSpPr>
        <p:spPr>
          <a:xfrm>
            <a:off x="16294783" y="3745114"/>
            <a:ext cx="1384490" cy="112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44" name="图片 214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038139" y="4011805"/>
            <a:ext cx="1359968" cy="722080"/>
          </a:xfrm>
          <a:prstGeom prst="rect">
            <a:avLst/>
          </a:prstGeom>
        </p:spPr>
      </p:pic>
      <p:pic>
        <p:nvPicPr>
          <p:cNvPr id="2146" name="图片 2145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4814489" y="4057638"/>
            <a:ext cx="1362568" cy="722080"/>
          </a:xfrm>
          <a:prstGeom prst="rect">
            <a:avLst/>
          </a:prstGeom>
        </p:spPr>
      </p:pic>
      <p:sp>
        <p:nvSpPr>
          <p:cNvPr id="2148" name="Shape 2148"/>
          <p:cNvSpPr/>
          <p:nvPr/>
        </p:nvSpPr>
        <p:spPr>
          <a:xfrm>
            <a:off x="7157211" y="2469617"/>
            <a:ext cx="8636091" cy="9850251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149" name="Shape 2149"/>
          <p:cNvSpPr/>
          <p:nvPr/>
        </p:nvSpPr>
        <p:spPr>
          <a:xfrm>
            <a:off x="16204421" y="5139908"/>
            <a:ext cx="217474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Elasticsearch</a:t>
            </a:r>
          </a:p>
        </p:txBody>
      </p:sp>
      <p:sp>
        <p:nvSpPr>
          <p:cNvPr id="2150" name="Shape 2150"/>
          <p:cNvSpPr/>
          <p:nvPr/>
        </p:nvSpPr>
        <p:spPr>
          <a:xfrm>
            <a:off x="4254553" y="6781992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共享</a:t>
            </a:r>
          </a:p>
        </p:txBody>
      </p:sp>
      <p:pic>
        <p:nvPicPr>
          <p:cNvPr id="2151" name="图片 2150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47241" y="8799853"/>
            <a:ext cx="6267918" cy="165101"/>
          </a:xfrm>
          <a:prstGeom prst="rect">
            <a:avLst/>
          </a:prstGeom>
        </p:spPr>
      </p:pic>
      <p:sp>
        <p:nvSpPr>
          <p:cNvPr id="2153" name="Shape 2153"/>
          <p:cNvSpPr/>
          <p:nvPr/>
        </p:nvSpPr>
        <p:spPr>
          <a:xfrm>
            <a:off x="4104966" y="5005956"/>
            <a:ext cx="1270001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4" name="Shape 2154"/>
          <p:cNvSpPr/>
          <p:nvPr/>
        </p:nvSpPr>
        <p:spPr>
          <a:xfrm>
            <a:off x="4325048" y="5464200"/>
            <a:ext cx="973498" cy="353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5" name="Shape 2155"/>
          <p:cNvSpPr/>
          <p:nvPr/>
        </p:nvSpPr>
        <p:spPr>
          <a:xfrm>
            <a:off x="3730316" y="6253041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第三方数据</a:t>
            </a:r>
          </a:p>
        </p:txBody>
      </p:sp>
      <p:pic>
        <p:nvPicPr>
          <p:cNvPr id="2156" name="图片 2155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11936427" y="4024489"/>
            <a:ext cx="1415993" cy="722080"/>
          </a:xfrm>
          <a:prstGeom prst="rect">
            <a:avLst/>
          </a:prstGeom>
        </p:spPr>
      </p:pic>
      <p:sp>
        <p:nvSpPr>
          <p:cNvPr id="2158" name="Shape 2158"/>
          <p:cNvSpPr/>
          <p:nvPr/>
        </p:nvSpPr>
        <p:spPr>
          <a:xfrm>
            <a:off x="10565626" y="3767017"/>
            <a:ext cx="1189515" cy="1202428"/>
          </a:xfrm>
          <a:prstGeom prst="roundRect">
            <a:avLst>
              <a:gd name="adj" fmla="val 12917"/>
            </a:avLst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解析程序</a:t>
            </a:r>
          </a:p>
        </p:txBody>
      </p:sp>
      <p:sp>
        <p:nvSpPr>
          <p:cNvPr id="2159" name="Shape 2159"/>
          <p:cNvSpPr/>
          <p:nvPr/>
        </p:nvSpPr>
        <p:spPr>
          <a:xfrm>
            <a:off x="16164935" y="2845008"/>
            <a:ext cx="1638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搜索引擎</a:t>
            </a:r>
          </a:p>
        </p:txBody>
      </p:sp>
      <p:sp>
        <p:nvSpPr>
          <p:cNvPr id="2160" name="Shape 2160"/>
          <p:cNvSpPr/>
          <p:nvPr/>
        </p:nvSpPr>
        <p:spPr>
          <a:xfrm>
            <a:off x="19783046" y="2994087"/>
            <a:ext cx="2400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网上分析系统</a:t>
            </a:r>
          </a:p>
        </p:txBody>
      </p:sp>
      <p:pic>
        <p:nvPicPr>
          <p:cNvPr id="2161" name="图片 2160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0429136" y="5324901"/>
            <a:ext cx="1462494" cy="722079"/>
          </a:xfrm>
          <a:prstGeom prst="rect">
            <a:avLst/>
          </a:prstGeom>
        </p:spPr>
      </p:pic>
      <p:sp>
        <p:nvSpPr>
          <p:cNvPr id="2163" name="Shape 2163"/>
          <p:cNvSpPr/>
          <p:nvPr/>
        </p:nvSpPr>
        <p:spPr>
          <a:xfrm>
            <a:off x="7851839" y="6538006"/>
            <a:ext cx="7095620" cy="4688795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关键词消息预警服务</a:t>
            </a:r>
          </a:p>
        </p:txBody>
      </p:sp>
      <p:pic>
        <p:nvPicPr>
          <p:cNvPr id="2164" name="图片 2163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18994528" y="6553576"/>
            <a:ext cx="3977339" cy="722080"/>
          </a:xfrm>
          <a:prstGeom prst="rect">
            <a:avLst/>
          </a:prstGeom>
        </p:spPr>
      </p:pic>
      <p:sp>
        <p:nvSpPr>
          <p:cNvPr id="2166" name="Shape 2166"/>
          <p:cNvSpPr/>
          <p:nvPr/>
        </p:nvSpPr>
        <p:spPr>
          <a:xfrm>
            <a:off x="8275313" y="9442238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预警词匹配</a:t>
            </a:r>
          </a:p>
        </p:txBody>
      </p:sp>
      <p:sp>
        <p:nvSpPr>
          <p:cNvPr id="2167" name="Shape 2167"/>
          <p:cNvSpPr/>
          <p:nvPr/>
        </p:nvSpPr>
        <p:spPr>
          <a:xfrm>
            <a:off x="12630149" y="9442238"/>
            <a:ext cx="98412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kafka</a:t>
            </a:r>
          </a:p>
        </p:txBody>
      </p:sp>
      <p:sp>
        <p:nvSpPr>
          <p:cNvPr id="2168" name="Shape 2168"/>
          <p:cNvSpPr/>
          <p:nvPr/>
        </p:nvSpPr>
        <p:spPr>
          <a:xfrm>
            <a:off x="10293608" y="5139908"/>
            <a:ext cx="173355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舆情 信息</a:t>
            </a:r>
          </a:p>
        </p:txBody>
      </p:sp>
      <p:pic>
        <p:nvPicPr>
          <p:cNvPr id="2169" name="图片 2168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10736636" y="8521363"/>
            <a:ext cx="1415993" cy="722080"/>
          </a:xfrm>
          <a:prstGeom prst="rect">
            <a:avLst/>
          </a:prstGeom>
        </p:spPr>
      </p:pic>
      <p:pic>
        <p:nvPicPr>
          <p:cNvPr id="2171" name="预警词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8063" y="8285503"/>
            <a:ext cx="1193801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2" name="Shape 2172"/>
          <p:cNvSpPr/>
          <p:nvPr/>
        </p:nvSpPr>
        <p:spPr>
          <a:xfrm>
            <a:off x="12527454" y="8281189"/>
            <a:ext cx="1189515" cy="1202428"/>
          </a:xfrm>
          <a:prstGeom prst="roundRect">
            <a:avLst>
              <a:gd name="adj" fmla="val 12917"/>
            </a:avLst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任务调度</a:t>
            </a:r>
          </a:p>
        </p:txBody>
      </p:sp>
      <p:sp>
        <p:nvSpPr>
          <p:cNvPr id="2173" name="Shape 2173"/>
          <p:cNvSpPr/>
          <p:nvPr/>
        </p:nvSpPr>
        <p:spPr>
          <a:xfrm>
            <a:off x="17319099" y="8077511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消息通知</a:t>
            </a:r>
          </a:p>
        </p:txBody>
      </p:sp>
      <p:sp>
        <p:nvSpPr>
          <p:cNvPr id="2174" name="Shape 2174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2175" name="Shape 2175"/>
          <p:cNvSpPr/>
          <p:nvPr/>
        </p:nvSpPr>
        <p:spPr>
          <a:xfrm>
            <a:off x="654280" y="907921"/>
            <a:ext cx="43973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4" indent="-777874" algn="l">
              <a:buSzPct val="47000"/>
              <a:buBlip>
                <a:blip r:embed="rId10"/>
              </a:buBlip>
              <a:defRPr sz="4600" b="1">
                <a:solidFill>
                  <a:srgbClr val="000000"/>
                </a:solidFill>
              </a:defRPr>
            </a:lvl1pPr>
          </a:lstStyle>
          <a:p>
            <a:r>
              <a:t>预警推送流程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/>
          <p:nvPr/>
        </p:nvSpPr>
        <p:spPr>
          <a:xfrm>
            <a:off x="10285795" y="8485407"/>
            <a:ext cx="10487245" cy="4496030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t>话题分析服务</a:t>
            </a:r>
          </a:p>
        </p:txBody>
      </p:sp>
      <p:sp>
        <p:nvSpPr>
          <p:cNvPr id="2178" name="Shape 2178"/>
          <p:cNvSpPr/>
          <p:nvPr/>
        </p:nvSpPr>
        <p:spPr>
          <a:xfrm>
            <a:off x="654280" y="907921"/>
            <a:ext cx="32289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4" indent="-777874" algn="l">
              <a:buSzPct val="47000"/>
              <a:buBlip>
                <a:blip r:embed="rId2"/>
              </a:buBlip>
              <a:defRPr sz="4600" b="1">
                <a:solidFill>
                  <a:srgbClr val="000000"/>
                </a:solidFill>
              </a:defRPr>
            </a:lvl1pPr>
          </a:lstStyle>
          <a:p>
            <a:r>
              <a:t>话题聚类</a:t>
            </a:r>
          </a:p>
        </p:txBody>
      </p:sp>
      <p:sp>
        <p:nvSpPr>
          <p:cNvPr id="2179" name="Shape 2179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2180" name="Shape 2180"/>
          <p:cNvSpPr/>
          <p:nvPr/>
        </p:nvSpPr>
        <p:spPr>
          <a:xfrm>
            <a:off x="595624" y="331905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1" name="Shape 2181"/>
          <p:cNvSpPr/>
          <p:nvPr/>
        </p:nvSpPr>
        <p:spPr>
          <a:xfrm>
            <a:off x="4156343" y="3312996"/>
            <a:ext cx="1331044" cy="12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4" y="0"/>
                </a:moveTo>
                <a:cubicBezTo>
                  <a:pt x="3189" y="15"/>
                  <a:pt x="3083" y="125"/>
                  <a:pt x="3083" y="125"/>
                </a:cubicBezTo>
                <a:cubicBezTo>
                  <a:pt x="3083" y="125"/>
                  <a:pt x="5981" y="9488"/>
                  <a:pt x="9197" y="10287"/>
                </a:cubicBezTo>
                <a:cubicBezTo>
                  <a:pt x="9197" y="10293"/>
                  <a:pt x="9197" y="10300"/>
                  <a:pt x="9197" y="10306"/>
                </a:cubicBezTo>
                <a:cubicBezTo>
                  <a:pt x="8998" y="10360"/>
                  <a:pt x="7832" y="10513"/>
                  <a:pt x="5124" y="7807"/>
                </a:cubicBezTo>
                <a:cubicBezTo>
                  <a:pt x="4239" y="7698"/>
                  <a:pt x="3179" y="7849"/>
                  <a:pt x="2266" y="8041"/>
                </a:cubicBezTo>
                <a:cubicBezTo>
                  <a:pt x="1419" y="8716"/>
                  <a:pt x="0" y="8950"/>
                  <a:pt x="0" y="8950"/>
                </a:cubicBezTo>
                <a:lnTo>
                  <a:pt x="98" y="9386"/>
                </a:lnTo>
                <a:cubicBezTo>
                  <a:pt x="98" y="9386"/>
                  <a:pt x="1844" y="9278"/>
                  <a:pt x="2577" y="8699"/>
                </a:cubicBezTo>
                <a:cubicBezTo>
                  <a:pt x="3441" y="8626"/>
                  <a:pt x="4631" y="8699"/>
                  <a:pt x="4631" y="8699"/>
                </a:cubicBezTo>
                <a:cubicBezTo>
                  <a:pt x="4631" y="8699"/>
                  <a:pt x="7001" y="11358"/>
                  <a:pt x="9256" y="11309"/>
                </a:cubicBezTo>
                <a:cubicBezTo>
                  <a:pt x="6392" y="11855"/>
                  <a:pt x="3783" y="11115"/>
                  <a:pt x="1612" y="14021"/>
                </a:cubicBezTo>
                <a:cubicBezTo>
                  <a:pt x="1875" y="14238"/>
                  <a:pt x="1908" y="14345"/>
                  <a:pt x="1908" y="14345"/>
                </a:cubicBezTo>
                <a:cubicBezTo>
                  <a:pt x="1908" y="14345"/>
                  <a:pt x="3049" y="12822"/>
                  <a:pt x="6049" y="12645"/>
                </a:cubicBezTo>
                <a:cubicBezTo>
                  <a:pt x="8237" y="12515"/>
                  <a:pt x="9364" y="12136"/>
                  <a:pt x="9364" y="12136"/>
                </a:cubicBezTo>
                <a:cubicBezTo>
                  <a:pt x="9364" y="12136"/>
                  <a:pt x="7141" y="13659"/>
                  <a:pt x="4304" y="21293"/>
                </a:cubicBezTo>
                <a:cubicBezTo>
                  <a:pt x="4679" y="21582"/>
                  <a:pt x="4789" y="21600"/>
                  <a:pt x="4789" y="21600"/>
                </a:cubicBezTo>
                <a:cubicBezTo>
                  <a:pt x="4789" y="21600"/>
                  <a:pt x="7151" y="16343"/>
                  <a:pt x="8993" y="13879"/>
                </a:cubicBezTo>
                <a:cubicBezTo>
                  <a:pt x="8870" y="14273"/>
                  <a:pt x="8802" y="14713"/>
                  <a:pt x="8802" y="15178"/>
                </a:cubicBezTo>
                <a:cubicBezTo>
                  <a:pt x="8802" y="16859"/>
                  <a:pt x="9696" y="18221"/>
                  <a:pt x="10801" y="18221"/>
                </a:cubicBezTo>
                <a:cubicBezTo>
                  <a:pt x="11905" y="18221"/>
                  <a:pt x="12800" y="16859"/>
                  <a:pt x="12800" y="15178"/>
                </a:cubicBezTo>
                <a:cubicBezTo>
                  <a:pt x="12800" y="14713"/>
                  <a:pt x="12731" y="14273"/>
                  <a:pt x="12609" y="13879"/>
                </a:cubicBezTo>
                <a:cubicBezTo>
                  <a:pt x="14451" y="16343"/>
                  <a:pt x="16811" y="21600"/>
                  <a:pt x="16811" y="21600"/>
                </a:cubicBezTo>
                <a:cubicBezTo>
                  <a:pt x="16811" y="21600"/>
                  <a:pt x="16922" y="21582"/>
                  <a:pt x="17297" y="21293"/>
                </a:cubicBezTo>
                <a:cubicBezTo>
                  <a:pt x="14461" y="13659"/>
                  <a:pt x="12237" y="12136"/>
                  <a:pt x="12237" y="12136"/>
                </a:cubicBezTo>
                <a:cubicBezTo>
                  <a:pt x="12237" y="12136"/>
                  <a:pt x="13363" y="12515"/>
                  <a:pt x="15551" y="12645"/>
                </a:cubicBezTo>
                <a:cubicBezTo>
                  <a:pt x="18551" y="12822"/>
                  <a:pt x="19694" y="14345"/>
                  <a:pt x="19694" y="14345"/>
                </a:cubicBezTo>
                <a:cubicBezTo>
                  <a:pt x="19694" y="14345"/>
                  <a:pt x="19726" y="14238"/>
                  <a:pt x="19989" y="14021"/>
                </a:cubicBezTo>
                <a:cubicBezTo>
                  <a:pt x="17819" y="11115"/>
                  <a:pt x="15210" y="11855"/>
                  <a:pt x="12346" y="11309"/>
                </a:cubicBezTo>
                <a:cubicBezTo>
                  <a:pt x="14600" y="11358"/>
                  <a:pt x="16971" y="8699"/>
                  <a:pt x="16971" y="8699"/>
                </a:cubicBezTo>
                <a:cubicBezTo>
                  <a:pt x="16971" y="8699"/>
                  <a:pt x="18160" y="8626"/>
                  <a:pt x="19024" y="8699"/>
                </a:cubicBezTo>
                <a:cubicBezTo>
                  <a:pt x="19758" y="9278"/>
                  <a:pt x="21504" y="9386"/>
                  <a:pt x="21504" y="9386"/>
                </a:cubicBezTo>
                <a:lnTo>
                  <a:pt x="21600" y="8950"/>
                </a:lnTo>
                <a:cubicBezTo>
                  <a:pt x="21600" y="8950"/>
                  <a:pt x="20183" y="8716"/>
                  <a:pt x="19335" y="8041"/>
                </a:cubicBezTo>
                <a:cubicBezTo>
                  <a:pt x="18423" y="7849"/>
                  <a:pt x="17362" y="7698"/>
                  <a:pt x="16478" y="7807"/>
                </a:cubicBezTo>
                <a:cubicBezTo>
                  <a:pt x="13769" y="10513"/>
                  <a:pt x="12603" y="10360"/>
                  <a:pt x="12405" y="10306"/>
                </a:cubicBezTo>
                <a:cubicBezTo>
                  <a:pt x="12404" y="10300"/>
                  <a:pt x="12403" y="10293"/>
                  <a:pt x="12403" y="10287"/>
                </a:cubicBezTo>
                <a:cubicBezTo>
                  <a:pt x="15619" y="9488"/>
                  <a:pt x="18519" y="125"/>
                  <a:pt x="18519" y="125"/>
                </a:cubicBezTo>
                <a:cubicBezTo>
                  <a:pt x="18519" y="125"/>
                  <a:pt x="18412" y="15"/>
                  <a:pt x="18147" y="0"/>
                </a:cubicBezTo>
                <a:cubicBezTo>
                  <a:pt x="14900" y="7699"/>
                  <a:pt x="13001" y="9077"/>
                  <a:pt x="12308" y="9307"/>
                </a:cubicBezTo>
                <a:cubicBezTo>
                  <a:pt x="12436" y="9065"/>
                  <a:pt x="12554" y="8627"/>
                  <a:pt x="12516" y="8220"/>
                </a:cubicBezTo>
                <a:cubicBezTo>
                  <a:pt x="12508" y="8132"/>
                  <a:pt x="12504" y="8041"/>
                  <a:pt x="12489" y="7949"/>
                </a:cubicBezTo>
                <a:cubicBezTo>
                  <a:pt x="12370" y="7209"/>
                  <a:pt x="12491" y="6784"/>
                  <a:pt x="12629" y="6598"/>
                </a:cubicBezTo>
                <a:cubicBezTo>
                  <a:pt x="12629" y="6598"/>
                  <a:pt x="12268" y="6304"/>
                  <a:pt x="12258" y="6312"/>
                </a:cubicBezTo>
                <a:cubicBezTo>
                  <a:pt x="11871" y="6628"/>
                  <a:pt x="11879" y="7259"/>
                  <a:pt x="11957" y="8005"/>
                </a:cubicBezTo>
                <a:cubicBezTo>
                  <a:pt x="11966" y="8096"/>
                  <a:pt x="11976" y="8185"/>
                  <a:pt x="11984" y="8271"/>
                </a:cubicBezTo>
                <a:cubicBezTo>
                  <a:pt x="12003" y="8475"/>
                  <a:pt x="11961" y="8608"/>
                  <a:pt x="11899" y="8701"/>
                </a:cubicBezTo>
                <a:cubicBezTo>
                  <a:pt x="11832" y="8605"/>
                  <a:pt x="11761" y="8518"/>
                  <a:pt x="11683" y="8441"/>
                </a:cubicBezTo>
                <a:cubicBezTo>
                  <a:pt x="11665" y="8077"/>
                  <a:pt x="11549" y="7661"/>
                  <a:pt x="11396" y="7423"/>
                </a:cubicBezTo>
                <a:cubicBezTo>
                  <a:pt x="11344" y="7343"/>
                  <a:pt x="11226" y="7388"/>
                  <a:pt x="11228" y="7487"/>
                </a:cubicBezTo>
                <a:cubicBezTo>
                  <a:pt x="11235" y="7709"/>
                  <a:pt x="11184" y="7942"/>
                  <a:pt x="11141" y="8095"/>
                </a:cubicBezTo>
                <a:cubicBezTo>
                  <a:pt x="11031" y="8059"/>
                  <a:pt x="10917" y="8041"/>
                  <a:pt x="10801" y="8041"/>
                </a:cubicBezTo>
                <a:cubicBezTo>
                  <a:pt x="10684" y="8041"/>
                  <a:pt x="10571" y="8059"/>
                  <a:pt x="10461" y="8095"/>
                </a:cubicBezTo>
                <a:cubicBezTo>
                  <a:pt x="10418" y="7942"/>
                  <a:pt x="10365" y="7709"/>
                  <a:pt x="10372" y="7487"/>
                </a:cubicBezTo>
                <a:cubicBezTo>
                  <a:pt x="10374" y="7388"/>
                  <a:pt x="10258" y="7343"/>
                  <a:pt x="10206" y="7423"/>
                </a:cubicBezTo>
                <a:cubicBezTo>
                  <a:pt x="10053" y="7661"/>
                  <a:pt x="9937" y="8077"/>
                  <a:pt x="9919" y="8441"/>
                </a:cubicBezTo>
                <a:cubicBezTo>
                  <a:pt x="9841" y="8518"/>
                  <a:pt x="9768" y="8605"/>
                  <a:pt x="9701" y="8701"/>
                </a:cubicBezTo>
                <a:cubicBezTo>
                  <a:pt x="9639" y="8608"/>
                  <a:pt x="9599" y="8475"/>
                  <a:pt x="9618" y="8271"/>
                </a:cubicBezTo>
                <a:cubicBezTo>
                  <a:pt x="9626" y="8185"/>
                  <a:pt x="9635" y="8096"/>
                  <a:pt x="9645" y="8005"/>
                </a:cubicBezTo>
                <a:cubicBezTo>
                  <a:pt x="9723" y="7259"/>
                  <a:pt x="9730" y="6628"/>
                  <a:pt x="9344" y="6312"/>
                </a:cubicBezTo>
                <a:cubicBezTo>
                  <a:pt x="9334" y="6304"/>
                  <a:pt x="8972" y="6598"/>
                  <a:pt x="8972" y="6598"/>
                </a:cubicBezTo>
                <a:cubicBezTo>
                  <a:pt x="9111" y="6784"/>
                  <a:pt x="9232" y="7209"/>
                  <a:pt x="9113" y="7949"/>
                </a:cubicBezTo>
                <a:cubicBezTo>
                  <a:pt x="9098" y="8041"/>
                  <a:pt x="9094" y="8132"/>
                  <a:pt x="9085" y="8220"/>
                </a:cubicBezTo>
                <a:cubicBezTo>
                  <a:pt x="9048" y="8627"/>
                  <a:pt x="9166" y="9065"/>
                  <a:pt x="9293" y="9307"/>
                </a:cubicBezTo>
                <a:cubicBezTo>
                  <a:pt x="8601" y="9077"/>
                  <a:pt x="6701" y="7699"/>
                  <a:pt x="345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hueOff val="1070290"/>
                  <a:satOff val="36161"/>
                  <a:lumOff val="-30156"/>
                </a:schemeClr>
              </a:gs>
              <a:gs pos="100000">
                <a:schemeClr val="accent6">
                  <a:hueOff val="-251040"/>
                  <a:satOff val="49908"/>
                  <a:lumOff val="2607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2" name="Shape 2182"/>
          <p:cNvSpPr/>
          <p:nvPr/>
        </p:nvSpPr>
        <p:spPr>
          <a:xfrm>
            <a:off x="7955262" y="3130784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3" name="Shape 2183"/>
          <p:cNvSpPr/>
          <p:nvPr/>
        </p:nvSpPr>
        <p:spPr>
          <a:xfrm>
            <a:off x="13720047" y="3240305"/>
            <a:ext cx="1074311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4" name="Shape 2184"/>
          <p:cNvSpPr/>
          <p:nvPr/>
        </p:nvSpPr>
        <p:spPr>
          <a:xfrm>
            <a:off x="22752059" y="3399417"/>
            <a:ext cx="567192" cy="1530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5" name="Shape 2185"/>
          <p:cNvSpPr/>
          <p:nvPr/>
        </p:nvSpPr>
        <p:spPr>
          <a:xfrm>
            <a:off x="20440843" y="3273739"/>
            <a:ext cx="1332833" cy="1200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6" name="Shape 2186"/>
          <p:cNvSpPr/>
          <p:nvPr/>
        </p:nvSpPr>
        <p:spPr>
          <a:xfrm>
            <a:off x="7754991" y="4561132"/>
            <a:ext cx="147485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FastDFS</a:t>
            </a:r>
          </a:p>
        </p:txBody>
      </p:sp>
      <p:sp>
        <p:nvSpPr>
          <p:cNvPr id="2187" name="Shape 2187"/>
          <p:cNvSpPr/>
          <p:nvPr/>
        </p:nvSpPr>
        <p:spPr>
          <a:xfrm>
            <a:off x="13728048" y="4588900"/>
            <a:ext cx="147637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Hadoop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Hbase</a:t>
            </a:r>
          </a:p>
        </p:txBody>
      </p:sp>
      <p:sp>
        <p:nvSpPr>
          <p:cNvPr id="2188" name="Shape 2188"/>
          <p:cNvSpPr/>
          <p:nvPr/>
        </p:nvSpPr>
        <p:spPr>
          <a:xfrm>
            <a:off x="13247551" y="2534699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结构信息库</a:t>
            </a:r>
          </a:p>
        </p:txBody>
      </p:sp>
      <p:sp>
        <p:nvSpPr>
          <p:cNvPr id="2189" name="Shape 2189"/>
          <p:cNvSpPr/>
          <p:nvPr/>
        </p:nvSpPr>
        <p:spPr>
          <a:xfrm>
            <a:off x="7482766" y="2534699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原始信息库</a:t>
            </a:r>
          </a:p>
        </p:txBody>
      </p:sp>
      <p:sp>
        <p:nvSpPr>
          <p:cNvPr id="2190" name="Shape 2190"/>
          <p:cNvSpPr/>
          <p:nvPr/>
        </p:nvSpPr>
        <p:spPr>
          <a:xfrm>
            <a:off x="601974" y="262506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互联网</a:t>
            </a:r>
          </a:p>
        </p:txBody>
      </p:sp>
      <p:sp>
        <p:nvSpPr>
          <p:cNvPr id="2191" name="Shape 2191"/>
          <p:cNvSpPr/>
          <p:nvPr/>
        </p:nvSpPr>
        <p:spPr>
          <a:xfrm>
            <a:off x="3920816" y="2479845"/>
            <a:ext cx="1638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采集系统</a:t>
            </a:r>
          </a:p>
        </p:txBody>
      </p:sp>
      <p:sp>
        <p:nvSpPr>
          <p:cNvPr id="2192" name="Shape 2192"/>
          <p:cNvSpPr/>
          <p:nvPr/>
        </p:nvSpPr>
        <p:spPr>
          <a:xfrm>
            <a:off x="22597504" y="2749925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用户</a:t>
            </a:r>
          </a:p>
        </p:txBody>
      </p:sp>
      <p:sp>
        <p:nvSpPr>
          <p:cNvPr id="2193" name="Shape 2193"/>
          <p:cNvSpPr/>
          <p:nvPr/>
        </p:nvSpPr>
        <p:spPr>
          <a:xfrm>
            <a:off x="14123311" y="3935459"/>
            <a:ext cx="68585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4" name="图片 2193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247201" y="3593018"/>
            <a:ext cx="1759160" cy="722080"/>
          </a:xfrm>
          <a:prstGeom prst="rect">
            <a:avLst/>
          </a:prstGeom>
        </p:spPr>
      </p:pic>
      <p:sp>
        <p:nvSpPr>
          <p:cNvPr id="2196" name="Shape 2196"/>
          <p:cNvSpPr/>
          <p:nvPr/>
        </p:nvSpPr>
        <p:spPr>
          <a:xfrm>
            <a:off x="2733615" y="3056277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</a:t>
            </a:r>
          </a:p>
        </p:txBody>
      </p:sp>
      <p:pic>
        <p:nvPicPr>
          <p:cNvPr id="2197" name="图片 219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5637369" y="3558798"/>
            <a:ext cx="1362568" cy="722080"/>
          </a:xfrm>
          <a:prstGeom prst="rect">
            <a:avLst/>
          </a:prstGeom>
        </p:spPr>
      </p:pic>
      <p:sp>
        <p:nvSpPr>
          <p:cNvPr id="2199" name="Shape 2199"/>
          <p:cNvSpPr/>
          <p:nvPr/>
        </p:nvSpPr>
        <p:spPr>
          <a:xfrm rot="20172237">
            <a:off x="8280691" y="3577524"/>
            <a:ext cx="337159" cy="924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00" name="图片 2199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9162201" y="3575699"/>
            <a:ext cx="1359969" cy="722080"/>
          </a:xfrm>
          <a:prstGeom prst="rect">
            <a:avLst/>
          </a:prstGeom>
        </p:spPr>
      </p:pic>
      <p:pic>
        <p:nvPicPr>
          <p:cNvPr id="2202" name="图片 2201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12060489" y="3588383"/>
            <a:ext cx="1415993" cy="722080"/>
          </a:xfrm>
          <a:prstGeom prst="rect">
            <a:avLst/>
          </a:prstGeom>
        </p:spPr>
      </p:pic>
      <p:sp>
        <p:nvSpPr>
          <p:cNvPr id="2204" name="Shape 2204"/>
          <p:cNvSpPr/>
          <p:nvPr/>
        </p:nvSpPr>
        <p:spPr>
          <a:xfrm>
            <a:off x="10689688" y="3330911"/>
            <a:ext cx="1189515" cy="1202428"/>
          </a:xfrm>
          <a:prstGeom prst="roundRect">
            <a:avLst>
              <a:gd name="adj" fmla="val 12917"/>
            </a:avLst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解析服务</a:t>
            </a:r>
          </a:p>
        </p:txBody>
      </p:sp>
      <p:sp>
        <p:nvSpPr>
          <p:cNvPr id="2205" name="Shape 2205"/>
          <p:cNvSpPr/>
          <p:nvPr/>
        </p:nvSpPr>
        <p:spPr>
          <a:xfrm>
            <a:off x="19907109" y="2557981"/>
            <a:ext cx="2400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网上分析系统</a:t>
            </a:r>
          </a:p>
        </p:txBody>
      </p:sp>
      <p:pic>
        <p:nvPicPr>
          <p:cNvPr id="2206" name="图片 220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0775911" y="4666082"/>
            <a:ext cx="1017069" cy="722080"/>
          </a:xfrm>
          <a:prstGeom prst="rect">
            <a:avLst/>
          </a:prstGeom>
        </p:spPr>
      </p:pic>
      <p:pic>
        <p:nvPicPr>
          <p:cNvPr id="2208" name="图片 2207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7543014">
            <a:off x="12081621" y="6860231"/>
            <a:ext cx="2789326" cy="722080"/>
          </a:xfrm>
          <a:prstGeom prst="rect">
            <a:avLst/>
          </a:prstGeom>
        </p:spPr>
      </p:pic>
      <p:sp>
        <p:nvSpPr>
          <p:cNvPr id="2210" name="Shape 2210"/>
          <p:cNvSpPr/>
          <p:nvPr/>
        </p:nvSpPr>
        <p:spPr>
          <a:xfrm>
            <a:off x="10792383" y="6755403"/>
            <a:ext cx="98412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kafka</a:t>
            </a:r>
          </a:p>
        </p:txBody>
      </p:sp>
      <p:sp>
        <p:nvSpPr>
          <p:cNvPr id="2211" name="Shape 2211"/>
          <p:cNvSpPr/>
          <p:nvPr/>
        </p:nvSpPr>
        <p:spPr>
          <a:xfrm>
            <a:off x="10689688" y="5594354"/>
            <a:ext cx="1189515" cy="1202428"/>
          </a:xfrm>
          <a:prstGeom prst="roundRect">
            <a:avLst>
              <a:gd name="adj" fmla="val 12917"/>
            </a:avLst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实时消息</a:t>
            </a:r>
          </a:p>
        </p:txBody>
      </p:sp>
      <p:pic>
        <p:nvPicPr>
          <p:cNvPr id="2212" name="图片 2211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0775911" y="7525919"/>
            <a:ext cx="1017069" cy="722080"/>
          </a:xfrm>
          <a:prstGeom prst="rect">
            <a:avLst/>
          </a:prstGeom>
        </p:spPr>
      </p:pic>
      <p:grpSp>
        <p:nvGrpSpPr>
          <p:cNvPr id="2216" name="Group 2216"/>
          <p:cNvGrpSpPr/>
          <p:nvPr/>
        </p:nvGrpSpPr>
        <p:grpSpPr>
          <a:xfrm>
            <a:off x="18932336" y="9888360"/>
            <a:ext cx="855736" cy="1129689"/>
            <a:chOff x="0" y="0"/>
            <a:chExt cx="855735" cy="1129687"/>
          </a:xfrm>
        </p:grpSpPr>
        <p:sp>
          <p:nvSpPr>
            <p:cNvPr id="2214" name="Shape 2214"/>
            <p:cNvSpPr/>
            <p:nvPr/>
          </p:nvSpPr>
          <p:spPr>
            <a:xfrm>
              <a:off x="0" y="0"/>
              <a:ext cx="855736" cy="112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chemeClr val="accent1">
                <a:hueOff val="550649"/>
                <a:satOff val="22840"/>
                <a:lumOff val="-372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306113" y="547691"/>
              <a:ext cx="546311" cy="50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chemeClr val="accent1">
                <a:hueOff val="-317807"/>
                <a:satOff val="15445"/>
                <a:lumOff val="1039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17" name="Shape 2217"/>
          <p:cNvSpPr/>
          <p:nvPr/>
        </p:nvSpPr>
        <p:spPr>
          <a:xfrm>
            <a:off x="18541053" y="11057783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2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话题信息库</a:t>
            </a:r>
          </a:p>
        </p:txBody>
      </p:sp>
      <p:sp>
        <p:nvSpPr>
          <p:cNvPr id="2218" name="Shape 2218"/>
          <p:cNvSpPr/>
          <p:nvPr/>
        </p:nvSpPr>
        <p:spPr>
          <a:xfrm>
            <a:off x="13647086" y="6910621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历史数据</a:t>
            </a:r>
          </a:p>
        </p:txBody>
      </p:sp>
      <p:sp>
        <p:nvSpPr>
          <p:cNvPr id="2219" name="Shape 2219"/>
          <p:cNvSpPr/>
          <p:nvPr/>
        </p:nvSpPr>
        <p:spPr>
          <a:xfrm>
            <a:off x="10689688" y="8700118"/>
            <a:ext cx="1189515" cy="1202429"/>
          </a:xfrm>
          <a:prstGeom prst="roundRect">
            <a:avLst>
              <a:gd name="adj" fmla="val 12917"/>
            </a:avLst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话题聚类</a:t>
            </a:r>
          </a:p>
        </p:txBody>
      </p:sp>
      <p:sp>
        <p:nvSpPr>
          <p:cNvPr id="2220" name="Shape 2220"/>
          <p:cNvSpPr/>
          <p:nvPr/>
        </p:nvSpPr>
        <p:spPr>
          <a:xfrm>
            <a:off x="10689688" y="10985448"/>
            <a:ext cx="1189515" cy="1202429"/>
          </a:xfrm>
          <a:prstGeom prst="roundRect">
            <a:avLst>
              <a:gd name="adj" fmla="val 12917"/>
            </a:avLst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话题分析</a:t>
            </a:r>
          </a:p>
        </p:txBody>
      </p:sp>
      <p:pic>
        <p:nvPicPr>
          <p:cNvPr id="2221" name="图片 2220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0775911" y="10060981"/>
            <a:ext cx="1017069" cy="722080"/>
          </a:xfrm>
          <a:prstGeom prst="rect">
            <a:avLst/>
          </a:prstGeom>
        </p:spPr>
      </p:pic>
      <p:pic>
        <p:nvPicPr>
          <p:cNvPr id="2223" name="图片 2222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12128744" y="11199713"/>
            <a:ext cx="1279483" cy="722080"/>
          </a:xfrm>
          <a:prstGeom prst="rect">
            <a:avLst/>
          </a:prstGeom>
        </p:spPr>
      </p:pic>
      <p:grpSp>
        <p:nvGrpSpPr>
          <p:cNvPr id="2230" name="Group 2230"/>
          <p:cNvGrpSpPr/>
          <p:nvPr/>
        </p:nvGrpSpPr>
        <p:grpSpPr>
          <a:xfrm>
            <a:off x="13953030" y="9347582"/>
            <a:ext cx="3152776" cy="2771680"/>
            <a:chOff x="0" y="0"/>
            <a:chExt cx="3152774" cy="2771678"/>
          </a:xfrm>
        </p:grpSpPr>
        <p:sp>
          <p:nvSpPr>
            <p:cNvPr id="2225" name="Shape 2225"/>
            <p:cNvSpPr/>
            <p:nvPr/>
          </p:nvSpPr>
          <p:spPr>
            <a:xfrm>
              <a:off x="446396" y="167353"/>
              <a:ext cx="20955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500"/>
                </a:spcBef>
                <a:defRPr sz="2600">
                  <a:solidFill>
                    <a:srgbClr val="000000"/>
                  </a:solidFill>
                  <a:latin typeface="Songti SC Regular"/>
                  <a:ea typeface="Songti SC Regular"/>
                  <a:cs typeface="Songti SC Regular"/>
                  <a:sym typeface="Songti SC Regular"/>
                </a:defRPr>
              </a:lvl1pPr>
            </a:lstStyle>
            <a:p>
              <a:r>
                <a:t>话题热度分析</a:t>
              </a: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446396" y="753195"/>
              <a:ext cx="24257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500"/>
                </a:spcBef>
                <a:defRPr sz="2600">
                  <a:solidFill>
                    <a:srgbClr val="000000"/>
                  </a:solidFill>
                  <a:latin typeface="Songti SC Regular"/>
                  <a:ea typeface="Songti SC Regular"/>
                  <a:cs typeface="Songti SC Regular"/>
                  <a:sym typeface="Songti SC Regular"/>
                </a:defRPr>
              </a:lvl1pPr>
            </a:lstStyle>
            <a:p>
              <a:r>
                <a:t>话题倾向性分析</a:t>
              </a:r>
            </a:p>
          </p:txBody>
        </p:sp>
        <p:sp>
          <p:nvSpPr>
            <p:cNvPr id="2227" name="Shape 2227"/>
            <p:cNvSpPr/>
            <p:nvPr/>
          </p:nvSpPr>
          <p:spPr>
            <a:xfrm>
              <a:off x="446396" y="1392145"/>
              <a:ext cx="20955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500"/>
                </a:spcBef>
                <a:defRPr sz="2600">
                  <a:solidFill>
                    <a:srgbClr val="000000"/>
                  </a:solidFill>
                  <a:latin typeface="Songti SC Regular"/>
                  <a:ea typeface="Songti SC Regular"/>
                  <a:cs typeface="Songti SC Regular"/>
                  <a:sym typeface="Songti SC Regular"/>
                </a:defRPr>
              </a:lvl1pPr>
            </a:lstStyle>
            <a:p>
              <a:r>
                <a:t>话题地域分析</a:t>
              </a:r>
            </a:p>
          </p:txBody>
        </p:sp>
        <p:sp>
          <p:nvSpPr>
            <p:cNvPr id="2228" name="Shape 2228"/>
            <p:cNvSpPr/>
            <p:nvPr/>
          </p:nvSpPr>
          <p:spPr>
            <a:xfrm>
              <a:off x="446396" y="2032824"/>
              <a:ext cx="20955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500"/>
                </a:spcBef>
                <a:defRPr sz="2600">
                  <a:solidFill>
                    <a:srgbClr val="000000"/>
                  </a:solidFill>
                  <a:latin typeface="Songti SC Regular"/>
                  <a:ea typeface="Songti SC Regular"/>
                  <a:cs typeface="Songti SC Regular"/>
                  <a:sym typeface="Songti SC Regular"/>
                </a:defRPr>
              </a:lvl1pPr>
            </a:lstStyle>
            <a:p>
              <a:r>
                <a:t>话题趋势分析</a:t>
              </a:r>
            </a:p>
          </p:txBody>
        </p:sp>
        <p:sp>
          <p:nvSpPr>
            <p:cNvPr id="2229" name="Shape 2229"/>
            <p:cNvSpPr/>
            <p:nvPr/>
          </p:nvSpPr>
          <p:spPr>
            <a:xfrm>
              <a:off x="0" y="0"/>
              <a:ext cx="3152775" cy="2771679"/>
            </a:xfrm>
            <a:prstGeom prst="rect">
              <a:avLst/>
            </a:prstGeom>
            <a:noFill/>
            <a:ln w="762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b">
              <a:noAutofit/>
            </a:bodyPr>
            <a:lstStyle/>
            <a:p>
              <a:pPr>
                <a:defRPr sz="3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2231" name="图片 2230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17252802" y="10372382"/>
            <a:ext cx="1279483" cy="722080"/>
          </a:xfrm>
          <a:prstGeom prst="rect">
            <a:avLst/>
          </a:prstGeom>
        </p:spPr>
      </p:pic>
      <p:pic>
        <p:nvPicPr>
          <p:cNvPr id="2233" name="图片 2232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7354451">
            <a:off x="17733629" y="6874181"/>
            <a:ext cx="4918342" cy="722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2237" name="Shape 2237"/>
          <p:cNvSpPr/>
          <p:nvPr/>
        </p:nvSpPr>
        <p:spPr>
          <a:xfrm>
            <a:off x="2151662" y="7361129"/>
            <a:ext cx="5191719" cy="68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77874" indent="-777874" algn="l">
              <a:lnSpc>
                <a:spcPct val="220000"/>
              </a:lnSpc>
              <a:buSzPct val="47000"/>
              <a:buBlip>
                <a:blip r:embed="rId3"/>
              </a:buBlip>
              <a:defRPr sz="4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原始信息</a:t>
            </a:r>
          </a:p>
        </p:txBody>
      </p:sp>
      <p:sp>
        <p:nvSpPr>
          <p:cNvPr id="2238" name="Shape 2238"/>
          <p:cNvSpPr/>
          <p:nvPr/>
        </p:nvSpPr>
        <p:spPr>
          <a:xfrm>
            <a:off x="10257789" y="7361129"/>
            <a:ext cx="3228976" cy="68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4" indent="-777874" algn="l">
              <a:lnSpc>
                <a:spcPct val="220000"/>
              </a:lnSpc>
              <a:buSzPct val="47000"/>
              <a:buBlip>
                <a:blip r:embed="rId3"/>
              </a:buBlip>
              <a:defRPr sz="4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特征信息</a:t>
            </a:r>
          </a:p>
        </p:txBody>
      </p:sp>
      <p:sp>
        <p:nvSpPr>
          <p:cNvPr id="2239" name="Shape 2239"/>
          <p:cNvSpPr/>
          <p:nvPr/>
        </p:nvSpPr>
        <p:spPr>
          <a:xfrm>
            <a:off x="1586889" y="2921769"/>
            <a:ext cx="20570777" cy="2592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220000"/>
              </a:lnSpc>
              <a:defRPr sz="3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        网上情报产品分为三类数据：</a:t>
            </a:r>
            <a:r>
              <a:rPr>
                <a:latin typeface="Heiti SC Medium"/>
                <a:ea typeface="Heiti SC Medium"/>
                <a:cs typeface="Heiti SC Medium"/>
                <a:sym typeface="Heiti SC Medium"/>
              </a:rPr>
              <a:t>原始数据</a:t>
            </a:r>
            <a:r>
              <a:t>、</a:t>
            </a:r>
            <a:r>
              <a:rPr>
                <a:latin typeface="Heiti SC Medium"/>
                <a:ea typeface="Heiti SC Medium"/>
                <a:cs typeface="Heiti SC Medium"/>
                <a:sym typeface="Heiti SC Medium"/>
              </a:rPr>
              <a:t>特征数据</a:t>
            </a:r>
            <a:r>
              <a:t>、</a:t>
            </a:r>
            <a:r>
              <a:rPr>
                <a:latin typeface="Heiti SC Medium"/>
                <a:ea typeface="Heiti SC Medium"/>
                <a:cs typeface="Heiti SC Medium"/>
                <a:sym typeface="Heiti SC Medium"/>
              </a:rPr>
              <a:t>业务数据</a:t>
            </a:r>
            <a:r>
              <a:t>。主要采用存储方式包括：关系型数据库（Mysql）、列式数据库（Hbase）、文件数据库（FastDFS）、内存数据库（redis）、索引数据库（ES）。</a:t>
            </a:r>
          </a:p>
        </p:txBody>
      </p:sp>
      <p:sp>
        <p:nvSpPr>
          <p:cNvPr id="2240" name="Shape 2240"/>
          <p:cNvSpPr/>
          <p:nvPr/>
        </p:nvSpPr>
        <p:spPr>
          <a:xfrm>
            <a:off x="16764190" y="7361129"/>
            <a:ext cx="3228976" cy="68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777874" indent="-777874" algn="l">
              <a:lnSpc>
                <a:spcPct val="220000"/>
              </a:lnSpc>
              <a:buSzPct val="47000"/>
              <a:buBlip>
                <a:blip r:embed="rId3"/>
              </a:buBlip>
              <a:defRPr sz="4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业务信息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Shape 2244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2245" name="Shape 2245"/>
          <p:cNvSpPr/>
          <p:nvPr/>
        </p:nvSpPr>
        <p:spPr>
          <a:xfrm>
            <a:off x="1175589" y="1802422"/>
            <a:ext cx="4787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406400" algn="just" defTabSz="457200">
              <a:defRPr sz="48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（一）原始信息</a:t>
            </a:r>
          </a:p>
        </p:txBody>
      </p:sp>
      <p:pic>
        <p:nvPicPr>
          <p:cNvPr id="224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9181" y="8507877"/>
            <a:ext cx="10997471" cy="4758362"/>
          </a:xfrm>
          <a:prstGeom prst="rect">
            <a:avLst/>
          </a:prstGeom>
          <a:ln w="12700">
            <a:miter lim="400000"/>
          </a:ln>
        </p:spPr>
      </p:pic>
      <p:sp>
        <p:nvSpPr>
          <p:cNvPr id="2247" name="Shape 2247"/>
          <p:cNvSpPr/>
          <p:nvPr/>
        </p:nvSpPr>
        <p:spPr>
          <a:xfrm>
            <a:off x="11556377" y="3090547"/>
            <a:ext cx="5191719" cy="5744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77874" indent="-777874" algn="l">
              <a:lnSpc>
                <a:spcPct val="170000"/>
              </a:lnSpc>
              <a:buSzPct val="47000"/>
              <a:buBlip>
                <a:blip r:embed="rId3"/>
              </a:buBlip>
              <a:defRPr sz="4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数据分类</a:t>
            </a:r>
          </a:p>
          <a:p>
            <a:pPr marL="1416843" lvl="1" indent="-527843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源码碎片数据</a:t>
            </a:r>
          </a:p>
          <a:p>
            <a:pPr marL="1416843" lvl="1" indent="-527843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文本碎片数据</a:t>
            </a:r>
          </a:p>
          <a:p>
            <a:pPr marL="1416843" lvl="1" indent="-527843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图片碎片数据</a:t>
            </a:r>
          </a:p>
          <a:p>
            <a:pPr marL="1416843" lvl="1" indent="-527843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音频碎片数据</a:t>
            </a:r>
          </a:p>
          <a:p>
            <a:pPr marL="1416843" lvl="1" indent="-527843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视频碎片数据</a:t>
            </a:r>
          </a:p>
          <a:p>
            <a:pPr marL="1416843" lvl="1" indent="-527843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关系数据</a:t>
            </a:r>
          </a:p>
        </p:txBody>
      </p:sp>
      <p:sp>
        <p:nvSpPr>
          <p:cNvPr id="2248" name="Shape 2248"/>
          <p:cNvSpPr/>
          <p:nvPr/>
        </p:nvSpPr>
        <p:spPr>
          <a:xfrm>
            <a:off x="17659157" y="4851137"/>
            <a:ext cx="1998880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lnSpc>
                <a:spcPct val="150000"/>
              </a:lnSpc>
              <a:defRPr sz="3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FastDFS</a:t>
            </a:r>
          </a:p>
        </p:txBody>
      </p:sp>
      <p:sp>
        <p:nvSpPr>
          <p:cNvPr id="2249" name="Shape 2249"/>
          <p:cNvSpPr/>
          <p:nvPr/>
        </p:nvSpPr>
        <p:spPr>
          <a:xfrm>
            <a:off x="17659157" y="5747287"/>
            <a:ext cx="1704443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lnSpc>
                <a:spcPct val="150000"/>
              </a:lnSpc>
              <a:defRPr sz="3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HBase</a:t>
            </a:r>
          </a:p>
        </p:txBody>
      </p:sp>
      <p:sp>
        <p:nvSpPr>
          <p:cNvPr id="2250" name="Shape 2250"/>
          <p:cNvSpPr/>
          <p:nvPr/>
        </p:nvSpPr>
        <p:spPr>
          <a:xfrm>
            <a:off x="16688512" y="5162898"/>
            <a:ext cx="1078808" cy="830414"/>
          </a:xfrm>
          <a:prstGeom prst="rightArrow">
            <a:avLst>
              <a:gd name="adj1" fmla="val 38136"/>
              <a:gd name="adj2" fmla="val 67143"/>
            </a:avLst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1" name="Shape 2251"/>
          <p:cNvSpPr/>
          <p:nvPr/>
        </p:nvSpPr>
        <p:spPr>
          <a:xfrm>
            <a:off x="2292851" y="3105471"/>
            <a:ext cx="5648326" cy="404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77874" indent="-777874" algn="l">
              <a:lnSpc>
                <a:spcPct val="140000"/>
              </a:lnSpc>
              <a:spcBef>
                <a:spcPts val="3000"/>
              </a:spcBef>
              <a:buSzPct val="47000"/>
              <a:buBlip>
                <a:blip r:embed="rId3"/>
              </a:buBlip>
              <a:defRPr sz="4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用途：</a:t>
            </a:r>
          </a:p>
          <a:p>
            <a:pPr marL="1666875" lvl="1" indent="-777875" algn="l">
              <a:lnSpc>
                <a:spcPct val="140000"/>
              </a:lnSpc>
              <a:spcBef>
                <a:spcPts val="3000"/>
              </a:spcBef>
              <a:buSzPct val="47000"/>
              <a:buBlip>
                <a:blip r:embed="rId3"/>
              </a:buBlip>
              <a:defRPr sz="4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解析结构化数据</a:t>
            </a:r>
          </a:p>
          <a:p>
            <a:pPr marL="1666875" lvl="1" indent="-777875" algn="l">
              <a:lnSpc>
                <a:spcPct val="140000"/>
              </a:lnSpc>
              <a:spcBef>
                <a:spcPts val="3000"/>
              </a:spcBef>
              <a:buSzPct val="47000"/>
              <a:buBlip>
                <a:blip r:embed="rId3"/>
              </a:buBlip>
              <a:defRPr sz="4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构建快照</a:t>
            </a:r>
          </a:p>
          <a:p>
            <a:pPr marL="1666875" lvl="1" indent="-777875" algn="l">
              <a:lnSpc>
                <a:spcPct val="140000"/>
              </a:lnSpc>
              <a:spcBef>
                <a:spcPts val="3000"/>
              </a:spcBef>
              <a:buSzPct val="47000"/>
              <a:buBlip>
                <a:blip r:embed="rId3"/>
              </a:buBlip>
              <a:defRPr sz="4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数据存档备份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工程概况（建设范围）</a:t>
            </a:r>
          </a:p>
        </p:txBody>
      </p:sp>
      <p:sp>
        <p:nvSpPr>
          <p:cNvPr id="155" name="Shape 155"/>
          <p:cNvSpPr/>
          <p:nvPr/>
        </p:nvSpPr>
        <p:spPr>
          <a:xfrm>
            <a:off x="2157091" y="2274858"/>
            <a:ext cx="17645939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两个中心、六个平台、三大体系</a:t>
            </a:r>
          </a:p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/>
          </a:p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/>
          </a:p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/>
          </a:p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/>
          </a:p>
          <a:p>
            <a:pPr algn="l" defTabSz="457200">
              <a:lnSpc>
                <a:spcPct val="150000"/>
              </a:lnSpc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我们承建总体集成与软件开发建设，分两批建设，共计1.9亿合同额，</a:t>
            </a:r>
          </a:p>
        </p:txBody>
      </p:sp>
      <p:sp>
        <p:nvSpPr>
          <p:cNvPr id="156" name="Shape 156"/>
          <p:cNvSpPr/>
          <p:nvPr/>
        </p:nvSpPr>
        <p:spPr>
          <a:xfrm>
            <a:off x="3801821" y="3993519"/>
            <a:ext cx="1453339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指挥中心、数据中心</a:t>
            </a:r>
          </a:p>
        </p:txBody>
      </p:sp>
      <p:sp>
        <p:nvSpPr>
          <p:cNvPr id="157" name="Shape 157"/>
          <p:cNvSpPr/>
          <p:nvPr/>
        </p:nvSpPr>
        <p:spPr>
          <a:xfrm>
            <a:off x="3801821" y="4862254"/>
            <a:ext cx="1868319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舆情监测平台、指挥调度平台、属地处置平台、综合服务平台、综合业务平台、应用支撑平台</a:t>
            </a:r>
          </a:p>
        </p:txBody>
      </p:sp>
      <p:sp>
        <p:nvSpPr>
          <p:cNvPr id="158" name="Shape 158"/>
          <p:cNvSpPr/>
          <p:nvPr/>
        </p:nvSpPr>
        <p:spPr>
          <a:xfrm>
            <a:off x="3801821" y="5730989"/>
            <a:ext cx="1868319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标准规范体系、安全保障体系、综合运维体系</a:t>
            </a:r>
          </a:p>
        </p:txBody>
      </p:sp>
      <p:sp>
        <p:nvSpPr>
          <p:cNvPr id="159" name="Shape 159"/>
          <p:cNvSpPr/>
          <p:nvPr/>
        </p:nvSpPr>
        <p:spPr>
          <a:xfrm>
            <a:off x="3801821" y="9268034"/>
            <a:ext cx="1868319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一批建设：以发现为主的舆情监测平台（汉、维、英）；以研判、处置、归档为闭环的管控处置平台，共计76个子系统（含48个业务应用、17个应用支撑、11个采购集成）</a:t>
            </a:r>
          </a:p>
        </p:txBody>
      </p:sp>
      <p:sp>
        <p:nvSpPr>
          <p:cNvPr id="160" name="Shape 160"/>
          <p:cNvSpPr/>
          <p:nvPr/>
        </p:nvSpPr>
        <p:spPr>
          <a:xfrm>
            <a:off x="3801821" y="10862481"/>
            <a:ext cx="18683194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二批建设：丰富监测发现手段（哈、土、乌）、规范处置评估、绩效考核；扩展网信对外服务；加强标准规范体系建设。共计100个子系统（含69个业务应用、19个应用支撑、12个采购集成）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Shape 2253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2254" name="Shape 2254"/>
          <p:cNvSpPr/>
          <p:nvPr/>
        </p:nvSpPr>
        <p:spPr>
          <a:xfrm>
            <a:off x="1118706" y="1916189"/>
            <a:ext cx="4787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406400" algn="just" defTabSz="457200">
              <a:defRPr sz="48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（二）特征信息</a:t>
            </a:r>
          </a:p>
        </p:txBody>
      </p:sp>
      <p:sp>
        <p:nvSpPr>
          <p:cNvPr id="2255" name="Shape 2255"/>
          <p:cNvSpPr/>
          <p:nvPr/>
        </p:nvSpPr>
        <p:spPr>
          <a:xfrm>
            <a:off x="2898788" y="6617001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80000"/>
              </a:lnSpc>
              <a:spcBef>
                <a:spcPts val="1900"/>
              </a:spcBef>
              <a:defRPr sz="3200">
                <a:solidFill>
                  <a:srgbClr val="000000"/>
                </a:solidFill>
              </a:defRPr>
            </a:lvl1pPr>
          </a:lstStyle>
          <a:p>
            <a:r>
              <a:t>数据解析</a:t>
            </a:r>
          </a:p>
        </p:txBody>
      </p:sp>
      <p:sp>
        <p:nvSpPr>
          <p:cNvPr id="2256" name="Shape 2256"/>
          <p:cNvSpPr/>
          <p:nvPr/>
        </p:nvSpPr>
        <p:spPr>
          <a:xfrm>
            <a:off x="6764942" y="10230914"/>
            <a:ext cx="2197101" cy="8255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7" name="Shape 2257"/>
          <p:cNvSpPr/>
          <p:nvPr/>
        </p:nvSpPr>
        <p:spPr>
          <a:xfrm>
            <a:off x="7037636" y="10307114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80000"/>
              </a:lnSpc>
              <a:spcBef>
                <a:spcPts val="190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特征数据</a:t>
            </a:r>
          </a:p>
        </p:txBody>
      </p:sp>
      <p:sp>
        <p:nvSpPr>
          <p:cNvPr id="2258" name="Shape 2258"/>
          <p:cNvSpPr/>
          <p:nvPr/>
        </p:nvSpPr>
        <p:spPr>
          <a:xfrm>
            <a:off x="11541594" y="8870916"/>
            <a:ext cx="2197101" cy="8255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9" name="Shape 2259"/>
          <p:cNvSpPr/>
          <p:nvPr/>
        </p:nvSpPr>
        <p:spPr>
          <a:xfrm>
            <a:off x="11814288" y="8947116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80000"/>
              </a:lnSpc>
              <a:spcBef>
                <a:spcPts val="190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特征信息</a:t>
            </a:r>
          </a:p>
        </p:txBody>
      </p:sp>
      <p:sp>
        <p:nvSpPr>
          <p:cNvPr id="2260" name="Shape 2260"/>
          <p:cNvSpPr/>
          <p:nvPr/>
        </p:nvSpPr>
        <p:spPr>
          <a:xfrm>
            <a:off x="2670188" y="7510917"/>
            <a:ext cx="2197101" cy="8255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原始数据</a:t>
            </a:r>
          </a:p>
        </p:txBody>
      </p:sp>
      <p:sp>
        <p:nvSpPr>
          <p:cNvPr id="2261" name="Shape 2261"/>
          <p:cNvSpPr/>
          <p:nvPr/>
        </p:nvSpPr>
        <p:spPr>
          <a:xfrm>
            <a:off x="2413699" y="3839577"/>
            <a:ext cx="42164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850900" indent="-444500" algn="just" defTabSz="457200">
              <a:buSzPct val="47000"/>
              <a:buBlip>
                <a:blip r:embed="rId4"/>
              </a:buBlip>
              <a:defRPr sz="32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什么是特征信息？</a:t>
            </a:r>
          </a:p>
        </p:txBody>
      </p:sp>
      <p:sp>
        <p:nvSpPr>
          <p:cNvPr id="2262" name="Shape 2262"/>
          <p:cNvSpPr/>
          <p:nvPr/>
        </p:nvSpPr>
        <p:spPr>
          <a:xfrm>
            <a:off x="14443465" y="3614526"/>
            <a:ext cx="54356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850900" indent="-444500" algn="just" defTabSz="457200">
              <a:buSzPct val="47000"/>
              <a:buBlip>
                <a:blip r:embed="rId4"/>
              </a:buBlip>
              <a:defRPr sz="32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特征信息包括哪些数据？</a:t>
            </a:r>
          </a:p>
        </p:txBody>
      </p:sp>
      <p:sp>
        <p:nvSpPr>
          <p:cNvPr id="2263" name="Shape 2263"/>
          <p:cNvSpPr/>
          <p:nvPr/>
        </p:nvSpPr>
        <p:spPr>
          <a:xfrm>
            <a:off x="14598892" y="4821574"/>
            <a:ext cx="6924676" cy="803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666874" lvl="1" indent="-777874" algn="l">
              <a:lnSpc>
                <a:spcPct val="270000"/>
              </a:lnSpc>
              <a:buSzPct val="47000"/>
              <a:buBlip>
                <a:blip r:embed="rId5"/>
              </a:buBlip>
              <a:defRPr sz="3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微博</a:t>
            </a:r>
          </a:p>
          <a:p>
            <a:pPr marL="1666874" lvl="1" indent="-777874" algn="l">
              <a:lnSpc>
                <a:spcPct val="270000"/>
              </a:lnSpc>
              <a:buSzPct val="47000"/>
              <a:buBlip>
                <a:blip r:embed="rId5"/>
              </a:buBlip>
              <a:defRPr sz="3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新闻网站（境内、境外）</a:t>
            </a:r>
          </a:p>
          <a:p>
            <a:pPr marL="1666874" lvl="1" indent="-777874" algn="l">
              <a:lnSpc>
                <a:spcPct val="270000"/>
              </a:lnSpc>
              <a:buSzPct val="47000"/>
              <a:buBlip>
                <a:blip r:embed="rId5"/>
              </a:buBlip>
              <a:defRPr sz="3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微信公众号</a:t>
            </a:r>
          </a:p>
          <a:p>
            <a:pPr marL="1666874" lvl="1" indent="-777874" algn="l">
              <a:lnSpc>
                <a:spcPct val="270000"/>
              </a:lnSpc>
              <a:buSzPct val="47000"/>
              <a:buBlip>
                <a:blip r:embed="rId5"/>
              </a:buBlip>
              <a:defRPr sz="3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论坛博客</a:t>
            </a:r>
          </a:p>
          <a:p>
            <a:pPr marL="1666874" lvl="1" indent="-777874" algn="l">
              <a:lnSpc>
                <a:spcPct val="270000"/>
              </a:lnSpc>
              <a:buSzPct val="47000"/>
              <a:buBlip>
                <a:blip r:embed="rId5"/>
              </a:buBlip>
              <a:defRPr sz="3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百度贴吧</a:t>
            </a:r>
          </a:p>
          <a:p>
            <a:pPr marL="1666874" lvl="1" indent="-777874" algn="l">
              <a:lnSpc>
                <a:spcPct val="270000"/>
              </a:lnSpc>
              <a:buSzPct val="47000"/>
              <a:buBlip>
                <a:blip r:embed="rId5"/>
              </a:buBlip>
              <a:defRPr sz="3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多媒体特征</a:t>
            </a:r>
          </a:p>
          <a:p>
            <a:pPr marL="1666874" lvl="1" indent="-777874" algn="l">
              <a:lnSpc>
                <a:spcPct val="270000"/>
              </a:lnSpc>
              <a:buSzPct val="47000"/>
              <a:buBlip>
                <a:blip r:embed="rId5"/>
              </a:buBlip>
              <a:defRPr sz="3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……</a:t>
            </a:r>
          </a:p>
        </p:txBody>
      </p:sp>
      <p:pic>
        <p:nvPicPr>
          <p:cNvPr id="2264" name="图片 2263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10595239" y="8811308"/>
            <a:ext cx="7553307" cy="50801"/>
          </a:xfrm>
          <a:prstGeom prst="rect">
            <a:avLst/>
          </a:prstGeom>
        </p:spPr>
      </p:pic>
      <p:pic>
        <p:nvPicPr>
          <p:cNvPr id="2266" name="图片 226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340764" y="5035578"/>
            <a:ext cx="698725" cy="50801"/>
          </a:xfrm>
          <a:prstGeom prst="rect">
            <a:avLst/>
          </a:prstGeom>
        </p:spPr>
      </p:pic>
      <p:pic>
        <p:nvPicPr>
          <p:cNvPr id="2268" name="图片 2267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340764" y="6294154"/>
            <a:ext cx="698725" cy="50801"/>
          </a:xfrm>
          <a:prstGeom prst="rect">
            <a:avLst/>
          </a:prstGeom>
        </p:spPr>
      </p:pic>
      <p:pic>
        <p:nvPicPr>
          <p:cNvPr id="2270" name="图片 2269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340764" y="7552732"/>
            <a:ext cx="698725" cy="50801"/>
          </a:xfrm>
          <a:prstGeom prst="rect">
            <a:avLst/>
          </a:prstGeom>
        </p:spPr>
      </p:pic>
      <p:pic>
        <p:nvPicPr>
          <p:cNvPr id="2272" name="图片 2271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340764" y="8811308"/>
            <a:ext cx="698725" cy="50801"/>
          </a:xfrm>
          <a:prstGeom prst="rect">
            <a:avLst/>
          </a:prstGeom>
        </p:spPr>
      </p:pic>
      <p:pic>
        <p:nvPicPr>
          <p:cNvPr id="2274" name="图片 2273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340764" y="10069885"/>
            <a:ext cx="698725" cy="50801"/>
          </a:xfrm>
          <a:prstGeom prst="rect">
            <a:avLst/>
          </a:prstGeom>
        </p:spPr>
      </p:pic>
      <p:pic>
        <p:nvPicPr>
          <p:cNvPr id="2276" name="图片 227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340764" y="11328462"/>
            <a:ext cx="698725" cy="50801"/>
          </a:xfrm>
          <a:prstGeom prst="rect">
            <a:avLst/>
          </a:prstGeom>
        </p:spPr>
      </p:pic>
      <p:pic>
        <p:nvPicPr>
          <p:cNvPr id="2278" name="图片 2277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340764" y="12587038"/>
            <a:ext cx="698725" cy="50801"/>
          </a:xfrm>
          <a:prstGeom prst="rect">
            <a:avLst/>
          </a:prstGeom>
        </p:spPr>
      </p:pic>
      <p:sp>
        <p:nvSpPr>
          <p:cNvPr id="2280" name="Shape 2280"/>
          <p:cNvSpPr/>
          <p:nvPr/>
        </p:nvSpPr>
        <p:spPr>
          <a:xfrm>
            <a:off x="6121330" y="8611365"/>
            <a:ext cx="1739901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2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数据分析</a:t>
            </a:r>
          </a:p>
          <a:p>
            <a:pPr algn="l">
              <a:spcBef>
                <a:spcPts val="500"/>
              </a:spcBef>
              <a:defRPr sz="2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数据识别</a:t>
            </a:r>
          </a:p>
        </p:txBody>
      </p:sp>
      <p:pic>
        <p:nvPicPr>
          <p:cNvPr id="2281" name="图片 2280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7226303" y="8967610"/>
            <a:ext cx="1362568" cy="722080"/>
          </a:xfrm>
          <a:prstGeom prst="rect">
            <a:avLst/>
          </a:prstGeom>
        </p:spPr>
      </p:pic>
      <p:pic>
        <p:nvPicPr>
          <p:cNvPr id="2283" name="图片 2282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9722357" y="8922626"/>
            <a:ext cx="1362568" cy="722080"/>
          </a:xfrm>
          <a:prstGeom prst="rect">
            <a:avLst/>
          </a:prstGeom>
        </p:spPr>
      </p:pic>
      <p:pic>
        <p:nvPicPr>
          <p:cNvPr id="2285" name="图片 2284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5095844" y="7562627"/>
            <a:ext cx="1362568" cy="722080"/>
          </a:xfrm>
          <a:prstGeom prst="rect">
            <a:avLst/>
          </a:prstGeom>
        </p:spPr>
      </p:pic>
      <p:sp>
        <p:nvSpPr>
          <p:cNvPr id="2287" name="Shape 2287"/>
          <p:cNvSpPr/>
          <p:nvPr/>
        </p:nvSpPr>
        <p:spPr>
          <a:xfrm>
            <a:off x="6827198" y="7510917"/>
            <a:ext cx="2197101" cy="8255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8" name="Shape 2288"/>
          <p:cNvSpPr/>
          <p:nvPr/>
        </p:nvSpPr>
        <p:spPr>
          <a:xfrm>
            <a:off x="6852598" y="7587117"/>
            <a:ext cx="2146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80000"/>
              </a:lnSpc>
              <a:spcBef>
                <a:spcPts val="190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结构化数据</a:t>
            </a:r>
          </a:p>
        </p:txBody>
      </p:sp>
      <p:sp>
        <p:nvSpPr>
          <p:cNvPr id="2289" name="Shape 2289"/>
          <p:cNvSpPr/>
          <p:nvPr/>
        </p:nvSpPr>
        <p:spPr>
          <a:xfrm>
            <a:off x="20882554" y="8421501"/>
            <a:ext cx="1078808" cy="830414"/>
          </a:xfrm>
          <a:prstGeom prst="rightArrow">
            <a:avLst>
              <a:gd name="adj1" fmla="val 38136"/>
              <a:gd name="adj2" fmla="val 67143"/>
            </a:avLst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0" name="Shape 2290"/>
          <p:cNvSpPr/>
          <p:nvPr/>
        </p:nvSpPr>
        <p:spPr>
          <a:xfrm>
            <a:off x="21782683" y="8109740"/>
            <a:ext cx="1704443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lnSpc>
                <a:spcPct val="150000"/>
              </a:lnSpc>
              <a:defRPr sz="3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HBase</a:t>
            </a:r>
          </a:p>
        </p:txBody>
      </p:sp>
      <p:sp>
        <p:nvSpPr>
          <p:cNvPr id="2291" name="Shape 2291"/>
          <p:cNvSpPr/>
          <p:nvPr/>
        </p:nvSpPr>
        <p:spPr>
          <a:xfrm>
            <a:off x="21782683" y="9005890"/>
            <a:ext cx="1998880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lnSpc>
                <a:spcPct val="150000"/>
              </a:lnSpc>
              <a:defRPr sz="3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FastDFS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Shape 2293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2294" name="Shape 2294"/>
          <p:cNvSpPr/>
          <p:nvPr/>
        </p:nvSpPr>
        <p:spPr>
          <a:xfrm>
            <a:off x="1118706" y="1916189"/>
            <a:ext cx="6616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406400" algn="just" defTabSz="457200">
              <a:defRPr sz="48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（二）特征信息－微博</a:t>
            </a:r>
          </a:p>
        </p:txBody>
      </p:sp>
      <p:grpSp>
        <p:nvGrpSpPr>
          <p:cNvPr id="2297" name="Group 2297"/>
          <p:cNvGrpSpPr/>
          <p:nvPr/>
        </p:nvGrpSpPr>
        <p:grpSpPr>
          <a:xfrm>
            <a:off x="13753826" y="6660837"/>
            <a:ext cx="1451949" cy="767194"/>
            <a:chOff x="0" y="0"/>
            <a:chExt cx="1451947" cy="767192"/>
          </a:xfrm>
        </p:grpSpPr>
        <p:sp>
          <p:nvSpPr>
            <p:cNvPr id="2295" name="Shape 2295"/>
            <p:cNvSpPr/>
            <p:nvPr/>
          </p:nvSpPr>
          <p:spPr>
            <a:xfrm>
              <a:off x="0" y="0"/>
              <a:ext cx="1451948" cy="767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434195" y="202721"/>
              <a:ext cx="583553" cy="428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发表</a:t>
              </a:r>
            </a:p>
          </p:txBody>
        </p:sp>
      </p:grpSp>
      <p:sp>
        <p:nvSpPr>
          <p:cNvPr id="2298" name="Shape 2298"/>
          <p:cNvSpPr/>
          <p:nvPr/>
        </p:nvSpPr>
        <p:spPr>
          <a:xfrm>
            <a:off x="13571563" y="5180707"/>
            <a:ext cx="1778001" cy="78423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299" name="Shape 2299"/>
          <p:cNvSpPr/>
          <p:nvPr/>
        </p:nvSpPr>
        <p:spPr>
          <a:xfrm>
            <a:off x="13694779" y="5325456"/>
            <a:ext cx="15315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微博用户表</a:t>
            </a:r>
          </a:p>
        </p:txBody>
      </p:sp>
      <p:sp>
        <p:nvSpPr>
          <p:cNvPr id="2474" name="Shape 2474"/>
          <p:cNvSpPr/>
          <p:nvPr/>
        </p:nvSpPr>
        <p:spPr>
          <a:xfrm>
            <a:off x="14465855" y="5977632"/>
            <a:ext cx="8780" cy="671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03" name="Group 2303"/>
          <p:cNvGrpSpPr/>
          <p:nvPr/>
        </p:nvGrpSpPr>
        <p:grpSpPr>
          <a:xfrm>
            <a:off x="16324565" y="5211916"/>
            <a:ext cx="1203404" cy="784233"/>
            <a:chOff x="0" y="0"/>
            <a:chExt cx="1203402" cy="784232"/>
          </a:xfrm>
        </p:grpSpPr>
        <p:sp>
          <p:nvSpPr>
            <p:cNvPr id="2301" name="Shape 2301"/>
            <p:cNvSpPr/>
            <p:nvPr/>
          </p:nvSpPr>
          <p:spPr>
            <a:xfrm>
              <a:off x="0" y="0"/>
              <a:ext cx="120340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303445" y="172989"/>
              <a:ext cx="596514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转发</a:t>
              </a:r>
            </a:p>
          </p:txBody>
        </p:sp>
      </p:grpSp>
      <p:sp>
        <p:nvSpPr>
          <p:cNvPr id="2475" name="Shape 2475"/>
          <p:cNvSpPr/>
          <p:nvPr/>
        </p:nvSpPr>
        <p:spPr>
          <a:xfrm>
            <a:off x="17545745" y="5607690"/>
            <a:ext cx="1377799" cy="8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76" name="Shape 2476"/>
          <p:cNvSpPr/>
          <p:nvPr/>
        </p:nvSpPr>
        <p:spPr>
          <a:xfrm>
            <a:off x="17372351" y="6955650"/>
            <a:ext cx="1889774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6" name="Shape 2306"/>
          <p:cNvSpPr/>
          <p:nvPr/>
        </p:nvSpPr>
        <p:spPr>
          <a:xfrm>
            <a:off x="13565025" y="7936655"/>
            <a:ext cx="1778001" cy="7874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307" name="Shape 2307"/>
          <p:cNvSpPr/>
          <p:nvPr/>
        </p:nvSpPr>
        <p:spPr>
          <a:xfrm>
            <a:off x="13590799" y="8111227"/>
            <a:ext cx="177800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微博文章表</a:t>
            </a:r>
          </a:p>
        </p:txBody>
      </p:sp>
      <p:sp>
        <p:nvSpPr>
          <p:cNvPr id="2308" name="Shape 2308"/>
          <p:cNvSpPr/>
          <p:nvPr/>
        </p:nvSpPr>
        <p:spPr>
          <a:xfrm>
            <a:off x="18924560" y="7552616"/>
            <a:ext cx="1778001" cy="78423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309" name="Shape 2309"/>
          <p:cNvSpPr/>
          <p:nvPr/>
        </p:nvSpPr>
        <p:spPr>
          <a:xfrm>
            <a:off x="18971083" y="7686892"/>
            <a:ext cx="17146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微博评论表</a:t>
            </a:r>
          </a:p>
        </p:txBody>
      </p:sp>
      <p:sp>
        <p:nvSpPr>
          <p:cNvPr id="2310" name="Shape 2310"/>
          <p:cNvSpPr/>
          <p:nvPr/>
        </p:nvSpPr>
        <p:spPr>
          <a:xfrm>
            <a:off x="18891882" y="5267469"/>
            <a:ext cx="1778001" cy="78423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2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grpSp>
        <p:nvGrpSpPr>
          <p:cNvPr id="2313" name="Group 2313"/>
          <p:cNvGrpSpPr/>
          <p:nvPr/>
        </p:nvGrpSpPr>
        <p:grpSpPr>
          <a:xfrm>
            <a:off x="16306345" y="7583141"/>
            <a:ext cx="1239843" cy="784234"/>
            <a:chOff x="0" y="0"/>
            <a:chExt cx="1239842" cy="784232"/>
          </a:xfrm>
        </p:grpSpPr>
        <p:sp>
          <p:nvSpPr>
            <p:cNvPr id="2311" name="Shape 2311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173863" y="172989"/>
              <a:ext cx="892116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评论</a:t>
              </a:r>
            </a:p>
          </p:txBody>
        </p:sp>
      </p:grpSp>
      <p:sp>
        <p:nvSpPr>
          <p:cNvPr id="2477" name="Shape 2477"/>
          <p:cNvSpPr/>
          <p:nvPr/>
        </p:nvSpPr>
        <p:spPr>
          <a:xfrm>
            <a:off x="17559342" y="7954265"/>
            <a:ext cx="1352519" cy="1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78" name="Shape 2478"/>
          <p:cNvSpPr/>
          <p:nvPr/>
        </p:nvSpPr>
        <p:spPr>
          <a:xfrm>
            <a:off x="15355725" y="8050602"/>
            <a:ext cx="1045984" cy="150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79" name="Shape 2479"/>
          <p:cNvSpPr/>
          <p:nvPr/>
        </p:nvSpPr>
        <p:spPr>
          <a:xfrm>
            <a:off x="14462171" y="7438133"/>
            <a:ext cx="9739" cy="485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17" name="Shape 2317"/>
          <p:cNvSpPr/>
          <p:nvPr/>
        </p:nvSpPr>
        <p:spPr>
          <a:xfrm>
            <a:off x="18923543" y="5401761"/>
            <a:ext cx="171468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微博转发表</a:t>
            </a:r>
          </a:p>
        </p:txBody>
      </p:sp>
      <p:sp>
        <p:nvSpPr>
          <p:cNvPr id="2318" name="Shape 2318"/>
          <p:cNvSpPr/>
          <p:nvPr/>
        </p:nvSpPr>
        <p:spPr>
          <a:xfrm>
            <a:off x="9963990" y="6534267"/>
            <a:ext cx="1778001" cy="7874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319" name="Shape 2319"/>
          <p:cNvSpPr/>
          <p:nvPr/>
        </p:nvSpPr>
        <p:spPr>
          <a:xfrm>
            <a:off x="10041468" y="6689767"/>
            <a:ext cx="162304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微博点赞表</a:t>
            </a:r>
          </a:p>
        </p:txBody>
      </p:sp>
      <p:grpSp>
        <p:nvGrpSpPr>
          <p:cNvPr id="2322" name="Group 2322"/>
          <p:cNvGrpSpPr/>
          <p:nvPr/>
        </p:nvGrpSpPr>
        <p:grpSpPr>
          <a:xfrm>
            <a:off x="11984026" y="5811129"/>
            <a:ext cx="1239640" cy="784233"/>
            <a:chOff x="0" y="0"/>
            <a:chExt cx="1239639" cy="784232"/>
          </a:xfrm>
        </p:grpSpPr>
        <p:sp>
          <p:nvSpPr>
            <p:cNvPr id="2320" name="Shape 2320"/>
            <p:cNvSpPr/>
            <p:nvPr/>
          </p:nvSpPr>
          <p:spPr>
            <a:xfrm>
              <a:off x="0" y="0"/>
              <a:ext cx="1239640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273958" y="172989"/>
              <a:ext cx="691724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t>点赞</a:t>
              </a:r>
            </a:p>
          </p:txBody>
        </p:sp>
      </p:grpSp>
      <p:sp>
        <p:nvSpPr>
          <p:cNvPr id="2480" name="Shape 2480"/>
          <p:cNvSpPr/>
          <p:nvPr/>
        </p:nvSpPr>
        <p:spPr>
          <a:xfrm>
            <a:off x="13022764" y="5878983"/>
            <a:ext cx="536100" cy="182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1" name="Shape 2481"/>
          <p:cNvSpPr/>
          <p:nvPr/>
        </p:nvSpPr>
        <p:spPr>
          <a:xfrm>
            <a:off x="11754690" y="6364221"/>
            <a:ext cx="460256" cy="190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27" name="Group 2327"/>
          <p:cNvGrpSpPr/>
          <p:nvPr/>
        </p:nvGrpSpPr>
        <p:grpSpPr>
          <a:xfrm>
            <a:off x="11977890" y="7252629"/>
            <a:ext cx="1239641" cy="784234"/>
            <a:chOff x="0" y="0"/>
            <a:chExt cx="1239639" cy="784232"/>
          </a:xfrm>
        </p:grpSpPr>
        <p:sp>
          <p:nvSpPr>
            <p:cNvPr id="2325" name="Shape 2325"/>
            <p:cNvSpPr/>
            <p:nvPr/>
          </p:nvSpPr>
          <p:spPr>
            <a:xfrm>
              <a:off x="0" y="0"/>
              <a:ext cx="1239640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273958" y="172989"/>
              <a:ext cx="691724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t>点赞</a:t>
              </a:r>
            </a:p>
          </p:txBody>
        </p:sp>
      </p:grpSp>
      <p:sp>
        <p:nvSpPr>
          <p:cNvPr id="2482" name="Shape 2482"/>
          <p:cNvSpPr/>
          <p:nvPr/>
        </p:nvSpPr>
        <p:spPr>
          <a:xfrm>
            <a:off x="11754690" y="7298410"/>
            <a:ext cx="452958" cy="186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3" name="Shape 2483"/>
          <p:cNvSpPr/>
          <p:nvPr/>
        </p:nvSpPr>
        <p:spPr>
          <a:xfrm>
            <a:off x="13004162" y="7794864"/>
            <a:ext cx="548164" cy="202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32" name="Group 2332"/>
          <p:cNvGrpSpPr/>
          <p:nvPr/>
        </p:nvGrpSpPr>
        <p:grpSpPr>
          <a:xfrm>
            <a:off x="16306345" y="6390922"/>
            <a:ext cx="1239843" cy="784234"/>
            <a:chOff x="0" y="0"/>
            <a:chExt cx="1239842" cy="784232"/>
          </a:xfrm>
        </p:grpSpPr>
        <p:sp>
          <p:nvSpPr>
            <p:cNvPr id="2330" name="Shape 2330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173863" y="172989"/>
              <a:ext cx="892116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评论</a:t>
              </a:r>
            </a:p>
          </p:txBody>
        </p:sp>
      </p:grpSp>
      <p:sp>
        <p:nvSpPr>
          <p:cNvPr id="2484" name="Shape 2484"/>
          <p:cNvSpPr/>
          <p:nvPr/>
        </p:nvSpPr>
        <p:spPr>
          <a:xfrm>
            <a:off x="15285324" y="5977632"/>
            <a:ext cx="1194853" cy="586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34" name="Shape 2334"/>
          <p:cNvSpPr/>
          <p:nvPr/>
        </p:nvSpPr>
        <p:spPr>
          <a:xfrm>
            <a:off x="9013971" y="8558273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35" name="Shape 2335"/>
          <p:cNvSpPr/>
          <p:nvPr/>
        </p:nvSpPr>
        <p:spPr>
          <a:xfrm>
            <a:off x="9002800" y="8670429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用户ID</a:t>
            </a:r>
          </a:p>
        </p:txBody>
      </p:sp>
      <p:sp>
        <p:nvSpPr>
          <p:cNvPr id="2336" name="Shape 2336"/>
          <p:cNvSpPr/>
          <p:nvPr/>
        </p:nvSpPr>
        <p:spPr>
          <a:xfrm>
            <a:off x="8823721" y="9281266"/>
            <a:ext cx="1377626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37" name="Shape 2337"/>
          <p:cNvSpPr/>
          <p:nvPr/>
        </p:nvSpPr>
        <p:spPr>
          <a:xfrm>
            <a:off x="8850650" y="9384685"/>
            <a:ext cx="128796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是否是转发</a:t>
            </a:r>
          </a:p>
        </p:txBody>
      </p:sp>
      <p:sp>
        <p:nvSpPr>
          <p:cNvPr id="2338" name="Shape 2338"/>
          <p:cNvSpPr/>
          <p:nvPr/>
        </p:nvSpPr>
        <p:spPr>
          <a:xfrm>
            <a:off x="8727524" y="10007625"/>
            <a:ext cx="1559612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39" name="Shape 2339"/>
          <p:cNvSpPr/>
          <p:nvPr/>
        </p:nvSpPr>
        <p:spPr>
          <a:xfrm>
            <a:off x="8716353" y="10119781"/>
            <a:ext cx="158195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转发微博源ID</a:t>
            </a:r>
          </a:p>
        </p:txBody>
      </p:sp>
      <p:sp>
        <p:nvSpPr>
          <p:cNvPr id="2340" name="Shape 2340"/>
          <p:cNvSpPr/>
          <p:nvPr/>
        </p:nvSpPr>
        <p:spPr>
          <a:xfrm>
            <a:off x="8793291" y="10740598"/>
            <a:ext cx="1426549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41" name="Shape 2341"/>
          <p:cNvSpPr/>
          <p:nvPr/>
        </p:nvSpPr>
        <p:spPr>
          <a:xfrm>
            <a:off x="8782120" y="10852754"/>
            <a:ext cx="145194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图片地址集</a:t>
            </a:r>
          </a:p>
        </p:txBody>
      </p:sp>
      <p:sp>
        <p:nvSpPr>
          <p:cNvPr id="2342" name="Shape 2342"/>
          <p:cNvSpPr/>
          <p:nvPr/>
        </p:nvSpPr>
        <p:spPr>
          <a:xfrm>
            <a:off x="12895277" y="12082145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43" name="Shape 2343"/>
          <p:cNvSpPr/>
          <p:nvPr/>
        </p:nvSpPr>
        <p:spPr>
          <a:xfrm>
            <a:off x="12884106" y="12194301"/>
            <a:ext cx="1019467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采集时间</a:t>
            </a:r>
          </a:p>
        </p:txBody>
      </p:sp>
      <p:sp>
        <p:nvSpPr>
          <p:cNvPr id="2344" name="Shape 2344"/>
          <p:cNvSpPr/>
          <p:nvPr/>
        </p:nvSpPr>
        <p:spPr>
          <a:xfrm>
            <a:off x="8958748" y="11467533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45" name="Shape 2345"/>
          <p:cNvSpPr/>
          <p:nvPr/>
        </p:nvSpPr>
        <p:spPr>
          <a:xfrm>
            <a:off x="8947577" y="11579689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转发数</a:t>
            </a:r>
          </a:p>
        </p:txBody>
      </p:sp>
      <p:sp>
        <p:nvSpPr>
          <p:cNvPr id="2346" name="Shape 2346"/>
          <p:cNvSpPr/>
          <p:nvPr/>
        </p:nvSpPr>
        <p:spPr>
          <a:xfrm>
            <a:off x="11829046" y="12074145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47" name="Shape 2347"/>
          <p:cNvSpPr/>
          <p:nvPr/>
        </p:nvSpPr>
        <p:spPr>
          <a:xfrm>
            <a:off x="11817875" y="12186301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发布时间</a:t>
            </a:r>
          </a:p>
        </p:txBody>
      </p:sp>
      <p:sp>
        <p:nvSpPr>
          <p:cNvPr id="2348" name="Shape 2348"/>
          <p:cNvSpPr/>
          <p:nvPr/>
        </p:nvSpPr>
        <p:spPr>
          <a:xfrm>
            <a:off x="13962001" y="12082145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49" name="Shape 2349"/>
          <p:cNvSpPr/>
          <p:nvPr/>
        </p:nvSpPr>
        <p:spPr>
          <a:xfrm>
            <a:off x="13950830" y="12194301"/>
            <a:ext cx="1019467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更新时间</a:t>
            </a:r>
          </a:p>
        </p:txBody>
      </p:sp>
      <p:sp>
        <p:nvSpPr>
          <p:cNvPr id="2350" name="Shape 2350"/>
          <p:cNvSpPr/>
          <p:nvPr/>
        </p:nvSpPr>
        <p:spPr>
          <a:xfrm>
            <a:off x="9702940" y="12060376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51" name="Shape 2351"/>
          <p:cNvSpPr/>
          <p:nvPr/>
        </p:nvSpPr>
        <p:spPr>
          <a:xfrm>
            <a:off x="9691769" y="12172532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评论数</a:t>
            </a:r>
          </a:p>
        </p:txBody>
      </p:sp>
      <p:sp>
        <p:nvSpPr>
          <p:cNvPr id="2352" name="Shape 2352"/>
          <p:cNvSpPr/>
          <p:nvPr/>
        </p:nvSpPr>
        <p:spPr>
          <a:xfrm>
            <a:off x="10765993" y="12074145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53" name="Shape 2353"/>
          <p:cNvSpPr/>
          <p:nvPr/>
        </p:nvSpPr>
        <p:spPr>
          <a:xfrm>
            <a:off x="10766584" y="12186301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点赞数</a:t>
            </a:r>
          </a:p>
        </p:txBody>
      </p:sp>
      <p:cxnSp>
        <p:nvCxnSpPr>
          <p:cNvPr id="2354" name="Connector 2354"/>
          <p:cNvCxnSpPr>
            <a:stCxn id="2335" idx="0"/>
            <a:endCxn id="2306" idx="0"/>
          </p:cNvCxnSpPr>
          <p:nvPr/>
        </p:nvCxnSpPr>
        <p:spPr>
          <a:xfrm flipV="1">
            <a:off x="9512533" y="8330355"/>
            <a:ext cx="4941493" cy="559202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55" name="Connector 2355"/>
          <p:cNvCxnSpPr>
            <a:stCxn id="2306" idx="0"/>
            <a:endCxn id="2342" idx="0"/>
          </p:cNvCxnSpPr>
          <p:nvPr/>
        </p:nvCxnSpPr>
        <p:spPr>
          <a:xfrm flipH="1">
            <a:off x="13393839" y="8330355"/>
            <a:ext cx="1060187" cy="4083074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56" name="Connector 2356"/>
          <p:cNvCxnSpPr>
            <a:stCxn id="2310" idx="0"/>
            <a:endCxn id="2372" idx="0"/>
          </p:cNvCxnSpPr>
          <p:nvPr/>
        </p:nvCxnSpPr>
        <p:spPr>
          <a:xfrm flipV="1">
            <a:off x="19780882" y="3574300"/>
            <a:ext cx="1470193" cy="2085286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57" name="Connector 2357"/>
          <p:cNvCxnSpPr>
            <a:stCxn id="2346" idx="0"/>
            <a:endCxn id="2306" idx="0"/>
          </p:cNvCxnSpPr>
          <p:nvPr/>
        </p:nvCxnSpPr>
        <p:spPr>
          <a:xfrm flipV="1">
            <a:off x="12327608" y="8330355"/>
            <a:ext cx="2126418" cy="4075074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58" name="Connector 2358"/>
          <p:cNvCxnSpPr>
            <a:stCxn id="2352" idx="0"/>
            <a:endCxn id="2306" idx="0"/>
          </p:cNvCxnSpPr>
          <p:nvPr/>
        </p:nvCxnSpPr>
        <p:spPr>
          <a:xfrm flipV="1">
            <a:off x="11264555" y="8330355"/>
            <a:ext cx="3189471" cy="4075074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59" name="Connector 2359"/>
          <p:cNvCxnSpPr>
            <a:stCxn id="2350" idx="0"/>
            <a:endCxn id="2306" idx="0"/>
          </p:cNvCxnSpPr>
          <p:nvPr/>
        </p:nvCxnSpPr>
        <p:spPr>
          <a:xfrm flipV="1">
            <a:off x="10201502" y="8330355"/>
            <a:ext cx="4252524" cy="4061306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60" name="Connector 2360"/>
          <p:cNvCxnSpPr>
            <a:stCxn id="2340" idx="0"/>
            <a:endCxn id="2306" idx="0"/>
          </p:cNvCxnSpPr>
          <p:nvPr/>
        </p:nvCxnSpPr>
        <p:spPr>
          <a:xfrm flipV="1">
            <a:off x="9506565" y="8330355"/>
            <a:ext cx="4947461" cy="2741527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61" name="Connector 2361"/>
          <p:cNvCxnSpPr>
            <a:stCxn id="2338" idx="0"/>
            <a:endCxn id="2306" idx="0"/>
          </p:cNvCxnSpPr>
          <p:nvPr/>
        </p:nvCxnSpPr>
        <p:spPr>
          <a:xfrm flipV="1">
            <a:off x="9507330" y="8330355"/>
            <a:ext cx="4946696" cy="2008554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62" name="Connector 2362"/>
          <p:cNvCxnSpPr>
            <a:stCxn id="2337" idx="0"/>
            <a:endCxn id="2306" idx="0"/>
          </p:cNvCxnSpPr>
          <p:nvPr/>
        </p:nvCxnSpPr>
        <p:spPr>
          <a:xfrm flipV="1">
            <a:off x="9494630" y="8330355"/>
            <a:ext cx="4959396" cy="1273459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63" name="Connector 2363"/>
          <p:cNvCxnSpPr>
            <a:stCxn id="2310" idx="0"/>
            <a:endCxn id="2374" idx="0"/>
          </p:cNvCxnSpPr>
          <p:nvPr/>
        </p:nvCxnSpPr>
        <p:spPr>
          <a:xfrm flipV="1">
            <a:off x="19780882" y="3947246"/>
            <a:ext cx="2458839" cy="1712340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64" name="Connector 2364"/>
          <p:cNvCxnSpPr>
            <a:stCxn id="2306" idx="0"/>
            <a:endCxn id="2348" idx="0"/>
          </p:cNvCxnSpPr>
          <p:nvPr/>
        </p:nvCxnSpPr>
        <p:spPr>
          <a:xfrm>
            <a:off x="14454025" y="8330355"/>
            <a:ext cx="6539" cy="4083074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65" name="Connector 2365"/>
          <p:cNvCxnSpPr>
            <a:stCxn id="2306" idx="0"/>
            <a:endCxn id="2452" idx="0"/>
          </p:cNvCxnSpPr>
          <p:nvPr/>
        </p:nvCxnSpPr>
        <p:spPr>
          <a:xfrm>
            <a:off x="14454025" y="8330355"/>
            <a:ext cx="1244093" cy="4083074"/>
          </a:xfrm>
          <a:prstGeom prst="straightConnector1">
            <a:avLst/>
          </a:pr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</p:cxnSp>
      <p:sp>
        <p:nvSpPr>
          <p:cNvPr id="2366" name="Shape 2366"/>
          <p:cNvSpPr/>
          <p:nvPr/>
        </p:nvSpPr>
        <p:spPr>
          <a:xfrm>
            <a:off x="19664704" y="3042819"/>
            <a:ext cx="997125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67" name="Shape 2367"/>
          <p:cNvSpPr/>
          <p:nvPr/>
        </p:nvSpPr>
        <p:spPr>
          <a:xfrm>
            <a:off x="19653533" y="3154975"/>
            <a:ext cx="1019467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用户ID</a:t>
            </a:r>
          </a:p>
        </p:txBody>
      </p:sp>
      <p:sp>
        <p:nvSpPr>
          <p:cNvPr id="2368" name="Shape 2368"/>
          <p:cNvSpPr/>
          <p:nvPr/>
        </p:nvSpPr>
        <p:spPr>
          <a:xfrm>
            <a:off x="21918007" y="4325469"/>
            <a:ext cx="1600373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69" name="Shape 2369"/>
          <p:cNvSpPr/>
          <p:nvPr/>
        </p:nvSpPr>
        <p:spPr>
          <a:xfrm>
            <a:off x="21950655" y="4437625"/>
            <a:ext cx="1535079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原微博用户ID</a:t>
            </a:r>
          </a:p>
        </p:txBody>
      </p:sp>
      <p:sp>
        <p:nvSpPr>
          <p:cNvPr id="2370" name="Shape 2370"/>
          <p:cNvSpPr/>
          <p:nvPr/>
        </p:nvSpPr>
        <p:spPr>
          <a:xfrm>
            <a:off x="21982760" y="5107065"/>
            <a:ext cx="1860702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71" name="Shape 2371"/>
          <p:cNvSpPr/>
          <p:nvPr/>
        </p:nvSpPr>
        <p:spPr>
          <a:xfrm>
            <a:off x="22068471" y="5209206"/>
            <a:ext cx="17146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原微博用户地址</a:t>
            </a:r>
          </a:p>
        </p:txBody>
      </p:sp>
      <p:sp>
        <p:nvSpPr>
          <p:cNvPr id="2372" name="Shape 2372"/>
          <p:cNvSpPr/>
          <p:nvPr/>
        </p:nvSpPr>
        <p:spPr>
          <a:xfrm>
            <a:off x="20752512" y="3243017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73" name="Shape 2373"/>
          <p:cNvSpPr/>
          <p:nvPr/>
        </p:nvSpPr>
        <p:spPr>
          <a:xfrm>
            <a:off x="20741341" y="3355173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微博ID</a:t>
            </a:r>
          </a:p>
        </p:txBody>
      </p:sp>
      <p:sp>
        <p:nvSpPr>
          <p:cNvPr id="2374" name="Shape 2374"/>
          <p:cNvSpPr/>
          <p:nvPr/>
        </p:nvSpPr>
        <p:spPr>
          <a:xfrm>
            <a:off x="21741159" y="3615962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75" name="Shape 2375"/>
          <p:cNvSpPr/>
          <p:nvPr/>
        </p:nvSpPr>
        <p:spPr>
          <a:xfrm>
            <a:off x="21729987" y="3728118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微博地址</a:t>
            </a:r>
          </a:p>
        </p:txBody>
      </p:sp>
      <p:sp>
        <p:nvSpPr>
          <p:cNvPr id="2376" name="Shape 2376"/>
          <p:cNvSpPr/>
          <p:nvPr/>
        </p:nvSpPr>
        <p:spPr>
          <a:xfrm>
            <a:off x="19944331" y="11584107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77" name="Shape 2377"/>
          <p:cNvSpPr/>
          <p:nvPr/>
        </p:nvSpPr>
        <p:spPr>
          <a:xfrm>
            <a:off x="19933159" y="11696263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发布时间</a:t>
            </a:r>
          </a:p>
        </p:txBody>
      </p:sp>
      <p:sp>
        <p:nvSpPr>
          <p:cNvPr id="2378" name="Shape 2378"/>
          <p:cNvSpPr/>
          <p:nvPr/>
        </p:nvSpPr>
        <p:spPr>
          <a:xfrm>
            <a:off x="22199329" y="8961276"/>
            <a:ext cx="1361082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79" name="Shape 2379"/>
          <p:cNvSpPr/>
          <p:nvPr/>
        </p:nvSpPr>
        <p:spPr>
          <a:xfrm>
            <a:off x="22188158" y="9073431"/>
            <a:ext cx="138342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上级评论ID</a:t>
            </a:r>
          </a:p>
        </p:txBody>
      </p:sp>
      <p:sp>
        <p:nvSpPr>
          <p:cNvPr id="2380" name="Shape 2380"/>
          <p:cNvSpPr/>
          <p:nvPr/>
        </p:nvSpPr>
        <p:spPr>
          <a:xfrm>
            <a:off x="22381309" y="8272036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81" name="Shape 2381"/>
          <p:cNvSpPr/>
          <p:nvPr/>
        </p:nvSpPr>
        <p:spPr>
          <a:xfrm>
            <a:off x="22370137" y="8384192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评论ID</a:t>
            </a:r>
          </a:p>
        </p:txBody>
      </p:sp>
      <p:cxnSp>
        <p:nvCxnSpPr>
          <p:cNvPr id="2382" name="Connector 2382"/>
          <p:cNvCxnSpPr>
            <a:stCxn id="2310" idx="0"/>
            <a:endCxn id="2367" idx="0"/>
          </p:cNvCxnSpPr>
          <p:nvPr/>
        </p:nvCxnSpPr>
        <p:spPr>
          <a:xfrm flipV="1">
            <a:off x="19780882" y="3374102"/>
            <a:ext cx="382385" cy="2285484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83" name="Connector 2383"/>
          <p:cNvCxnSpPr>
            <a:stCxn id="2310" idx="0"/>
            <a:endCxn id="2387" idx="0"/>
          </p:cNvCxnSpPr>
          <p:nvPr/>
        </p:nvCxnSpPr>
        <p:spPr>
          <a:xfrm>
            <a:off x="19780882" y="5659585"/>
            <a:ext cx="3123545" cy="53686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84" name="Connector 2384"/>
          <p:cNvCxnSpPr>
            <a:stCxn id="2310" idx="0"/>
            <a:endCxn id="2370" idx="0"/>
          </p:cNvCxnSpPr>
          <p:nvPr/>
        </p:nvCxnSpPr>
        <p:spPr>
          <a:xfrm flipV="1">
            <a:off x="19780882" y="5438348"/>
            <a:ext cx="3132230" cy="22123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85" name="Connector 2385"/>
          <p:cNvCxnSpPr>
            <a:stCxn id="2310" idx="0"/>
            <a:endCxn id="2368" idx="0"/>
          </p:cNvCxnSpPr>
          <p:nvPr/>
        </p:nvCxnSpPr>
        <p:spPr>
          <a:xfrm flipV="1">
            <a:off x="19780882" y="4656753"/>
            <a:ext cx="2937312" cy="1002833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86" name="Connector 2386"/>
          <p:cNvCxnSpPr>
            <a:stCxn id="2310" idx="0"/>
            <a:endCxn id="2389" idx="0"/>
          </p:cNvCxnSpPr>
          <p:nvPr/>
        </p:nvCxnSpPr>
        <p:spPr>
          <a:xfrm>
            <a:off x="19780882" y="5659585"/>
            <a:ext cx="2792504" cy="1264553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sp>
        <p:nvSpPr>
          <p:cNvPr id="2387" name="Shape 2387"/>
          <p:cNvSpPr/>
          <p:nvPr/>
        </p:nvSpPr>
        <p:spPr>
          <a:xfrm>
            <a:off x="21974075" y="5865169"/>
            <a:ext cx="1860703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88" name="Shape 2388"/>
          <p:cNvSpPr/>
          <p:nvPr/>
        </p:nvSpPr>
        <p:spPr>
          <a:xfrm>
            <a:off x="22059786" y="5967311"/>
            <a:ext cx="1714680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原微博用户名称</a:t>
            </a:r>
          </a:p>
        </p:txBody>
      </p:sp>
      <p:sp>
        <p:nvSpPr>
          <p:cNvPr id="2389" name="Shape 2389"/>
          <p:cNvSpPr/>
          <p:nvPr/>
        </p:nvSpPr>
        <p:spPr>
          <a:xfrm>
            <a:off x="21773199" y="6592854"/>
            <a:ext cx="1600373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90" name="Shape 2390"/>
          <p:cNvSpPr/>
          <p:nvPr/>
        </p:nvSpPr>
        <p:spPr>
          <a:xfrm>
            <a:off x="21805846" y="6705010"/>
            <a:ext cx="15350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原微博MID</a:t>
            </a:r>
          </a:p>
        </p:txBody>
      </p:sp>
      <p:cxnSp>
        <p:nvCxnSpPr>
          <p:cNvPr id="2391" name="Connector 2391"/>
          <p:cNvCxnSpPr>
            <a:stCxn id="2308" idx="0"/>
            <a:endCxn id="2378" idx="0"/>
          </p:cNvCxnSpPr>
          <p:nvPr/>
        </p:nvCxnSpPr>
        <p:spPr>
          <a:xfrm>
            <a:off x="19813560" y="7944732"/>
            <a:ext cx="3066311" cy="134782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92" name="Connector 2392"/>
          <p:cNvCxnSpPr>
            <a:stCxn id="2400" idx="0"/>
            <a:endCxn id="2308" idx="0"/>
          </p:cNvCxnSpPr>
          <p:nvPr/>
        </p:nvCxnSpPr>
        <p:spPr>
          <a:xfrm flipH="1" flipV="1">
            <a:off x="19813560" y="7944732"/>
            <a:ext cx="3066311" cy="2097421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93" name="Connector 2393"/>
          <p:cNvCxnSpPr>
            <a:stCxn id="2308" idx="0"/>
            <a:endCxn id="2398" idx="0"/>
          </p:cNvCxnSpPr>
          <p:nvPr/>
        </p:nvCxnSpPr>
        <p:spPr>
          <a:xfrm flipV="1">
            <a:off x="19813560" y="7884115"/>
            <a:ext cx="2996713" cy="6061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94" name="Connector 2394"/>
          <p:cNvCxnSpPr>
            <a:stCxn id="2308" idx="0"/>
            <a:endCxn id="2380" idx="0"/>
          </p:cNvCxnSpPr>
          <p:nvPr/>
        </p:nvCxnSpPr>
        <p:spPr>
          <a:xfrm>
            <a:off x="19813560" y="7944732"/>
            <a:ext cx="3066312" cy="65858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95" name="Connector 2395"/>
          <p:cNvCxnSpPr>
            <a:stCxn id="2308" idx="0"/>
            <a:endCxn id="2402" idx="0"/>
          </p:cNvCxnSpPr>
          <p:nvPr/>
        </p:nvCxnSpPr>
        <p:spPr>
          <a:xfrm>
            <a:off x="19813560" y="7944732"/>
            <a:ext cx="2583506" cy="2790700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96" name="Connector 2396"/>
          <p:cNvCxnSpPr>
            <a:stCxn id="2308" idx="0"/>
            <a:endCxn id="2404" idx="0"/>
          </p:cNvCxnSpPr>
          <p:nvPr/>
        </p:nvCxnSpPr>
        <p:spPr>
          <a:xfrm>
            <a:off x="19813560" y="7944732"/>
            <a:ext cx="1736680" cy="3463951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397" name="Connector 2397"/>
          <p:cNvCxnSpPr>
            <a:stCxn id="2308" idx="0"/>
            <a:endCxn id="2376" idx="0"/>
          </p:cNvCxnSpPr>
          <p:nvPr/>
        </p:nvCxnSpPr>
        <p:spPr>
          <a:xfrm>
            <a:off x="19813560" y="7944732"/>
            <a:ext cx="629333" cy="3970659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sp>
        <p:nvSpPr>
          <p:cNvPr id="2398" name="Shape 2398"/>
          <p:cNvSpPr/>
          <p:nvPr/>
        </p:nvSpPr>
        <p:spPr>
          <a:xfrm>
            <a:off x="22311710" y="7552831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399" name="Shape 2399"/>
          <p:cNvSpPr/>
          <p:nvPr/>
        </p:nvSpPr>
        <p:spPr>
          <a:xfrm>
            <a:off x="22300539" y="7664987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用户ID</a:t>
            </a:r>
          </a:p>
        </p:txBody>
      </p:sp>
      <p:sp>
        <p:nvSpPr>
          <p:cNvPr id="2400" name="Shape 2400"/>
          <p:cNvSpPr/>
          <p:nvPr/>
        </p:nvSpPr>
        <p:spPr>
          <a:xfrm>
            <a:off x="22079684" y="9710869"/>
            <a:ext cx="1600373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01" name="Shape 2401"/>
          <p:cNvSpPr/>
          <p:nvPr/>
        </p:nvSpPr>
        <p:spPr>
          <a:xfrm>
            <a:off x="22112332" y="9823024"/>
            <a:ext cx="1535079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原微博用户ID</a:t>
            </a:r>
          </a:p>
        </p:txBody>
      </p:sp>
      <p:sp>
        <p:nvSpPr>
          <p:cNvPr id="2402" name="Shape 2402"/>
          <p:cNvSpPr/>
          <p:nvPr/>
        </p:nvSpPr>
        <p:spPr>
          <a:xfrm>
            <a:off x="21466714" y="10404148"/>
            <a:ext cx="1860702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03" name="Shape 2403"/>
          <p:cNvSpPr/>
          <p:nvPr/>
        </p:nvSpPr>
        <p:spPr>
          <a:xfrm>
            <a:off x="21552425" y="10506290"/>
            <a:ext cx="1714680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原微博用户地址</a:t>
            </a:r>
          </a:p>
        </p:txBody>
      </p:sp>
      <p:sp>
        <p:nvSpPr>
          <p:cNvPr id="2404" name="Shape 2404"/>
          <p:cNvSpPr/>
          <p:nvPr/>
        </p:nvSpPr>
        <p:spPr>
          <a:xfrm>
            <a:off x="20619888" y="11077399"/>
            <a:ext cx="1860703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05" name="Shape 2405"/>
          <p:cNvSpPr/>
          <p:nvPr/>
        </p:nvSpPr>
        <p:spPr>
          <a:xfrm>
            <a:off x="20705599" y="11179541"/>
            <a:ext cx="17146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原微博用户名称</a:t>
            </a:r>
          </a:p>
        </p:txBody>
      </p:sp>
      <p:sp>
        <p:nvSpPr>
          <p:cNvPr id="2406" name="Shape 2406"/>
          <p:cNvSpPr/>
          <p:nvPr/>
        </p:nvSpPr>
        <p:spPr>
          <a:xfrm>
            <a:off x="8191117" y="5475416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07" name="Shape 2407"/>
          <p:cNvSpPr/>
          <p:nvPr/>
        </p:nvSpPr>
        <p:spPr>
          <a:xfrm>
            <a:off x="8179945" y="5587572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用户ID</a:t>
            </a:r>
          </a:p>
        </p:txBody>
      </p:sp>
      <p:sp>
        <p:nvSpPr>
          <p:cNvPr id="2408" name="Shape 2408"/>
          <p:cNvSpPr/>
          <p:nvPr/>
        </p:nvSpPr>
        <p:spPr>
          <a:xfrm>
            <a:off x="7564078" y="6238174"/>
            <a:ext cx="1600372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09" name="Shape 2409"/>
          <p:cNvSpPr/>
          <p:nvPr/>
        </p:nvSpPr>
        <p:spPr>
          <a:xfrm>
            <a:off x="7596725" y="6350330"/>
            <a:ext cx="1535080" cy="492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原微博MID</a:t>
            </a:r>
          </a:p>
        </p:txBody>
      </p:sp>
      <p:sp>
        <p:nvSpPr>
          <p:cNvPr id="2410" name="Shape 2410"/>
          <p:cNvSpPr/>
          <p:nvPr/>
        </p:nvSpPr>
        <p:spPr>
          <a:xfrm>
            <a:off x="7650226" y="7000932"/>
            <a:ext cx="1426549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11" name="Shape 2411"/>
          <p:cNvSpPr/>
          <p:nvPr/>
        </p:nvSpPr>
        <p:spPr>
          <a:xfrm>
            <a:off x="7639054" y="7161952"/>
            <a:ext cx="1451949" cy="38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图片地址集</a:t>
            </a:r>
          </a:p>
        </p:txBody>
      </p:sp>
      <p:sp>
        <p:nvSpPr>
          <p:cNvPr id="2412" name="Shape 2412"/>
          <p:cNvSpPr/>
          <p:nvPr/>
        </p:nvSpPr>
        <p:spPr>
          <a:xfrm>
            <a:off x="8191117" y="7814483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13" name="Shape 2413"/>
          <p:cNvSpPr/>
          <p:nvPr/>
        </p:nvSpPr>
        <p:spPr>
          <a:xfrm>
            <a:off x="8181474" y="7928141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更新时间</a:t>
            </a:r>
          </a:p>
        </p:txBody>
      </p:sp>
      <p:cxnSp>
        <p:nvCxnSpPr>
          <p:cNvPr id="2414" name="Connector 2414"/>
          <p:cNvCxnSpPr>
            <a:stCxn id="2406" idx="0"/>
            <a:endCxn id="2318" idx="0"/>
          </p:cNvCxnSpPr>
          <p:nvPr/>
        </p:nvCxnSpPr>
        <p:spPr>
          <a:xfrm>
            <a:off x="8689679" y="5806699"/>
            <a:ext cx="2163312" cy="1121269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15" name="Connector 2415"/>
          <p:cNvCxnSpPr>
            <a:stCxn id="2408" idx="0"/>
            <a:endCxn id="2318" idx="0"/>
          </p:cNvCxnSpPr>
          <p:nvPr/>
        </p:nvCxnSpPr>
        <p:spPr>
          <a:xfrm>
            <a:off x="8364264" y="6569457"/>
            <a:ext cx="2488727" cy="358511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16" name="Connector 2416"/>
          <p:cNvCxnSpPr>
            <a:stCxn id="2410" idx="0"/>
            <a:endCxn id="2318" idx="0"/>
          </p:cNvCxnSpPr>
          <p:nvPr/>
        </p:nvCxnSpPr>
        <p:spPr>
          <a:xfrm flipV="1">
            <a:off x="8363500" y="6927967"/>
            <a:ext cx="2489491" cy="404249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17" name="Connector 2417"/>
          <p:cNvCxnSpPr>
            <a:stCxn id="2412" idx="0"/>
            <a:endCxn id="2318" idx="0"/>
          </p:cNvCxnSpPr>
          <p:nvPr/>
        </p:nvCxnSpPr>
        <p:spPr>
          <a:xfrm flipV="1">
            <a:off x="8689679" y="6927967"/>
            <a:ext cx="2163312" cy="1217800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sp>
        <p:nvSpPr>
          <p:cNvPr id="2418" name="Shape 2418"/>
          <p:cNvSpPr/>
          <p:nvPr/>
        </p:nvSpPr>
        <p:spPr>
          <a:xfrm>
            <a:off x="9196163" y="4856482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19" name="Shape 2419"/>
          <p:cNvSpPr/>
          <p:nvPr/>
        </p:nvSpPr>
        <p:spPr>
          <a:xfrm>
            <a:off x="9184991" y="4968638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用户ID</a:t>
            </a:r>
          </a:p>
        </p:txBody>
      </p:sp>
      <p:sp>
        <p:nvSpPr>
          <p:cNvPr id="2420" name="Shape 2420"/>
          <p:cNvSpPr/>
          <p:nvPr/>
        </p:nvSpPr>
        <p:spPr>
          <a:xfrm>
            <a:off x="9196163" y="3426604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21" name="Shape 2421"/>
          <p:cNvSpPr/>
          <p:nvPr/>
        </p:nvSpPr>
        <p:spPr>
          <a:xfrm>
            <a:off x="9184991" y="3538760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用户地址</a:t>
            </a:r>
          </a:p>
        </p:txBody>
      </p:sp>
      <p:sp>
        <p:nvSpPr>
          <p:cNvPr id="2422" name="Shape 2422"/>
          <p:cNvSpPr/>
          <p:nvPr/>
        </p:nvSpPr>
        <p:spPr>
          <a:xfrm>
            <a:off x="9008768" y="4143034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23" name="Shape 2423"/>
          <p:cNvSpPr/>
          <p:nvPr/>
        </p:nvSpPr>
        <p:spPr>
          <a:xfrm>
            <a:off x="8997596" y="4255190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用户昵称</a:t>
            </a:r>
          </a:p>
        </p:txBody>
      </p:sp>
      <p:sp>
        <p:nvSpPr>
          <p:cNvPr id="2424" name="Shape 2424"/>
          <p:cNvSpPr/>
          <p:nvPr/>
        </p:nvSpPr>
        <p:spPr>
          <a:xfrm>
            <a:off x="9952330" y="2850006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25" name="Shape 2425"/>
          <p:cNvSpPr/>
          <p:nvPr/>
        </p:nvSpPr>
        <p:spPr>
          <a:xfrm>
            <a:off x="9941159" y="2962162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头像地址</a:t>
            </a:r>
          </a:p>
        </p:txBody>
      </p:sp>
      <p:sp>
        <p:nvSpPr>
          <p:cNvPr id="2426" name="Shape 2426"/>
          <p:cNvSpPr/>
          <p:nvPr/>
        </p:nvSpPr>
        <p:spPr>
          <a:xfrm>
            <a:off x="12026325" y="2537285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27" name="Shape 2427"/>
          <p:cNvSpPr/>
          <p:nvPr/>
        </p:nvSpPr>
        <p:spPr>
          <a:xfrm>
            <a:off x="12015153" y="2649441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真实姓名</a:t>
            </a:r>
          </a:p>
        </p:txBody>
      </p:sp>
      <p:sp>
        <p:nvSpPr>
          <p:cNvPr id="2428" name="Shape 2428"/>
          <p:cNvSpPr/>
          <p:nvPr/>
        </p:nvSpPr>
        <p:spPr>
          <a:xfrm>
            <a:off x="13069221" y="2537285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29" name="Shape 2429"/>
          <p:cNvSpPr/>
          <p:nvPr/>
        </p:nvSpPr>
        <p:spPr>
          <a:xfrm>
            <a:off x="13058049" y="2649441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所在地</a:t>
            </a:r>
          </a:p>
        </p:txBody>
      </p:sp>
      <p:sp>
        <p:nvSpPr>
          <p:cNvPr id="2430" name="Shape 2430"/>
          <p:cNvSpPr/>
          <p:nvPr/>
        </p:nvSpPr>
        <p:spPr>
          <a:xfrm>
            <a:off x="16728333" y="3725345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31" name="Shape 2431"/>
          <p:cNvSpPr/>
          <p:nvPr/>
        </p:nvSpPr>
        <p:spPr>
          <a:xfrm>
            <a:off x="16717162" y="3837501"/>
            <a:ext cx="1019467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注册日期</a:t>
            </a:r>
          </a:p>
        </p:txBody>
      </p:sp>
      <p:sp>
        <p:nvSpPr>
          <p:cNvPr id="2432" name="Shape 2432"/>
          <p:cNvSpPr/>
          <p:nvPr/>
        </p:nvSpPr>
        <p:spPr>
          <a:xfrm>
            <a:off x="11015383" y="2686027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33" name="Shape 2433"/>
          <p:cNvSpPr/>
          <p:nvPr/>
        </p:nvSpPr>
        <p:spPr>
          <a:xfrm>
            <a:off x="11005740" y="2801031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简介</a:t>
            </a:r>
          </a:p>
        </p:txBody>
      </p:sp>
      <p:sp>
        <p:nvSpPr>
          <p:cNvPr id="2434" name="Shape 2434"/>
          <p:cNvSpPr/>
          <p:nvPr/>
        </p:nvSpPr>
        <p:spPr>
          <a:xfrm>
            <a:off x="14120622" y="2593339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35" name="Shape 2435"/>
          <p:cNvSpPr/>
          <p:nvPr/>
        </p:nvSpPr>
        <p:spPr>
          <a:xfrm>
            <a:off x="14109451" y="2705495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关注数</a:t>
            </a:r>
          </a:p>
        </p:txBody>
      </p:sp>
      <p:sp>
        <p:nvSpPr>
          <p:cNvPr id="2436" name="Shape 2436"/>
          <p:cNvSpPr/>
          <p:nvPr/>
        </p:nvSpPr>
        <p:spPr>
          <a:xfrm>
            <a:off x="16127078" y="3030010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37" name="Shape 2437"/>
          <p:cNvSpPr/>
          <p:nvPr/>
        </p:nvSpPr>
        <p:spPr>
          <a:xfrm>
            <a:off x="16115907" y="3142166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粉丝数</a:t>
            </a:r>
          </a:p>
        </p:txBody>
      </p:sp>
      <p:sp>
        <p:nvSpPr>
          <p:cNvPr id="2438" name="Shape 2438"/>
          <p:cNvSpPr/>
          <p:nvPr/>
        </p:nvSpPr>
        <p:spPr>
          <a:xfrm>
            <a:off x="15171281" y="2679317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39" name="Shape 2439"/>
          <p:cNvSpPr/>
          <p:nvPr/>
        </p:nvSpPr>
        <p:spPr>
          <a:xfrm>
            <a:off x="15160109" y="2791473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微博数</a:t>
            </a:r>
          </a:p>
        </p:txBody>
      </p:sp>
      <p:cxnSp>
        <p:nvCxnSpPr>
          <p:cNvPr id="2440" name="Connector 2440"/>
          <p:cNvCxnSpPr>
            <a:stCxn id="2420" idx="0"/>
            <a:endCxn id="2298" idx="0"/>
          </p:cNvCxnSpPr>
          <p:nvPr/>
        </p:nvCxnSpPr>
        <p:spPr>
          <a:xfrm>
            <a:off x="9694724" y="3757888"/>
            <a:ext cx="4765840" cy="1814937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41" name="Connector 2441"/>
          <p:cNvCxnSpPr>
            <a:stCxn id="2422" idx="0"/>
            <a:endCxn id="2298" idx="0"/>
          </p:cNvCxnSpPr>
          <p:nvPr/>
        </p:nvCxnSpPr>
        <p:spPr>
          <a:xfrm>
            <a:off x="9507329" y="4474317"/>
            <a:ext cx="4953235" cy="109850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42" name="Connector 2442"/>
          <p:cNvCxnSpPr>
            <a:stCxn id="2418" idx="0"/>
            <a:endCxn id="2298" idx="0"/>
          </p:cNvCxnSpPr>
          <p:nvPr/>
        </p:nvCxnSpPr>
        <p:spPr>
          <a:xfrm>
            <a:off x="9694724" y="5187765"/>
            <a:ext cx="4765840" cy="385060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43" name="Connector 2443"/>
          <p:cNvCxnSpPr>
            <a:stCxn id="2298" idx="0"/>
            <a:endCxn id="2426" idx="0"/>
          </p:cNvCxnSpPr>
          <p:nvPr/>
        </p:nvCxnSpPr>
        <p:spPr>
          <a:xfrm flipH="1" flipV="1">
            <a:off x="12524886" y="2868569"/>
            <a:ext cx="1935678" cy="2704256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44" name="Connector 2444"/>
          <p:cNvCxnSpPr>
            <a:stCxn id="2298" idx="0"/>
            <a:endCxn id="2428" idx="0"/>
          </p:cNvCxnSpPr>
          <p:nvPr/>
        </p:nvCxnSpPr>
        <p:spPr>
          <a:xfrm flipH="1" flipV="1">
            <a:off x="13567782" y="2868569"/>
            <a:ext cx="892782" cy="2704256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45" name="Connector 2445"/>
          <p:cNvCxnSpPr>
            <a:stCxn id="2298" idx="0"/>
            <a:endCxn id="2434" idx="0"/>
          </p:cNvCxnSpPr>
          <p:nvPr/>
        </p:nvCxnSpPr>
        <p:spPr>
          <a:xfrm flipV="1">
            <a:off x="14460563" y="2924623"/>
            <a:ext cx="158622" cy="2648202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46" name="Connector 2446"/>
          <p:cNvCxnSpPr>
            <a:stCxn id="2298" idx="0"/>
            <a:endCxn id="2438" idx="0"/>
          </p:cNvCxnSpPr>
          <p:nvPr/>
        </p:nvCxnSpPr>
        <p:spPr>
          <a:xfrm flipV="1">
            <a:off x="14460563" y="3010601"/>
            <a:ext cx="1209280" cy="2562224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47" name="Connector 2447"/>
          <p:cNvCxnSpPr>
            <a:stCxn id="2298" idx="0"/>
            <a:endCxn id="2436" idx="0"/>
          </p:cNvCxnSpPr>
          <p:nvPr/>
        </p:nvCxnSpPr>
        <p:spPr>
          <a:xfrm flipV="1">
            <a:off x="14460563" y="3361294"/>
            <a:ext cx="2165078" cy="2211531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48" name="Connector 2448"/>
          <p:cNvCxnSpPr>
            <a:stCxn id="2298" idx="0"/>
            <a:endCxn id="2430" idx="0"/>
          </p:cNvCxnSpPr>
          <p:nvPr/>
        </p:nvCxnSpPr>
        <p:spPr>
          <a:xfrm flipV="1">
            <a:off x="14460563" y="4056628"/>
            <a:ext cx="2766333" cy="1516197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49" name="Connector 2449"/>
          <p:cNvCxnSpPr>
            <a:stCxn id="2433" idx="0"/>
            <a:endCxn id="2298" idx="0"/>
          </p:cNvCxnSpPr>
          <p:nvPr/>
        </p:nvCxnSpPr>
        <p:spPr>
          <a:xfrm>
            <a:off x="11515474" y="3020159"/>
            <a:ext cx="2945090" cy="2552666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50" name="Connector 2450"/>
          <p:cNvCxnSpPr>
            <a:stCxn id="2424" idx="0"/>
            <a:endCxn id="2298" idx="0"/>
          </p:cNvCxnSpPr>
          <p:nvPr/>
        </p:nvCxnSpPr>
        <p:spPr>
          <a:xfrm>
            <a:off x="10450892" y="3181290"/>
            <a:ext cx="4009672" cy="2391535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451" name="Connector 2451"/>
          <p:cNvCxnSpPr>
            <a:stCxn id="2344" idx="0"/>
            <a:endCxn id="2306" idx="0"/>
          </p:cNvCxnSpPr>
          <p:nvPr/>
        </p:nvCxnSpPr>
        <p:spPr>
          <a:xfrm flipV="1">
            <a:off x="9457310" y="8330355"/>
            <a:ext cx="4996716" cy="3468463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sp>
        <p:nvSpPr>
          <p:cNvPr id="2452" name="Shape 2452"/>
          <p:cNvSpPr/>
          <p:nvPr/>
        </p:nvSpPr>
        <p:spPr>
          <a:xfrm>
            <a:off x="15023592" y="12082145"/>
            <a:ext cx="1349050" cy="662567"/>
          </a:xfrm>
          <a:prstGeom prst="ellipse">
            <a:avLst/>
          </a:prstGeom>
          <a:blipFill>
            <a:blip r:embed="rId2"/>
          </a:blipFill>
          <a:ln w="25400">
            <a:solidFill>
              <a:schemeClr val="accent2">
                <a:hueOff val="482672"/>
                <a:satOff val="36570"/>
                <a:lumOff val="-31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53" name="Shape 2453"/>
          <p:cNvSpPr/>
          <p:nvPr/>
        </p:nvSpPr>
        <p:spPr>
          <a:xfrm>
            <a:off x="15025121" y="12194301"/>
            <a:ext cx="1287961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正文关键词</a:t>
            </a:r>
          </a:p>
        </p:txBody>
      </p:sp>
      <p:sp>
        <p:nvSpPr>
          <p:cNvPr id="2454" name="Shape 2454"/>
          <p:cNvSpPr/>
          <p:nvPr/>
        </p:nvSpPr>
        <p:spPr>
          <a:xfrm>
            <a:off x="16427705" y="12042801"/>
            <a:ext cx="997124" cy="662568"/>
          </a:xfrm>
          <a:prstGeom prst="ellipse">
            <a:avLst/>
          </a:prstGeom>
          <a:blipFill>
            <a:blip r:embed="rId2"/>
          </a:blipFill>
          <a:ln w="25400">
            <a:solidFill>
              <a:schemeClr val="accent2">
                <a:hueOff val="482672"/>
                <a:satOff val="36570"/>
                <a:lumOff val="-31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55" name="Shape 2455"/>
          <p:cNvSpPr/>
          <p:nvPr/>
        </p:nvSpPr>
        <p:spPr>
          <a:xfrm>
            <a:off x="16416533" y="12154957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正文语种</a:t>
            </a:r>
          </a:p>
        </p:txBody>
      </p:sp>
      <p:sp>
        <p:nvSpPr>
          <p:cNvPr id="2456" name="Shape 2456"/>
          <p:cNvSpPr/>
          <p:nvPr/>
        </p:nvSpPr>
        <p:spPr>
          <a:xfrm>
            <a:off x="17219103" y="10074218"/>
            <a:ext cx="1531008" cy="662567"/>
          </a:xfrm>
          <a:prstGeom prst="ellipse">
            <a:avLst/>
          </a:prstGeom>
          <a:blipFill>
            <a:blip r:embed="rId2"/>
          </a:blipFill>
          <a:ln w="25400">
            <a:solidFill>
              <a:schemeClr val="accent2">
                <a:hueOff val="482672"/>
                <a:satOff val="36570"/>
                <a:lumOff val="-31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57" name="Shape 2457"/>
          <p:cNvSpPr/>
          <p:nvPr/>
        </p:nvSpPr>
        <p:spPr>
          <a:xfrm>
            <a:off x="17226203" y="10186374"/>
            <a:ext cx="1535080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有害确认类型</a:t>
            </a:r>
          </a:p>
        </p:txBody>
      </p:sp>
      <p:sp>
        <p:nvSpPr>
          <p:cNvPr id="2458" name="Shape 2458"/>
          <p:cNvSpPr/>
          <p:nvPr/>
        </p:nvSpPr>
        <p:spPr>
          <a:xfrm>
            <a:off x="17311732" y="11585632"/>
            <a:ext cx="1361082" cy="662567"/>
          </a:xfrm>
          <a:prstGeom prst="ellipse">
            <a:avLst/>
          </a:prstGeom>
          <a:blipFill>
            <a:blip r:embed="rId2"/>
          </a:blipFill>
          <a:ln w="25400">
            <a:solidFill>
              <a:schemeClr val="accent2">
                <a:hueOff val="482672"/>
                <a:satOff val="36570"/>
                <a:lumOff val="-31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59" name="Shape 2459"/>
          <p:cNvSpPr/>
          <p:nvPr/>
        </p:nvSpPr>
        <p:spPr>
          <a:xfrm>
            <a:off x="17340626" y="11721436"/>
            <a:ext cx="128796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地域/省市</a:t>
            </a:r>
          </a:p>
        </p:txBody>
      </p:sp>
      <p:sp>
        <p:nvSpPr>
          <p:cNvPr id="2460" name="Shape 2460"/>
          <p:cNvSpPr/>
          <p:nvPr/>
        </p:nvSpPr>
        <p:spPr>
          <a:xfrm>
            <a:off x="17486045" y="9343109"/>
            <a:ext cx="997124" cy="662567"/>
          </a:xfrm>
          <a:prstGeom prst="ellipse">
            <a:avLst/>
          </a:prstGeom>
          <a:blipFill>
            <a:blip r:embed="rId2"/>
          </a:blipFill>
          <a:ln w="25400">
            <a:solidFill>
              <a:schemeClr val="accent2">
                <a:hueOff val="482672"/>
                <a:satOff val="36570"/>
                <a:lumOff val="-31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61" name="Shape 2461"/>
          <p:cNvSpPr/>
          <p:nvPr/>
        </p:nvSpPr>
        <p:spPr>
          <a:xfrm>
            <a:off x="17474873" y="9455265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倾向性</a:t>
            </a:r>
          </a:p>
        </p:txBody>
      </p:sp>
      <p:sp>
        <p:nvSpPr>
          <p:cNvPr id="2462" name="Shape 2462"/>
          <p:cNvSpPr/>
          <p:nvPr/>
        </p:nvSpPr>
        <p:spPr>
          <a:xfrm>
            <a:off x="17402529" y="8632817"/>
            <a:ext cx="997124" cy="662568"/>
          </a:xfrm>
          <a:prstGeom prst="ellipse">
            <a:avLst/>
          </a:prstGeom>
          <a:blipFill>
            <a:blip r:embed="rId2"/>
          </a:blipFill>
          <a:ln w="25400">
            <a:solidFill>
              <a:schemeClr val="accent2">
                <a:hueOff val="482672"/>
                <a:satOff val="36570"/>
                <a:lumOff val="-31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63" name="Shape 2463"/>
          <p:cNvSpPr/>
          <p:nvPr/>
        </p:nvSpPr>
        <p:spPr>
          <a:xfrm>
            <a:off x="17391358" y="8744973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热度</a:t>
            </a:r>
          </a:p>
        </p:txBody>
      </p:sp>
      <p:sp>
        <p:nvSpPr>
          <p:cNvPr id="2464" name="Shape 2464"/>
          <p:cNvSpPr/>
          <p:nvPr/>
        </p:nvSpPr>
        <p:spPr>
          <a:xfrm>
            <a:off x="17219103" y="10842336"/>
            <a:ext cx="1531008" cy="662567"/>
          </a:xfrm>
          <a:prstGeom prst="ellipse">
            <a:avLst/>
          </a:prstGeom>
          <a:blipFill>
            <a:blip r:embed="rId2"/>
          </a:blipFill>
          <a:ln w="25400">
            <a:solidFill>
              <a:schemeClr val="accent2">
                <a:hueOff val="482672"/>
                <a:satOff val="36570"/>
                <a:lumOff val="-31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465" name="Shape 2465"/>
          <p:cNvSpPr/>
          <p:nvPr/>
        </p:nvSpPr>
        <p:spPr>
          <a:xfrm>
            <a:off x="17226203" y="10954492"/>
            <a:ext cx="15350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有害确认时间</a:t>
            </a:r>
          </a:p>
        </p:txBody>
      </p:sp>
      <p:cxnSp>
        <p:nvCxnSpPr>
          <p:cNvPr id="2466" name="Connector 2466"/>
          <p:cNvCxnSpPr>
            <a:stCxn id="2306" idx="0"/>
            <a:endCxn id="2462" idx="0"/>
          </p:cNvCxnSpPr>
          <p:nvPr/>
        </p:nvCxnSpPr>
        <p:spPr>
          <a:xfrm>
            <a:off x="14454025" y="8330355"/>
            <a:ext cx="3447067" cy="633747"/>
          </a:xfrm>
          <a:prstGeom prst="straightConnector1">
            <a:avLst/>
          </a:pr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</p:cxnSp>
      <p:cxnSp>
        <p:nvCxnSpPr>
          <p:cNvPr id="2467" name="Connector 2467"/>
          <p:cNvCxnSpPr>
            <a:stCxn id="2306" idx="0"/>
            <a:endCxn id="2458" idx="0"/>
          </p:cNvCxnSpPr>
          <p:nvPr/>
        </p:nvCxnSpPr>
        <p:spPr>
          <a:xfrm>
            <a:off x="14454025" y="8330355"/>
            <a:ext cx="3538248" cy="3586561"/>
          </a:xfrm>
          <a:prstGeom prst="straightConnector1">
            <a:avLst/>
          </a:pr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</p:cxnSp>
      <p:cxnSp>
        <p:nvCxnSpPr>
          <p:cNvPr id="2468" name="Connector 2468"/>
          <p:cNvCxnSpPr>
            <a:stCxn id="2306" idx="0"/>
            <a:endCxn id="2454" idx="0"/>
          </p:cNvCxnSpPr>
          <p:nvPr/>
        </p:nvCxnSpPr>
        <p:spPr>
          <a:xfrm>
            <a:off x="14454025" y="8330355"/>
            <a:ext cx="2472243" cy="4043731"/>
          </a:xfrm>
          <a:prstGeom prst="straightConnector1">
            <a:avLst/>
          </a:pr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</p:cxnSp>
      <p:cxnSp>
        <p:nvCxnSpPr>
          <p:cNvPr id="2469" name="Connector 2469"/>
          <p:cNvCxnSpPr>
            <a:stCxn id="2306" idx="0"/>
            <a:endCxn id="2460" idx="0"/>
          </p:cNvCxnSpPr>
          <p:nvPr/>
        </p:nvCxnSpPr>
        <p:spPr>
          <a:xfrm>
            <a:off x="14454025" y="8330355"/>
            <a:ext cx="3530583" cy="1344038"/>
          </a:xfrm>
          <a:prstGeom prst="straightConnector1">
            <a:avLst/>
          </a:pr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</p:cxnSp>
      <p:cxnSp>
        <p:nvCxnSpPr>
          <p:cNvPr id="2470" name="Connector 2470"/>
          <p:cNvCxnSpPr>
            <a:stCxn id="2306" idx="0"/>
            <a:endCxn id="2456" idx="0"/>
          </p:cNvCxnSpPr>
          <p:nvPr/>
        </p:nvCxnSpPr>
        <p:spPr>
          <a:xfrm>
            <a:off x="14454025" y="8330355"/>
            <a:ext cx="3530582" cy="2075147"/>
          </a:xfrm>
          <a:prstGeom prst="straightConnector1">
            <a:avLst/>
          </a:pr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</p:cxnSp>
      <p:cxnSp>
        <p:nvCxnSpPr>
          <p:cNvPr id="2471" name="Connector 2471"/>
          <p:cNvCxnSpPr>
            <a:stCxn id="2306" idx="0"/>
            <a:endCxn id="2464" idx="0"/>
          </p:cNvCxnSpPr>
          <p:nvPr/>
        </p:nvCxnSpPr>
        <p:spPr>
          <a:xfrm>
            <a:off x="14454025" y="8330355"/>
            <a:ext cx="3530582" cy="2843265"/>
          </a:xfrm>
          <a:prstGeom prst="straightConnector1">
            <a:avLst/>
          </a:pr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</p:cxnSp>
      <p:sp>
        <p:nvSpPr>
          <p:cNvPr id="2485" name="Shape 2485"/>
          <p:cNvSpPr/>
          <p:nvPr/>
        </p:nvSpPr>
        <p:spPr>
          <a:xfrm>
            <a:off x="15362263" y="5584237"/>
            <a:ext cx="950952" cy="1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73" name="Shape 2473"/>
          <p:cNvSpPr/>
          <p:nvPr/>
        </p:nvSpPr>
        <p:spPr>
          <a:xfrm>
            <a:off x="1188067" y="3157034"/>
            <a:ext cx="6981261" cy="972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83406" indent="-583406" algn="l">
              <a:lnSpc>
                <a:spcPct val="150000"/>
              </a:lnSpc>
              <a:buSzPct val="47000"/>
              <a:buBlip>
                <a:blip r:embed="rId3"/>
              </a:buBlip>
              <a:defRPr sz="4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微博用户表</a:t>
            </a:r>
          </a:p>
          <a:p>
            <a:pPr marL="1472406" lvl="1" indent="-583406" algn="l">
              <a:lnSpc>
                <a:spcPct val="150000"/>
              </a:lnSpc>
              <a:buSzPct val="47000"/>
              <a:buBlip>
                <a:blip r:embed="rId3"/>
              </a:buBlip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rowkey：用户ID</a:t>
            </a:r>
          </a:p>
          <a:p>
            <a:pPr marL="583406" indent="-583406" algn="l">
              <a:lnSpc>
                <a:spcPct val="150000"/>
              </a:lnSpc>
              <a:buSzPct val="47000"/>
              <a:buBlip>
                <a:blip r:embed="rId3"/>
              </a:buBlip>
              <a:defRPr sz="4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微博文章表</a:t>
            </a:r>
          </a:p>
          <a:p>
            <a:pPr marL="1472406" lvl="1" indent="-583406" algn="l">
              <a:lnSpc>
                <a:spcPct val="150000"/>
              </a:lnSpc>
              <a:buSzPct val="47000"/>
              <a:buBlip>
                <a:blip r:embed="rId3"/>
              </a:buBlip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rowkey：用户ID-微博ID</a:t>
            </a:r>
          </a:p>
          <a:p>
            <a:pPr marL="583406" indent="-583406" algn="l">
              <a:lnSpc>
                <a:spcPct val="150000"/>
              </a:lnSpc>
              <a:buSzPct val="47000"/>
              <a:buBlip>
                <a:blip r:embed="rId3"/>
              </a:buBlip>
              <a:defRPr sz="4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微博评论表</a:t>
            </a:r>
          </a:p>
          <a:p>
            <a:pPr marL="1472406" lvl="1" indent="-583406" algn="l">
              <a:lnSpc>
                <a:spcPct val="150000"/>
              </a:lnSpc>
              <a:buSzPct val="47000"/>
              <a:buBlip>
                <a:blip r:embed="rId3"/>
              </a:buBlip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rowkey：原微博MID-评论ID</a:t>
            </a:r>
          </a:p>
          <a:p>
            <a:pPr marL="583406" indent="-583406" algn="l">
              <a:lnSpc>
                <a:spcPct val="150000"/>
              </a:lnSpc>
              <a:buSzPct val="47000"/>
              <a:buBlip>
                <a:blip r:embed="rId3"/>
              </a:buBlip>
              <a:defRPr sz="4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微博转发表</a:t>
            </a:r>
          </a:p>
          <a:p>
            <a:pPr marL="1472406" lvl="1" indent="-583406" algn="l">
              <a:lnSpc>
                <a:spcPct val="150000"/>
              </a:lnSpc>
              <a:buSzPct val="47000"/>
              <a:buBlip>
                <a:blip r:embed="rId3"/>
              </a:buBlip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rowkey：原微博MID-微博ID</a:t>
            </a:r>
          </a:p>
          <a:p>
            <a:pPr marL="583406" indent="-583406" algn="l">
              <a:lnSpc>
                <a:spcPct val="150000"/>
              </a:lnSpc>
              <a:buSzPct val="47000"/>
              <a:buBlip>
                <a:blip r:embed="rId3"/>
              </a:buBlip>
              <a:defRPr sz="4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微博点赞表</a:t>
            </a:r>
          </a:p>
          <a:p>
            <a:pPr marL="1472406" lvl="1" indent="-583406" algn="l">
              <a:lnSpc>
                <a:spcPct val="150000"/>
              </a:lnSpc>
              <a:buSzPct val="47000"/>
              <a:buBlip>
                <a:blip r:embed="rId3"/>
              </a:buBlip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rowkey：原微博MID-点赞者ID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Shape 2487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2488" name="Shape 2488"/>
          <p:cNvSpPr/>
          <p:nvPr/>
        </p:nvSpPr>
        <p:spPr>
          <a:xfrm>
            <a:off x="1118706" y="1916189"/>
            <a:ext cx="7835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406400" algn="just" defTabSz="457200">
              <a:defRPr sz="48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（二）特征信息－新闻网站</a:t>
            </a:r>
          </a:p>
        </p:txBody>
      </p:sp>
      <p:sp>
        <p:nvSpPr>
          <p:cNvPr id="2489" name="Shape 2489"/>
          <p:cNvSpPr/>
          <p:nvPr/>
        </p:nvSpPr>
        <p:spPr>
          <a:xfrm>
            <a:off x="1219836" y="3926393"/>
            <a:ext cx="7498558" cy="361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83406" indent="-583406" algn="l">
              <a:lnSpc>
                <a:spcPct val="150000"/>
              </a:lnSpc>
              <a:buSzPct val="47000"/>
              <a:buBlip>
                <a:blip r:embed="rId2"/>
              </a:buBlip>
              <a:defRPr sz="4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新闻文章表</a:t>
            </a:r>
          </a:p>
          <a:p>
            <a:pPr marL="1472406" lvl="1" indent="-583406" algn="l">
              <a:lnSpc>
                <a:spcPct val="150000"/>
              </a:lnSpc>
              <a:buSzPct val="47000"/>
              <a:buBlip>
                <a:blip r:embed="rId2"/>
              </a:buBlip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rowkey：域名URL_网页URL</a:t>
            </a:r>
          </a:p>
          <a:p>
            <a:pPr marL="583406" indent="-583406" algn="l">
              <a:lnSpc>
                <a:spcPct val="150000"/>
              </a:lnSpc>
              <a:buSzPct val="47000"/>
              <a:buBlip>
                <a:blip r:embed="rId2"/>
              </a:buBlip>
              <a:defRPr sz="4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新闻评论表</a:t>
            </a:r>
          </a:p>
          <a:p>
            <a:pPr marL="1472406" lvl="1" indent="-583406" algn="l">
              <a:lnSpc>
                <a:spcPct val="150000"/>
              </a:lnSpc>
              <a:buSzPct val="47000"/>
              <a:buBlip>
                <a:blip r:embed="rId2"/>
              </a:buBlip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rowkey：评论原网页地址+“_”+评论ID</a:t>
            </a:r>
          </a:p>
        </p:txBody>
      </p:sp>
      <p:sp>
        <p:nvSpPr>
          <p:cNvPr id="2490" name="Shape 2490"/>
          <p:cNvSpPr/>
          <p:nvPr/>
        </p:nvSpPr>
        <p:spPr>
          <a:xfrm>
            <a:off x="13169954" y="7055432"/>
            <a:ext cx="1778001" cy="7874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491" name="Shape 2491"/>
          <p:cNvSpPr/>
          <p:nvPr/>
        </p:nvSpPr>
        <p:spPr>
          <a:xfrm>
            <a:off x="13274259" y="7229738"/>
            <a:ext cx="1581954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新闻文章</a:t>
            </a:r>
          </a:p>
        </p:txBody>
      </p:sp>
      <p:grpSp>
        <p:nvGrpSpPr>
          <p:cNvPr id="2494" name="Group 2494"/>
          <p:cNvGrpSpPr/>
          <p:nvPr/>
        </p:nvGrpSpPr>
        <p:grpSpPr>
          <a:xfrm>
            <a:off x="17817047" y="7022939"/>
            <a:ext cx="1778001" cy="787401"/>
            <a:chOff x="224885" y="0"/>
            <a:chExt cx="1778000" cy="787400"/>
          </a:xfrm>
        </p:grpSpPr>
        <p:sp>
          <p:nvSpPr>
            <p:cNvPr id="2492" name="Shape 2492"/>
            <p:cNvSpPr/>
            <p:nvPr/>
          </p:nvSpPr>
          <p:spPr>
            <a:xfrm>
              <a:off x="224885" y="0"/>
              <a:ext cx="1778001" cy="787400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Songti SC Bold"/>
                  <a:ea typeface="Songti SC Bold"/>
                  <a:cs typeface="Songti SC Bold"/>
                  <a:sym typeface="Songti SC Bold"/>
                </a:defRPr>
              </a:pP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334774" y="65497"/>
              <a:ext cx="1558222" cy="65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微博评论表</a:t>
              </a:r>
            </a:p>
          </p:txBody>
        </p:sp>
      </p:grpSp>
      <p:grpSp>
        <p:nvGrpSpPr>
          <p:cNvPr id="2497" name="Group 2497"/>
          <p:cNvGrpSpPr/>
          <p:nvPr/>
        </p:nvGrpSpPr>
        <p:grpSpPr>
          <a:xfrm>
            <a:off x="15768928" y="7057015"/>
            <a:ext cx="1239844" cy="784234"/>
            <a:chOff x="0" y="0"/>
            <a:chExt cx="1239842" cy="784232"/>
          </a:xfrm>
        </p:grpSpPr>
        <p:sp>
          <p:nvSpPr>
            <p:cNvPr id="2495" name="Shape 2495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173863" y="172989"/>
              <a:ext cx="892116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评论</a:t>
              </a:r>
            </a:p>
          </p:txBody>
        </p:sp>
      </p:grpSp>
      <p:sp>
        <p:nvSpPr>
          <p:cNvPr id="2622" name="Shape 2622"/>
          <p:cNvSpPr/>
          <p:nvPr/>
        </p:nvSpPr>
        <p:spPr>
          <a:xfrm>
            <a:off x="17018523" y="7429281"/>
            <a:ext cx="785967" cy="11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23" name="Shape 2623"/>
          <p:cNvSpPr/>
          <p:nvPr/>
        </p:nvSpPr>
        <p:spPr>
          <a:xfrm>
            <a:off x="14960654" y="7449132"/>
            <a:ext cx="78446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7573"/>
                  <a:pt x="7200" y="373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500" name="Shape 2500"/>
          <p:cNvSpPr/>
          <p:nvPr/>
        </p:nvSpPr>
        <p:spPr>
          <a:xfrm>
            <a:off x="9865340" y="4454423"/>
            <a:ext cx="1509680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01" name="Shape 2501"/>
          <p:cNvSpPr/>
          <p:nvPr/>
        </p:nvSpPr>
        <p:spPr>
          <a:xfrm>
            <a:off x="9981169" y="4566579"/>
            <a:ext cx="1319334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新闻主站url</a:t>
            </a:r>
          </a:p>
        </p:txBody>
      </p:sp>
      <p:sp>
        <p:nvSpPr>
          <p:cNvPr id="2502" name="Shape 2502"/>
          <p:cNvSpPr/>
          <p:nvPr/>
        </p:nvSpPr>
        <p:spPr>
          <a:xfrm>
            <a:off x="14597267" y="2980035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03" name="Shape 2503"/>
          <p:cNvSpPr/>
          <p:nvPr/>
        </p:nvSpPr>
        <p:spPr>
          <a:xfrm>
            <a:off x="14586095" y="3092191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标题</a:t>
            </a:r>
          </a:p>
        </p:txBody>
      </p:sp>
      <p:sp>
        <p:nvSpPr>
          <p:cNvPr id="2504" name="Shape 2504"/>
          <p:cNvSpPr/>
          <p:nvPr/>
        </p:nvSpPr>
        <p:spPr>
          <a:xfrm>
            <a:off x="11459794" y="3304806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05" name="Shape 2505"/>
          <p:cNvSpPr/>
          <p:nvPr/>
        </p:nvSpPr>
        <p:spPr>
          <a:xfrm>
            <a:off x="11448622" y="3416961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评论数目</a:t>
            </a:r>
          </a:p>
        </p:txBody>
      </p:sp>
      <p:sp>
        <p:nvSpPr>
          <p:cNvPr id="2506" name="Shape 2506"/>
          <p:cNvSpPr/>
          <p:nvPr/>
        </p:nvSpPr>
        <p:spPr>
          <a:xfrm>
            <a:off x="12490156" y="3070770"/>
            <a:ext cx="997125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07" name="Shape 2507"/>
          <p:cNvSpPr/>
          <p:nvPr/>
        </p:nvSpPr>
        <p:spPr>
          <a:xfrm>
            <a:off x="12478985" y="3182926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图片地址</a:t>
            </a:r>
          </a:p>
        </p:txBody>
      </p:sp>
      <p:sp>
        <p:nvSpPr>
          <p:cNvPr id="2508" name="Shape 2508"/>
          <p:cNvSpPr/>
          <p:nvPr/>
        </p:nvSpPr>
        <p:spPr>
          <a:xfrm>
            <a:off x="13528115" y="2954635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09" name="Shape 2509"/>
          <p:cNvSpPr/>
          <p:nvPr/>
        </p:nvSpPr>
        <p:spPr>
          <a:xfrm>
            <a:off x="13516943" y="3066791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作者</a:t>
            </a:r>
          </a:p>
        </p:txBody>
      </p:sp>
      <p:sp>
        <p:nvSpPr>
          <p:cNvPr id="2510" name="Shape 2510"/>
          <p:cNvSpPr/>
          <p:nvPr/>
        </p:nvSpPr>
        <p:spPr>
          <a:xfrm>
            <a:off x="9412640" y="5925294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11" name="Shape 2511"/>
          <p:cNvSpPr/>
          <p:nvPr/>
        </p:nvSpPr>
        <p:spPr>
          <a:xfrm>
            <a:off x="9401468" y="6037450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标签描述</a:t>
            </a:r>
          </a:p>
        </p:txBody>
      </p:sp>
      <p:sp>
        <p:nvSpPr>
          <p:cNvPr id="2512" name="Shape 2512"/>
          <p:cNvSpPr/>
          <p:nvPr/>
        </p:nvSpPr>
        <p:spPr>
          <a:xfrm>
            <a:off x="15602363" y="3276687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13" name="Shape 2513"/>
          <p:cNvSpPr/>
          <p:nvPr/>
        </p:nvSpPr>
        <p:spPr>
          <a:xfrm>
            <a:off x="15582210" y="3388843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正文</a:t>
            </a:r>
          </a:p>
        </p:txBody>
      </p:sp>
      <p:sp>
        <p:nvSpPr>
          <p:cNvPr id="2514" name="Shape 2514"/>
          <p:cNvSpPr/>
          <p:nvPr/>
        </p:nvSpPr>
        <p:spPr>
          <a:xfrm>
            <a:off x="9272038" y="8179865"/>
            <a:ext cx="1137726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15" name="Shape 2515"/>
          <p:cNvSpPr/>
          <p:nvPr/>
        </p:nvSpPr>
        <p:spPr>
          <a:xfrm>
            <a:off x="9350668" y="8292021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发布时间</a:t>
            </a:r>
          </a:p>
        </p:txBody>
      </p:sp>
      <p:sp>
        <p:nvSpPr>
          <p:cNvPr id="2516" name="Shape 2516"/>
          <p:cNvSpPr/>
          <p:nvPr/>
        </p:nvSpPr>
        <p:spPr>
          <a:xfrm>
            <a:off x="9526594" y="8850669"/>
            <a:ext cx="1214443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17" name="Shape 2517"/>
          <p:cNvSpPr/>
          <p:nvPr/>
        </p:nvSpPr>
        <p:spPr>
          <a:xfrm>
            <a:off x="9631142" y="8962825"/>
            <a:ext cx="1019467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采集时间</a:t>
            </a:r>
          </a:p>
        </p:txBody>
      </p:sp>
      <p:sp>
        <p:nvSpPr>
          <p:cNvPr id="2518" name="Shape 2518"/>
          <p:cNvSpPr/>
          <p:nvPr/>
        </p:nvSpPr>
        <p:spPr>
          <a:xfrm>
            <a:off x="10622591" y="3786854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19" name="Shape 2519"/>
          <p:cNvSpPr/>
          <p:nvPr/>
        </p:nvSpPr>
        <p:spPr>
          <a:xfrm>
            <a:off x="10471719" y="3860910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新闻URL</a:t>
            </a:r>
          </a:p>
        </p:txBody>
      </p:sp>
      <p:sp>
        <p:nvSpPr>
          <p:cNvPr id="2520" name="Shape 2520"/>
          <p:cNvSpPr/>
          <p:nvPr/>
        </p:nvSpPr>
        <p:spPr>
          <a:xfrm>
            <a:off x="9222693" y="6702773"/>
            <a:ext cx="1377016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21" name="Shape 2521"/>
          <p:cNvSpPr/>
          <p:nvPr/>
        </p:nvSpPr>
        <p:spPr>
          <a:xfrm>
            <a:off x="9214248" y="6827211"/>
            <a:ext cx="138715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是否是新闻</a:t>
            </a:r>
          </a:p>
        </p:txBody>
      </p:sp>
      <p:sp>
        <p:nvSpPr>
          <p:cNvPr id="2522" name="Shape 2522"/>
          <p:cNvSpPr/>
          <p:nvPr/>
        </p:nvSpPr>
        <p:spPr>
          <a:xfrm>
            <a:off x="9222693" y="7454251"/>
            <a:ext cx="1377016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23" name="Shape 2523"/>
          <p:cNvSpPr/>
          <p:nvPr/>
        </p:nvSpPr>
        <p:spPr>
          <a:xfrm>
            <a:off x="9185227" y="7564738"/>
            <a:ext cx="1451949" cy="472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是否是属地</a:t>
            </a:r>
          </a:p>
        </p:txBody>
      </p:sp>
      <p:cxnSp>
        <p:nvCxnSpPr>
          <p:cNvPr id="2524" name="Connector 2524"/>
          <p:cNvCxnSpPr>
            <a:stCxn id="2490" idx="0"/>
            <a:endCxn id="2516" idx="0"/>
          </p:cNvCxnSpPr>
          <p:nvPr/>
        </p:nvCxnSpPr>
        <p:spPr>
          <a:xfrm flipH="1">
            <a:off x="10133815" y="7449132"/>
            <a:ext cx="3925140" cy="1732821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525" name="Connector 2525"/>
          <p:cNvCxnSpPr>
            <a:stCxn id="2515" idx="0"/>
            <a:endCxn id="2490" idx="0"/>
          </p:cNvCxnSpPr>
          <p:nvPr/>
        </p:nvCxnSpPr>
        <p:spPr>
          <a:xfrm flipV="1">
            <a:off x="9860402" y="7449132"/>
            <a:ext cx="4198553" cy="106201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526" name="Connector 2526"/>
          <p:cNvCxnSpPr>
            <a:stCxn id="2490" idx="0"/>
            <a:endCxn id="2502" idx="0"/>
          </p:cNvCxnSpPr>
          <p:nvPr/>
        </p:nvCxnSpPr>
        <p:spPr>
          <a:xfrm flipV="1">
            <a:off x="14058954" y="3311318"/>
            <a:ext cx="1036875" cy="4137815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sp>
        <p:nvSpPr>
          <p:cNvPr id="2527" name="Shape 2527"/>
          <p:cNvSpPr/>
          <p:nvPr/>
        </p:nvSpPr>
        <p:spPr>
          <a:xfrm>
            <a:off x="20807734" y="4121150"/>
            <a:ext cx="1280633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28" name="Shape 2528"/>
          <p:cNvSpPr/>
          <p:nvPr/>
        </p:nvSpPr>
        <p:spPr>
          <a:xfrm>
            <a:off x="20796563" y="4233306"/>
            <a:ext cx="130297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原地址</a:t>
            </a:r>
          </a:p>
        </p:txBody>
      </p:sp>
      <p:sp>
        <p:nvSpPr>
          <p:cNvPr id="2529" name="Shape 2529"/>
          <p:cNvSpPr/>
          <p:nvPr/>
        </p:nvSpPr>
        <p:spPr>
          <a:xfrm>
            <a:off x="21508234" y="4798342"/>
            <a:ext cx="1280633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30" name="Shape 2530"/>
          <p:cNvSpPr/>
          <p:nvPr/>
        </p:nvSpPr>
        <p:spPr>
          <a:xfrm>
            <a:off x="21497063" y="4910498"/>
            <a:ext cx="130297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评论人</a:t>
            </a:r>
          </a:p>
        </p:txBody>
      </p:sp>
      <p:sp>
        <p:nvSpPr>
          <p:cNvPr id="2531" name="Shape 2531"/>
          <p:cNvSpPr/>
          <p:nvPr/>
        </p:nvSpPr>
        <p:spPr>
          <a:xfrm>
            <a:off x="21845339" y="5600390"/>
            <a:ext cx="1280633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32" name="Shape 2532"/>
          <p:cNvSpPr/>
          <p:nvPr/>
        </p:nvSpPr>
        <p:spPr>
          <a:xfrm>
            <a:off x="21834168" y="5712546"/>
            <a:ext cx="130297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上级评论ID</a:t>
            </a:r>
          </a:p>
        </p:txBody>
      </p:sp>
      <p:sp>
        <p:nvSpPr>
          <p:cNvPr id="2533" name="Shape 2533"/>
          <p:cNvSpPr/>
          <p:nvPr/>
        </p:nvSpPr>
        <p:spPr>
          <a:xfrm>
            <a:off x="21881118" y="6468242"/>
            <a:ext cx="1280633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34" name="Shape 2534"/>
          <p:cNvSpPr/>
          <p:nvPr/>
        </p:nvSpPr>
        <p:spPr>
          <a:xfrm>
            <a:off x="21869947" y="6537834"/>
            <a:ext cx="130297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发表时间</a:t>
            </a:r>
          </a:p>
        </p:txBody>
      </p:sp>
      <p:sp>
        <p:nvSpPr>
          <p:cNvPr id="2535" name="Shape 2535"/>
          <p:cNvSpPr/>
          <p:nvPr/>
        </p:nvSpPr>
        <p:spPr>
          <a:xfrm>
            <a:off x="19916240" y="3568814"/>
            <a:ext cx="1280632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36" name="Shape 2536"/>
          <p:cNvSpPr/>
          <p:nvPr/>
        </p:nvSpPr>
        <p:spPr>
          <a:xfrm>
            <a:off x="19905068" y="3680970"/>
            <a:ext cx="130297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正文</a:t>
            </a:r>
          </a:p>
        </p:txBody>
      </p:sp>
      <p:sp>
        <p:nvSpPr>
          <p:cNvPr id="2537" name="Shape 2537"/>
          <p:cNvSpPr/>
          <p:nvPr/>
        </p:nvSpPr>
        <p:spPr>
          <a:xfrm>
            <a:off x="21843364" y="7279190"/>
            <a:ext cx="1280632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38" name="Shape 2538"/>
          <p:cNvSpPr/>
          <p:nvPr/>
        </p:nvSpPr>
        <p:spPr>
          <a:xfrm>
            <a:off x="21832192" y="7391346"/>
            <a:ext cx="130297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点赞时间</a:t>
            </a:r>
          </a:p>
        </p:txBody>
      </p:sp>
      <p:sp>
        <p:nvSpPr>
          <p:cNvPr id="2539" name="Shape 2539"/>
          <p:cNvSpPr/>
          <p:nvPr/>
        </p:nvSpPr>
        <p:spPr>
          <a:xfrm>
            <a:off x="18759920" y="3199034"/>
            <a:ext cx="1280632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40" name="Shape 2540"/>
          <p:cNvSpPr/>
          <p:nvPr/>
        </p:nvSpPr>
        <p:spPr>
          <a:xfrm>
            <a:off x="18748748" y="3311190"/>
            <a:ext cx="130297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采集时间</a:t>
            </a:r>
          </a:p>
        </p:txBody>
      </p:sp>
      <p:sp>
        <p:nvSpPr>
          <p:cNvPr id="2541" name="Shape 2541"/>
          <p:cNvSpPr/>
          <p:nvPr/>
        </p:nvSpPr>
        <p:spPr>
          <a:xfrm>
            <a:off x="21381234" y="8991149"/>
            <a:ext cx="1280633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42" name="Shape 2542"/>
          <p:cNvSpPr/>
          <p:nvPr/>
        </p:nvSpPr>
        <p:spPr>
          <a:xfrm>
            <a:off x="21370063" y="9103305"/>
            <a:ext cx="130297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客户端</a:t>
            </a:r>
          </a:p>
        </p:txBody>
      </p:sp>
      <p:sp>
        <p:nvSpPr>
          <p:cNvPr id="2543" name="Shape 2543"/>
          <p:cNvSpPr/>
          <p:nvPr/>
        </p:nvSpPr>
        <p:spPr>
          <a:xfrm>
            <a:off x="21845339" y="8192632"/>
            <a:ext cx="1280633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44" name="Shape 2544"/>
          <p:cNvSpPr/>
          <p:nvPr/>
        </p:nvSpPr>
        <p:spPr>
          <a:xfrm>
            <a:off x="21834168" y="8304788"/>
            <a:ext cx="130297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踩数</a:t>
            </a:r>
          </a:p>
        </p:txBody>
      </p:sp>
      <p:sp>
        <p:nvSpPr>
          <p:cNvPr id="2545" name="Shape 2545"/>
          <p:cNvSpPr/>
          <p:nvPr/>
        </p:nvSpPr>
        <p:spPr>
          <a:xfrm>
            <a:off x="17437923" y="3093638"/>
            <a:ext cx="1280632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46" name="Shape 2546"/>
          <p:cNvSpPr/>
          <p:nvPr/>
        </p:nvSpPr>
        <p:spPr>
          <a:xfrm>
            <a:off x="17426751" y="3194099"/>
            <a:ext cx="1302976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评论ID</a:t>
            </a:r>
          </a:p>
        </p:txBody>
      </p:sp>
      <p:sp>
        <p:nvSpPr>
          <p:cNvPr id="2547" name="Shape 2547"/>
          <p:cNvSpPr/>
          <p:nvPr/>
        </p:nvSpPr>
        <p:spPr>
          <a:xfrm>
            <a:off x="21061125" y="9880093"/>
            <a:ext cx="1280632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548" name="Shape 2548"/>
          <p:cNvSpPr/>
          <p:nvPr/>
        </p:nvSpPr>
        <p:spPr>
          <a:xfrm>
            <a:off x="21049953" y="9992248"/>
            <a:ext cx="130297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昵称</a:t>
            </a:r>
          </a:p>
        </p:txBody>
      </p:sp>
      <p:sp>
        <p:nvSpPr>
          <p:cNvPr id="2624" name="Shape 2624"/>
          <p:cNvSpPr/>
          <p:nvPr/>
        </p:nvSpPr>
        <p:spPr>
          <a:xfrm>
            <a:off x="18778639" y="3872684"/>
            <a:ext cx="560443" cy="3137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5A554C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25" name="Shape 2625"/>
          <p:cNvSpPr/>
          <p:nvPr/>
        </p:nvSpPr>
        <p:spPr>
          <a:xfrm>
            <a:off x="18919906" y="4231793"/>
            <a:ext cx="1462102" cy="2778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5A554C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551" name="Connector 2551"/>
          <p:cNvCxnSpPr>
            <a:stCxn id="2508" idx="0"/>
            <a:endCxn id="2490" idx="0"/>
          </p:cNvCxnSpPr>
          <p:nvPr/>
        </p:nvCxnSpPr>
        <p:spPr>
          <a:xfrm>
            <a:off x="14026677" y="3285918"/>
            <a:ext cx="32278" cy="4163215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552" name="Connector 2552"/>
          <p:cNvCxnSpPr>
            <a:stCxn id="2490" idx="0"/>
            <a:endCxn id="2506" idx="0"/>
          </p:cNvCxnSpPr>
          <p:nvPr/>
        </p:nvCxnSpPr>
        <p:spPr>
          <a:xfrm flipH="1" flipV="1">
            <a:off x="12988718" y="3402053"/>
            <a:ext cx="1070237" cy="4047080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553" name="Connector 2553"/>
          <p:cNvCxnSpPr>
            <a:stCxn id="2490" idx="0"/>
            <a:endCxn id="2504" idx="0"/>
          </p:cNvCxnSpPr>
          <p:nvPr/>
        </p:nvCxnSpPr>
        <p:spPr>
          <a:xfrm flipH="1" flipV="1">
            <a:off x="11958355" y="3636089"/>
            <a:ext cx="2100600" cy="3813044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grpSp>
        <p:nvGrpSpPr>
          <p:cNvPr id="2556" name="Group 2556"/>
          <p:cNvGrpSpPr/>
          <p:nvPr/>
        </p:nvGrpSpPr>
        <p:grpSpPr>
          <a:xfrm>
            <a:off x="12386440" y="11459790"/>
            <a:ext cx="1387151" cy="700667"/>
            <a:chOff x="0" y="0"/>
            <a:chExt cx="1387149" cy="700666"/>
          </a:xfrm>
        </p:grpSpPr>
        <p:sp>
          <p:nvSpPr>
            <p:cNvPr id="2555" name="Shape 2555"/>
            <p:cNvSpPr/>
            <p:nvPr/>
          </p:nvSpPr>
          <p:spPr>
            <a:xfrm>
              <a:off x="19050" y="19050"/>
              <a:ext cx="1349050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554" name="图片 2553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387151" cy="700668"/>
            </a:xfrm>
            <a:prstGeom prst="rect">
              <a:avLst/>
            </a:prstGeom>
            <a:effectLst/>
          </p:spPr>
        </p:pic>
      </p:grpSp>
      <p:sp>
        <p:nvSpPr>
          <p:cNvPr id="2557" name="Shape 2557"/>
          <p:cNvSpPr/>
          <p:nvPr/>
        </p:nvSpPr>
        <p:spPr>
          <a:xfrm>
            <a:off x="12407019" y="11590996"/>
            <a:ext cx="128796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正文关键词</a:t>
            </a:r>
          </a:p>
        </p:txBody>
      </p:sp>
      <p:grpSp>
        <p:nvGrpSpPr>
          <p:cNvPr id="2560" name="Group 2560"/>
          <p:cNvGrpSpPr/>
          <p:nvPr/>
        </p:nvGrpSpPr>
        <p:grpSpPr>
          <a:xfrm>
            <a:off x="13790882" y="11588204"/>
            <a:ext cx="1035224" cy="700667"/>
            <a:chOff x="0" y="0"/>
            <a:chExt cx="1035223" cy="700666"/>
          </a:xfrm>
        </p:grpSpPr>
        <p:sp>
          <p:nvSpPr>
            <p:cNvPr id="2559" name="Shape 2559"/>
            <p:cNvSpPr/>
            <p:nvPr/>
          </p:nvSpPr>
          <p:spPr>
            <a:xfrm>
              <a:off x="19050" y="19050"/>
              <a:ext cx="997124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558" name="图片 2557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035225" cy="700668"/>
            </a:xfrm>
            <a:prstGeom prst="rect">
              <a:avLst/>
            </a:prstGeom>
            <a:effectLst/>
          </p:spPr>
        </p:pic>
      </p:grpSp>
      <p:grpSp>
        <p:nvGrpSpPr>
          <p:cNvPr id="2563" name="Group 2563"/>
          <p:cNvGrpSpPr/>
          <p:nvPr/>
        </p:nvGrpSpPr>
        <p:grpSpPr>
          <a:xfrm>
            <a:off x="11034351" y="11010043"/>
            <a:ext cx="1569107" cy="700667"/>
            <a:chOff x="0" y="0"/>
            <a:chExt cx="1569106" cy="700666"/>
          </a:xfrm>
        </p:grpSpPr>
        <p:sp>
          <p:nvSpPr>
            <p:cNvPr id="2562" name="Shape 2562"/>
            <p:cNvSpPr/>
            <p:nvPr/>
          </p:nvSpPr>
          <p:spPr>
            <a:xfrm>
              <a:off x="19049" y="19050"/>
              <a:ext cx="1531008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561" name="图片 2560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569108" cy="700668"/>
            </a:xfrm>
            <a:prstGeom prst="rect">
              <a:avLst/>
            </a:prstGeom>
            <a:effectLst/>
          </p:spPr>
        </p:pic>
      </p:grpSp>
      <p:sp>
        <p:nvSpPr>
          <p:cNvPr id="2564" name="Shape 2564"/>
          <p:cNvSpPr/>
          <p:nvPr/>
        </p:nvSpPr>
        <p:spPr>
          <a:xfrm>
            <a:off x="11060501" y="11141249"/>
            <a:ext cx="15350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有害确认类型</a:t>
            </a:r>
          </a:p>
        </p:txBody>
      </p:sp>
      <p:grpSp>
        <p:nvGrpSpPr>
          <p:cNvPr id="2567" name="Group 2567"/>
          <p:cNvGrpSpPr/>
          <p:nvPr/>
        </p:nvGrpSpPr>
        <p:grpSpPr>
          <a:xfrm>
            <a:off x="9845402" y="9534593"/>
            <a:ext cx="1399182" cy="700667"/>
            <a:chOff x="0" y="0"/>
            <a:chExt cx="1399181" cy="700666"/>
          </a:xfrm>
        </p:grpSpPr>
        <p:sp>
          <p:nvSpPr>
            <p:cNvPr id="2566" name="Shape 2566"/>
            <p:cNvSpPr/>
            <p:nvPr/>
          </p:nvSpPr>
          <p:spPr>
            <a:xfrm>
              <a:off x="19050" y="19050"/>
              <a:ext cx="1361082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565" name="图片 2564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1399183" cy="700668"/>
            </a:xfrm>
            <a:prstGeom prst="rect">
              <a:avLst/>
            </a:prstGeom>
            <a:effectLst/>
          </p:spPr>
        </p:pic>
      </p:grpSp>
      <p:sp>
        <p:nvSpPr>
          <p:cNvPr id="2568" name="Shape 2568"/>
          <p:cNvSpPr/>
          <p:nvPr/>
        </p:nvSpPr>
        <p:spPr>
          <a:xfrm>
            <a:off x="9956622" y="9640769"/>
            <a:ext cx="1287962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地域/省市</a:t>
            </a:r>
          </a:p>
        </p:txBody>
      </p:sp>
      <p:grpSp>
        <p:nvGrpSpPr>
          <p:cNvPr id="2571" name="Group 2571"/>
          <p:cNvGrpSpPr/>
          <p:nvPr/>
        </p:nvGrpSpPr>
        <p:grpSpPr>
          <a:xfrm>
            <a:off x="14908437" y="11588204"/>
            <a:ext cx="1035224" cy="700667"/>
            <a:chOff x="0" y="0"/>
            <a:chExt cx="1035223" cy="700666"/>
          </a:xfrm>
        </p:grpSpPr>
        <p:sp>
          <p:nvSpPr>
            <p:cNvPr id="2570" name="Shape 2570"/>
            <p:cNvSpPr/>
            <p:nvPr/>
          </p:nvSpPr>
          <p:spPr>
            <a:xfrm>
              <a:off x="19050" y="19050"/>
              <a:ext cx="997124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569" name="图片 2568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035225" cy="700668"/>
            </a:xfrm>
            <a:prstGeom prst="rect">
              <a:avLst/>
            </a:prstGeom>
            <a:effectLst/>
          </p:spPr>
        </p:pic>
      </p:grpSp>
      <p:sp>
        <p:nvSpPr>
          <p:cNvPr id="2572" name="Shape 2572"/>
          <p:cNvSpPr/>
          <p:nvPr/>
        </p:nvSpPr>
        <p:spPr>
          <a:xfrm>
            <a:off x="14916315" y="11719410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倾向性</a:t>
            </a:r>
          </a:p>
        </p:txBody>
      </p:sp>
      <p:grpSp>
        <p:nvGrpSpPr>
          <p:cNvPr id="2575" name="Group 2575"/>
          <p:cNvGrpSpPr/>
          <p:nvPr/>
        </p:nvGrpSpPr>
        <p:grpSpPr>
          <a:xfrm>
            <a:off x="15871238" y="11201387"/>
            <a:ext cx="1035225" cy="700668"/>
            <a:chOff x="0" y="0"/>
            <a:chExt cx="1035223" cy="700666"/>
          </a:xfrm>
        </p:grpSpPr>
        <p:sp>
          <p:nvSpPr>
            <p:cNvPr id="2574" name="Shape 2574"/>
            <p:cNvSpPr/>
            <p:nvPr/>
          </p:nvSpPr>
          <p:spPr>
            <a:xfrm>
              <a:off x="19050" y="19050"/>
              <a:ext cx="997124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573" name="图片 2572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035225" cy="700668"/>
            </a:xfrm>
            <a:prstGeom prst="rect">
              <a:avLst/>
            </a:prstGeom>
            <a:effectLst/>
          </p:spPr>
        </p:pic>
      </p:grpSp>
      <p:sp>
        <p:nvSpPr>
          <p:cNvPr id="2576" name="Shape 2576"/>
          <p:cNvSpPr/>
          <p:nvPr/>
        </p:nvSpPr>
        <p:spPr>
          <a:xfrm>
            <a:off x="15879117" y="11332593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热度</a:t>
            </a:r>
          </a:p>
        </p:txBody>
      </p:sp>
      <p:sp>
        <p:nvSpPr>
          <p:cNvPr id="2577" name="Shape 2577"/>
          <p:cNvSpPr/>
          <p:nvPr/>
        </p:nvSpPr>
        <p:spPr>
          <a:xfrm>
            <a:off x="13790882" y="11719409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正文语种</a:t>
            </a:r>
          </a:p>
        </p:txBody>
      </p:sp>
      <p:grpSp>
        <p:nvGrpSpPr>
          <p:cNvPr id="2580" name="Group 2580"/>
          <p:cNvGrpSpPr/>
          <p:nvPr/>
        </p:nvGrpSpPr>
        <p:grpSpPr>
          <a:xfrm>
            <a:off x="10336599" y="10268049"/>
            <a:ext cx="1569107" cy="700668"/>
            <a:chOff x="0" y="0"/>
            <a:chExt cx="1569106" cy="700666"/>
          </a:xfrm>
        </p:grpSpPr>
        <p:sp>
          <p:nvSpPr>
            <p:cNvPr id="2579" name="Shape 2579"/>
            <p:cNvSpPr/>
            <p:nvPr/>
          </p:nvSpPr>
          <p:spPr>
            <a:xfrm>
              <a:off x="19049" y="19050"/>
              <a:ext cx="1531008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578" name="图片 2577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569108" cy="700668"/>
            </a:xfrm>
            <a:prstGeom prst="rect">
              <a:avLst/>
            </a:prstGeom>
            <a:effectLst/>
          </p:spPr>
        </p:pic>
      </p:grpSp>
      <p:sp>
        <p:nvSpPr>
          <p:cNvPr id="2581" name="Shape 2581"/>
          <p:cNvSpPr/>
          <p:nvPr/>
        </p:nvSpPr>
        <p:spPr>
          <a:xfrm>
            <a:off x="10362749" y="10399255"/>
            <a:ext cx="15350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有害确认时间</a:t>
            </a:r>
          </a:p>
        </p:txBody>
      </p:sp>
      <p:grpSp>
        <p:nvGrpSpPr>
          <p:cNvPr id="2584" name="Group 2584"/>
          <p:cNvGrpSpPr/>
          <p:nvPr/>
        </p:nvGrpSpPr>
        <p:grpSpPr>
          <a:xfrm>
            <a:off x="20432985" y="10491631"/>
            <a:ext cx="1035224" cy="700668"/>
            <a:chOff x="0" y="0"/>
            <a:chExt cx="1035223" cy="700666"/>
          </a:xfrm>
        </p:grpSpPr>
        <p:sp>
          <p:nvSpPr>
            <p:cNvPr id="2583" name="Shape 2583"/>
            <p:cNvSpPr/>
            <p:nvPr/>
          </p:nvSpPr>
          <p:spPr>
            <a:xfrm>
              <a:off x="19050" y="19050"/>
              <a:ext cx="997124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582" name="图片 2581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035225" cy="700668"/>
            </a:xfrm>
            <a:prstGeom prst="rect">
              <a:avLst/>
            </a:prstGeom>
            <a:effectLst/>
          </p:spPr>
        </p:pic>
      </p:grpSp>
      <p:sp>
        <p:nvSpPr>
          <p:cNvPr id="2585" name="Shape 2585"/>
          <p:cNvSpPr/>
          <p:nvPr/>
        </p:nvSpPr>
        <p:spPr>
          <a:xfrm>
            <a:off x="20440863" y="10622837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倾向性</a:t>
            </a:r>
          </a:p>
        </p:txBody>
      </p:sp>
      <p:grpSp>
        <p:nvGrpSpPr>
          <p:cNvPr id="2588" name="Group 2588"/>
          <p:cNvGrpSpPr/>
          <p:nvPr/>
        </p:nvGrpSpPr>
        <p:grpSpPr>
          <a:xfrm>
            <a:off x="19247744" y="11201387"/>
            <a:ext cx="1569108" cy="700668"/>
            <a:chOff x="0" y="0"/>
            <a:chExt cx="1569106" cy="700666"/>
          </a:xfrm>
        </p:grpSpPr>
        <p:sp>
          <p:nvSpPr>
            <p:cNvPr id="2587" name="Shape 2587"/>
            <p:cNvSpPr/>
            <p:nvPr/>
          </p:nvSpPr>
          <p:spPr>
            <a:xfrm>
              <a:off x="19049" y="19050"/>
              <a:ext cx="1531008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586" name="图片 2585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569108" cy="700668"/>
            </a:xfrm>
            <a:prstGeom prst="rect">
              <a:avLst/>
            </a:prstGeom>
            <a:effectLst/>
          </p:spPr>
        </p:pic>
      </p:grpSp>
      <p:sp>
        <p:nvSpPr>
          <p:cNvPr id="2589" name="Shape 2589"/>
          <p:cNvSpPr/>
          <p:nvPr/>
        </p:nvSpPr>
        <p:spPr>
          <a:xfrm>
            <a:off x="19264757" y="11332593"/>
            <a:ext cx="15350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有害确认类型</a:t>
            </a:r>
          </a:p>
        </p:txBody>
      </p:sp>
      <p:grpSp>
        <p:nvGrpSpPr>
          <p:cNvPr id="2592" name="Group 2592"/>
          <p:cNvGrpSpPr/>
          <p:nvPr/>
        </p:nvGrpSpPr>
        <p:grpSpPr>
          <a:xfrm>
            <a:off x="17663845" y="11332593"/>
            <a:ext cx="1569108" cy="700668"/>
            <a:chOff x="0" y="0"/>
            <a:chExt cx="1569106" cy="700666"/>
          </a:xfrm>
        </p:grpSpPr>
        <p:sp>
          <p:nvSpPr>
            <p:cNvPr id="2591" name="Shape 2591"/>
            <p:cNvSpPr/>
            <p:nvPr/>
          </p:nvSpPr>
          <p:spPr>
            <a:xfrm>
              <a:off x="19049" y="19050"/>
              <a:ext cx="1531008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590" name="图片 2589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569108" cy="700668"/>
            </a:xfrm>
            <a:prstGeom prst="rect">
              <a:avLst/>
            </a:prstGeom>
            <a:effectLst/>
          </p:spPr>
        </p:pic>
      </p:grpSp>
      <p:sp>
        <p:nvSpPr>
          <p:cNvPr id="2593" name="Shape 2593"/>
          <p:cNvSpPr/>
          <p:nvPr/>
        </p:nvSpPr>
        <p:spPr>
          <a:xfrm>
            <a:off x="17689996" y="11463799"/>
            <a:ext cx="1535079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有害确认时间</a:t>
            </a:r>
          </a:p>
        </p:txBody>
      </p:sp>
      <p:sp>
        <p:nvSpPr>
          <p:cNvPr id="2626" name="Shape 2626"/>
          <p:cNvSpPr/>
          <p:nvPr/>
        </p:nvSpPr>
        <p:spPr>
          <a:xfrm>
            <a:off x="19607889" y="7462914"/>
            <a:ext cx="2225881" cy="114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5A554C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27" name="Shape 2627"/>
          <p:cNvSpPr/>
          <p:nvPr/>
        </p:nvSpPr>
        <p:spPr>
          <a:xfrm>
            <a:off x="19607889" y="7680843"/>
            <a:ext cx="2306301" cy="675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5A554C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596" name="Connector 2596"/>
          <p:cNvCxnSpPr>
            <a:stCxn id="2510" idx="0"/>
            <a:endCxn id="2490" idx="0"/>
          </p:cNvCxnSpPr>
          <p:nvPr/>
        </p:nvCxnSpPr>
        <p:spPr>
          <a:xfrm>
            <a:off x="9911201" y="6256577"/>
            <a:ext cx="4147754" cy="1192556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597" name="Connector 2597"/>
          <p:cNvCxnSpPr>
            <a:stCxn id="2490" idx="0"/>
            <a:endCxn id="2512" idx="0"/>
          </p:cNvCxnSpPr>
          <p:nvPr/>
        </p:nvCxnSpPr>
        <p:spPr>
          <a:xfrm flipV="1">
            <a:off x="14058954" y="3607971"/>
            <a:ext cx="2041972" cy="3841162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598" name="Connector 2598"/>
          <p:cNvCxnSpPr>
            <a:stCxn id="2601" idx="0"/>
            <a:endCxn id="2490" idx="0"/>
          </p:cNvCxnSpPr>
          <p:nvPr/>
        </p:nvCxnSpPr>
        <p:spPr>
          <a:xfrm>
            <a:off x="10114646" y="5453275"/>
            <a:ext cx="3944309" cy="199585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599" name="Connector 2599"/>
          <p:cNvCxnSpPr>
            <a:stCxn id="2518" idx="0"/>
            <a:endCxn id="2490" idx="0"/>
          </p:cNvCxnSpPr>
          <p:nvPr/>
        </p:nvCxnSpPr>
        <p:spPr>
          <a:xfrm>
            <a:off x="11121152" y="4118137"/>
            <a:ext cx="2937803" cy="3330996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600" name="Connector 2600"/>
          <p:cNvCxnSpPr>
            <a:stCxn id="2500" idx="0"/>
            <a:endCxn id="2490" idx="0"/>
          </p:cNvCxnSpPr>
          <p:nvPr/>
        </p:nvCxnSpPr>
        <p:spPr>
          <a:xfrm>
            <a:off x="10620179" y="4785706"/>
            <a:ext cx="3438776" cy="2663427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sp>
        <p:nvSpPr>
          <p:cNvPr id="2601" name="Shape 2601"/>
          <p:cNvSpPr/>
          <p:nvPr/>
        </p:nvSpPr>
        <p:spPr>
          <a:xfrm>
            <a:off x="9616084" y="5121992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02" name="Shape 2602"/>
          <p:cNvSpPr/>
          <p:nvPr/>
        </p:nvSpPr>
        <p:spPr>
          <a:xfrm>
            <a:off x="9604912" y="5234147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网站类型</a:t>
            </a:r>
          </a:p>
        </p:txBody>
      </p:sp>
      <p:cxnSp>
        <p:nvCxnSpPr>
          <p:cNvPr id="2603" name="Connector 2603"/>
          <p:cNvCxnSpPr>
            <a:stCxn id="2520" idx="0"/>
            <a:endCxn id="2490" idx="0"/>
          </p:cNvCxnSpPr>
          <p:nvPr/>
        </p:nvCxnSpPr>
        <p:spPr>
          <a:xfrm>
            <a:off x="9911201" y="7034057"/>
            <a:ext cx="4147754" cy="415076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604" name="Connector 2604"/>
          <p:cNvCxnSpPr>
            <a:stCxn id="2522" idx="0"/>
            <a:endCxn id="2490" idx="0"/>
          </p:cNvCxnSpPr>
          <p:nvPr/>
        </p:nvCxnSpPr>
        <p:spPr>
          <a:xfrm flipV="1">
            <a:off x="9911201" y="7449132"/>
            <a:ext cx="4147754" cy="336403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sp>
        <p:nvSpPr>
          <p:cNvPr id="2628" name="Shape 2628"/>
          <p:cNvSpPr/>
          <p:nvPr/>
        </p:nvSpPr>
        <p:spPr>
          <a:xfrm>
            <a:off x="10955611" y="7855532"/>
            <a:ext cx="2517057" cy="1744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29" name="Shape 2629"/>
          <p:cNvSpPr/>
          <p:nvPr/>
        </p:nvSpPr>
        <p:spPr>
          <a:xfrm>
            <a:off x="11421764" y="7855532"/>
            <a:ext cx="2260470" cy="2438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30" name="Shape 2630"/>
          <p:cNvSpPr/>
          <p:nvPr/>
        </p:nvSpPr>
        <p:spPr>
          <a:xfrm>
            <a:off x="12013471" y="7855532"/>
            <a:ext cx="1812730" cy="316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31" name="Shape 2631"/>
          <p:cNvSpPr/>
          <p:nvPr/>
        </p:nvSpPr>
        <p:spPr>
          <a:xfrm>
            <a:off x="14289752" y="7855532"/>
            <a:ext cx="1913282" cy="3368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32" name="Shape 2632"/>
          <p:cNvSpPr/>
          <p:nvPr/>
        </p:nvSpPr>
        <p:spPr>
          <a:xfrm>
            <a:off x="13158173" y="7855532"/>
            <a:ext cx="809555" cy="360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33" name="Shape 2633"/>
          <p:cNvSpPr/>
          <p:nvPr/>
        </p:nvSpPr>
        <p:spPr>
          <a:xfrm>
            <a:off x="14081543" y="7855532"/>
            <a:ext cx="207492" cy="3732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34" name="Shape 2634"/>
          <p:cNvSpPr/>
          <p:nvPr/>
        </p:nvSpPr>
        <p:spPr>
          <a:xfrm>
            <a:off x="14182709" y="7855532"/>
            <a:ext cx="1138828" cy="3739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35" name="Shape 2635"/>
          <p:cNvSpPr/>
          <p:nvPr/>
        </p:nvSpPr>
        <p:spPr>
          <a:xfrm>
            <a:off x="19413059" y="7823039"/>
            <a:ext cx="2166720" cy="1245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5A554C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36" name="Shape 2636"/>
          <p:cNvSpPr/>
          <p:nvPr/>
        </p:nvSpPr>
        <p:spPr>
          <a:xfrm>
            <a:off x="19141625" y="7823039"/>
            <a:ext cx="2238475" cy="2088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5A554C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37" name="Shape 2637"/>
          <p:cNvSpPr/>
          <p:nvPr/>
        </p:nvSpPr>
        <p:spPr>
          <a:xfrm>
            <a:off x="19081982" y="4762030"/>
            <a:ext cx="2079680" cy="2248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5A554C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38" name="Shape 2638"/>
          <p:cNvSpPr/>
          <p:nvPr/>
        </p:nvSpPr>
        <p:spPr>
          <a:xfrm>
            <a:off x="19317776" y="5399430"/>
            <a:ext cx="2424655" cy="1610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5A554C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39" name="Shape 2639"/>
          <p:cNvSpPr/>
          <p:nvPr/>
        </p:nvSpPr>
        <p:spPr>
          <a:xfrm>
            <a:off x="19607889" y="6137614"/>
            <a:ext cx="2353597" cy="924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5A554C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40" name="Shape 2640"/>
          <p:cNvSpPr/>
          <p:nvPr/>
        </p:nvSpPr>
        <p:spPr>
          <a:xfrm>
            <a:off x="19607889" y="6900557"/>
            <a:ext cx="2288900" cy="370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5A554C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41" name="Shape 2641"/>
          <p:cNvSpPr/>
          <p:nvPr/>
        </p:nvSpPr>
        <p:spPr>
          <a:xfrm>
            <a:off x="18132134" y="3767599"/>
            <a:ext cx="509996" cy="324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42" name="Shape 2642"/>
          <p:cNvSpPr/>
          <p:nvPr/>
        </p:nvSpPr>
        <p:spPr>
          <a:xfrm>
            <a:off x="18972353" y="7823039"/>
            <a:ext cx="1768256" cy="2698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43" name="Shape 2643"/>
          <p:cNvSpPr/>
          <p:nvPr/>
        </p:nvSpPr>
        <p:spPr>
          <a:xfrm>
            <a:off x="18469548" y="7823039"/>
            <a:ext cx="211956" cy="3509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44" name="Shape 2644"/>
          <p:cNvSpPr/>
          <p:nvPr/>
        </p:nvSpPr>
        <p:spPr>
          <a:xfrm>
            <a:off x="18836392" y="7823039"/>
            <a:ext cx="1084643" cy="3381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Shape 2646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2647" name="Shape 2647"/>
          <p:cNvSpPr/>
          <p:nvPr/>
        </p:nvSpPr>
        <p:spPr>
          <a:xfrm>
            <a:off x="1227854" y="3446784"/>
            <a:ext cx="4884237" cy="575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83406" indent="-583406" algn="l">
              <a:lnSpc>
                <a:spcPct val="150000"/>
              </a:lnSpc>
              <a:buSzPct val="47000"/>
              <a:buBlip>
                <a:blip r:embed="rId2"/>
              </a:buBlip>
              <a:defRPr sz="4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微信公众号文章</a:t>
            </a:r>
          </a:p>
          <a:p>
            <a:pPr marL="1472406" lvl="1" indent="-583406" algn="l">
              <a:lnSpc>
                <a:spcPct val="150000"/>
              </a:lnSpc>
              <a:buSzPct val="47000"/>
              <a:buBlip>
                <a:blip r:embed="rId2"/>
              </a:buBlip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rowkey：文章地址</a:t>
            </a:r>
          </a:p>
          <a:p>
            <a:pPr marL="583406" indent="-583406" algn="l">
              <a:lnSpc>
                <a:spcPct val="150000"/>
              </a:lnSpc>
              <a:buSzPct val="47000"/>
              <a:buBlip>
                <a:blip r:embed="rId2"/>
              </a:buBlip>
              <a:defRPr sz="4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微信公众号评论</a:t>
            </a:r>
          </a:p>
          <a:p>
            <a:pPr marL="1472406" lvl="1" indent="-583406" algn="l">
              <a:lnSpc>
                <a:spcPct val="150000"/>
              </a:lnSpc>
              <a:buSzPct val="47000"/>
              <a:buBlip>
                <a:blip r:embed="rId2"/>
              </a:buBlip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rowkey：评论地址</a:t>
            </a:r>
          </a:p>
          <a:p>
            <a:pPr marL="583406" indent="-583406" algn="l">
              <a:lnSpc>
                <a:spcPct val="150000"/>
              </a:lnSpc>
              <a:buSzPct val="47000"/>
              <a:buBlip>
                <a:blip r:embed="rId2"/>
              </a:buBlip>
              <a:defRPr sz="4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微信公众号账号</a:t>
            </a:r>
          </a:p>
          <a:p>
            <a:pPr marL="1472406" lvl="1" indent="-583406" algn="l">
              <a:lnSpc>
                <a:spcPct val="150000"/>
              </a:lnSpc>
              <a:buSzPct val="47000"/>
              <a:buBlip>
                <a:blip r:embed="rId2"/>
              </a:buBlip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rowkey：微信昵称</a:t>
            </a:r>
          </a:p>
        </p:txBody>
      </p:sp>
      <p:sp>
        <p:nvSpPr>
          <p:cNvPr id="2648" name="Shape 2648"/>
          <p:cNvSpPr/>
          <p:nvPr/>
        </p:nvSpPr>
        <p:spPr>
          <a:xfrm>
            <a:off x="1118706" y="1916189"/>
            <a:ext cx="8445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406400" algn="just" defTabSz="457200">
              <a:defRPr sz="48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（二）特征信息－微信公众号</a:t>
            </a:r>
          </a:p>
        </p:txBody>
      </p:sp>
      <p:grpSp>
        <p:nvGrpSpPr>
          <p:cNvPr id="2651" name="Group 2651"/>
          <p:cNvGrpSpPr/>
          <p:nvPr/>
        </p:nvGrpSpPr>
        <p:grpSpPr>
          <a:xfrm>
            <a:off x="13382615" y="5744223"/>
            <a:ext cx="1451949" cy="767194"/>
            <a:chOff x="0" y="0"/>
            <a:chExt cx="1451947" cy="767192"/>
          </a:xfrm>
        </p:grpSpPr>
        <p:sp>
          <p:nvSpPr>
            <p:cNvPr id="2649" name="Shape 2649"/>
            <p:cNvSpPr/>
            <p:nvPr/>
          </p:nvSpPr>
          <p:spPr>
            <a:xfrm>
              <a:off x="0" y="0"/>
              <a:ext cx="1451948" cy="767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434195" y="202721"/>
              <a:ext cx="583553" cy="428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发表</a:t>
              </a:r>
            </a:p>
          </p:txBody>
        </p:sp>
      </p:grpSp>
      <p:sp>
        <p:nvSpPr>
          <p:cNvPr id="2652" name="Shape 2652"/>
          <p:cNvSpPr/>
          <p:nvPr/>
        </p:nvSpPr>
        <p:spPr>
          <a:xfrm>
            <a:off x="14386101" y="4005021"/>
            <a:ext cx="2032001" cy="1143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653" name="Shape 2653"/>
          <p:cNvSpPr/>
          <p:nvPr/>
        </p:nvSpPr>
        <p:spPr>
          <a:xfrm>
            <a:off x="14630499" y="4150897"/>
            <a:ext cx="1543204" cy="851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微信公众号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账号</a:t>
            </a:r>
          </a:p>
        </p:txBody>
      </p:sp>
      <p:sp>
        <p:nvSpPr>
          <p:cNvPr id="2813" name="Shape 2813"/>
          <p:cNvSpPr/>
          <p:nvPr/>
        </p:nvSpPr>
        <p:spPr>
          <a:xfrm>
            <a:off x="14338874" y="5160721"/>
            <a:ext cx="576107" cy="690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14" name="Shape 2814"/>
          <p:cNvSpPr/>
          <p:nvPr/>
        </p:nvSpPr>
        <p:spPr>
          <a:xfrm>
            <a:off x="17627932" y="6371257"/>
            <a:ext cx="852550" cy="80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56" name="Shape 2656"/>
          <p:cNvSpPr/>
          <p:nvPr/>
        </p:nvSpPr>
        <p:spPr>
          <a:xfrm>
            <a:off x="11403105" y="7136471"/>
            <a:ext cx="2032001" cy="1143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657" name="Shape 2657"/>
          <p:cNvSpPr/>
          <p:nvPr/>
        </p:nvSpPr>
        <p:spPr>
          <a:xfrm>
            <a:off x="11628128" y="7282346"/>
            <a:ext cx="1581955" cy="8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微信公众号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文章</a:t>
            </a:r>
          </a:p>
        </p:txBody>
      </p:sp>
      <p:sp>
        <p:nvSpPr>
          <p:cNvPr id="2658" name="Shape 2658"/>
          <p:cNvSpPr/>
          <p:nvPr/>
        </p:nvSpPr>
        <p:spPr>
          <a:xfrm>
            <a:off x="18248580" y="7155748"/>
            <a:ext cx="1670137" cy="116014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659" name="Shape 2659"/>
          <p:cNvSpPr/>
          <p:nvPr/>
        </p:nvSpPr>
        <p:spPr>
          <a:xfrm>
            <a:off x="18226307" y="7173408"/>
            <a:ext cx="1714681" cy="1135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微信公众号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评论</a:t>
            </a:r>
          </a:p>
        </p:txBody>
      </p:sp>
      <p:grpSp>
        <p:nvGrpSpPr>
          <p:cNvPr id="2662" name="Group 2662"/>
          <p:cNvGrpSpPr/>
          <p:nvPr/>
        </p:nvGrpSpPr>
        <p:grpSpPr>
          <a:xfrm>
            <a:off x="15427852" y="7274756"/>
            <a:ext cx="1239843" cy="784234"/>
            <a:chOff x="0" y="0"/>
            <a:chExt cx="1239842" cy="784232"/>
          </a:xfrm>
        </p:grpSpPr>
        <p:sp>
          <p:nvSpPr>
            <p:cNvPr id="2660" name="Shape 2660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173863" y="172989"/>
              <a:ext cx="892116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评论</a:t>
              </a:r>
            </a:p>
          </p:txBody>
        </p:sp>
      </p:grpSp>
      <p:sp>
        <p:nvSpPr>
          <p:cNvPr id="2815" name="Shape 2815"/>
          <p:cNvSpPr/>
          <p:nvPr/>
        </p:nvSpPr>
        <p:spPr>
          <a:xfrm>
            <a:off x="16669067" y="7680983"/>
            <a:ext cx="1566814" cy="35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16" name="Shape 2816"/>
          <p:cNvSpPr/>
          <p:nvPr/>
        </p:nvSpPr>
        <p:spPr>
          <a:xfrm>
            <a:off x="13447805" y="7674034"/>
            <a:ext cx="1967647" cy="22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17" name="Shape 2817"/>
          <p:cNvSpPr/>
          <p:nvPr/>
        </p:nvSpPr>
        <p:spPr>
          <a:xfrm>
            <a:off x="13043726" y="6382153"/>
            <a:ext cx="792932" cy="741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668" name="Group 2668"/>
          <p:cNvGrpSpPr/>
          <p:nvPr/>
        </p:nvGrpSpPr>
        <p:grpSpPr>
          <a:xfrm>
            <a:off x="16749278" y="5735703"/>
            <a:ext cx="1239843" cy="784233"/>
            <a:chOff x="0" y="0"/>
            <a:chExt cx="1239842" cy="784232"/>
          </a:xfrm>
        </p:grpSpPr>
        <p:sp>
          <p:nvSpPr>
            <p:cNvPr id="2666" name="Shape 2666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173863" y="172989"/>
              <a:ext cx="892116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评论</a:t>
              </a:r>
            </a:p>
          </p:txBody>
        </p:sp>
      </p:grpSp>
      <p:sp>
        <p:nvSpPr>
          <p:cNvPr id="2818" name="Shape 2818"/>
          <p:cNvSpPr/>
          <p:nvPr/>
        </p:nvSpPr>
        <p:spPr>
          <a:xfrm>
            <a:off x="16142886" y="5160721"/>
            <a:ext cx="939852" cy="741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670" name="Shape 2670"/>
          <p:cNvSpPr/>
          <p:nvPr/>
        </p:nvSpPr>
        <p:spPr>
          <a:xfrm>
            <a:off x="14361281" y="1943041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71" name="Shape 2671"/>
          <p:cNvSpPr/>
          <p:nvPr/>
        </p:nvSpPr>
        <p:spPr>
          <a:xfrm>
            <a:off x="14350110" y="2055197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头像</a:t>
            </a:r>
          </a:p>
        </p:txBody>
      </p:sp>
      <p:sp>
        <p:nvSpPr>
          <p:cNvPr id="2672" name="Shape 2672"/>
          <p:cNvSpPr/>
          <p:nvPr/>
        </p:nvSpPr>
        <p:spPr>
          <a:xfrm>
            <a:off x="15549212" y="1955803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73" name="Shape 2673"/>
          <p:cNvSpPr/>
          <p:nvPr/>
        </p:nvSpPr>
        <p:spPr>
          <a:xfrm>
            <a:off x="15538040" y="2067959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微信简介</a:t>
            </a:r>
          </a:p>
        </p:txBody>
      </p:sp>
      <p:sp>
        <p:nvSpPr>
          <p:cNvPr id="2674" name="Shape 2674"/>
          <p:cNvSpPr/>
          <p:nvPr/>
        </p:nvSpPr>
        <p:spPr>
          <a:xfrm>
            <a:off x="17431622" y="2800882"/>
            <a:ext cx="997125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75" name="Shape 2675"/>
          <p:cNvSpPr/>
          <p:nvPr/>
        </p:nvSpPr>
        <p:spPr>
          <a:xfrm>
            <a:off x="17420451" y="2913038"/>
            <a:ext cx="1019467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抓取时间</a:t>
            </a:r>
          </a:p>
        </p:txBody>
      </p:sp>
      <p:sp>
        <p:nvSpPr>
          <p:cNvPr id="2676" name="Shape 2676"/>
          <p:cNvSpPr/>
          <p:nvPr/>
        </p:nvSpPr>
        <p:spPr>
          <a:xfrm>
            <a:off x="13171823" y="2210597"/>
            <a:ext cx="997125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77" name="Shape 2677"/>
          <p:cNvSpPr/>
          <p:nvPr/>
        </p:nvSpPr>
        <p:spPr>
          <a:xfrm>
            <a:off x="13160652" y="2322752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微信昵称</a:t>
            </a:r>
          </a:p>
        </p:txBody>
      </p:sp>
      <p:sp>
        <p:nvSpPr>
          <p:cNvPr id="2678" name="Shape 2678"/>
          <p:cNvSpPr/>
          <p:nvPr/>
        </p:nvSpPr>
        <p:spPr>
          <a:xfrm>
            <a:off x="12517207" y="2938988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79" name="Shape 2679"/>
          <p:cNvSpPr/>
          <p:nvPr/>
        </p:nvSpPr>
        <p:spPr>
          <a:xfrm>
            <a:off x="12506035" y="3051144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微信号</a:t>
            </a:r>
          </a:p>
        </p:txBody>
      </p:sp>
      <p:sp>
        <p:nvSpPr>
          <p:cNvPr id="2680" name="Shape 2680"/>
          <p:cNvSpPr/>
          <p:nvPr/>
        </p:nvSpPr>
        <p:spPr>
          <a:xfrm>
            <a:off x="16675196" y="2207341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81" name="Shape 2681"/>
          <p:cNvSpPr/>
          <p:nvPr/>
        </p:nvSpPr>
        <p:spPr>
          <a:xfrm>
            <a:off x="16664024" y="2319497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微信主体</a:t>
            </a:r>
          </a:p>
        </p:txBody>
      </p:sp>
      <p:sp>
        <p:nvSpPr>
          <p:cNvPr id="2682" name="Shape 2682"/>
          <p:cNvSpPr/>
          <p:nvPr/>
        </p:nvSpPr>
        <p:spPr>
          <a:xfrm>
            <a:off x="20655111" y="4771471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83" name="Shape 2683"/>
          <p:cNvSpPr/>
          <p:nvPr/>
        </p:nvSpPr>
        <p:spPr>
          <a:xfrm>
            <a:off x="20643939" y="4758771"/>
            <a:ext cx="1019468" cy="68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被评论人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t>昵称</a:t>
            </a:r>
          </a:p>
        </p:txBody>
      </p:sp>
      <p:sp>
        <p:nvSpPr>
          <p:cNvPr id="2684" name="Shape 2684"/>
          <p:cNvSpPr/>
          <p:nvPr/>
        </p:nvSpPr>
        <p:spPr>
          <a:xfrm>
            <a:off x="21526882" y="5281322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85" name="Shape 2685"/>
          <p:cNvSpPr/>
          <p:nvPr/>
        </p:nvSpPr>
        <p:spPr>
          <a:xfrm>
            <a:off x="21515711" y="5393478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评论内容</a:t>
            </a:r>
          </a:p>
        </p:txBody>
      </p:sp>
      <p:sp>
        <p:nvSpPr>
          <p:cNvPr id="2686" name="Shape 2686"/>
          <p:cNvSpPr/>
          <p:nvPr/>
        </p:nvSpPr>
        <p:spPr>
          <a:xfrm>
            <a:off x="21981346" y="5938933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87" name="Shape 2687"/>
          <p:cNvSpPr/>
          <p:nvPr/>
        </p:nvSpPr>
        <p:spPr>
          <a:xfrm>
            <a:off x="21970175" y="6051089"/>
            <a:ext cx="1019467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发表时间</a:t>
            </a:r>
          </a:p>
        </p:txBody>
      </p:sp>
      <p:sp>
        <p:nvSpPr>
          <p:cNvPr id="2688" name="Shape 2688"/>
          <p:cNvSpPr/>
          <p:nvPr/>
        </p:nvSpPr>
        <p:spPr>
          <a:xfrm>
            <a:off x="22244787" y="6670979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89" name="Shape 2689"/>
          <p:cNvSpPr/>
          <p:nvPr/>
        </p:nvSpPr>
        <p:spPr>
          <a:xfrm>
            <a:off x="22233616" y="6783135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是否朋友</a:t>
            </a:r>
          </a:p>
        </p:txBody>
      </p:sp>
      <p:sp>
        <p:nvSpPr>
          <p:cNvPr id="2690" name="Shape 2690"/>
          <p:cNvSpPr/>
          <p:nvPr/>
        </p:nvSpPr>
        <p:spPr>
          <a:xfrm>
            <a:off x="22371787" y="7404537"/>
            <a:ext cx="997125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91" name="Shape 2691"/>
          <p:cNvSpPr/>
          <p:nvPr/>
        </p:nvSpPr>
        <p:spPr>
          <a:xfrm>
            <a:off x="22360616" y="7516693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回复数</a:t>
            </a:r>
          </a:p>
        </p:txBody>
      </p:sp>
      <p:sp>
        <p:nvSpPr>
          <p:cNvPr id="2692" name="Shape 2692"/>
          <p:cNvSpPr/>
          <p:nvPr/>
        </p:nvSpPr>
        <p:spPr>
          <a:xfrm>
            <a:off x="22247646" y="8132929"/>
            <a:ext cx="997125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93" name="Shape 2693"/>
          <p:cNvSpPr/>
          <p:nvPr/>
        </p:nvSpPr>
        <p:spPr>
          <a:xfrm>
            <a:off x="22236475" y="8245085"/>
            <a:ext cx="1019467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点赞数</a:t>
            </a:r>
          </a:p>
        </p:txBody>
      </p:sp>
      <p:sp>
        <p:nvSpPr>
          <p:cNvPr id="2694" name="Shape 2694"/>
          <p:cNvSpPr/>
          <p:nvPr/>
        </p:nvSpPr>
        <p:spPr>
          <a:xfrm>
            <a:off x="21987929" y="8859092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95" name="Shape 2695"/>
          <p:cNvSpPr/>
          <p:nvPr/>
        </p:nvSpPr>
        <p:spPr>
          <a:xfrm>
            <a:off x="21976757" y="8971248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更新时间</a:t>
            </a:r>
          </a:p>
        </p:txBody>
      </p:sp>
      <p:sp>
        <p:nvSpPr>
          <p:cNvPr id="2696" name="Shape 2696"/>
          <p:cNvSpPr/>
          <p:nvPr/>
        </p:nvSpPr>
        <p:spPr>
          <a:xfrm>
            <a:off x="19708345" y="4423443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97" name="Shape 2697"/>
          <p:cNvSpPr/>
          <p:nvPr/>
        </p:nvSpPr>
        <p:spPr>
          <a:xfrm>
            <a:off x="19698703" y="4413667"/>
            <a:ext cx="1019467" cy="68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被评论人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t>微信号</a:t>
            </a:r>
          </a:p>
        </p:txBody>
      </p:sp>
      <p:sp>
        <p:nvSpPr>
          <p:cNvPr id="2698" name="Shape 2698"/>
          <p:cNvSpPr/>
          <p:nvPr/>
        </p:nvSpPr>
        <p:spPr>
          <a:xfrm>
            <a:off x="18577396" y="4423443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699" name="Shape 2699"/>
          <p:cNvSpPr/>
          <p:nvPr/>
        </p:nvSpPr>
        <p:spPr>
          <a:xfrm>
            <a:off x="18566224" y="4535599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文章地址</a:t>
            </a:r>
          </a:p>
        </p:txBody>
      </p:sp>
      <p:sp>
        <p:nvSpPr>
          <p:cNvPr id="2700" name="Shape 2700"/>
          <p:cNvSpPr/>
          <p:nvPr/>
        </p:nvSpPr>
        <p:spPr>
          <a:xfrm>
            <a:off x="10807027" y="3911528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01" name="Shape 2701"/>
          <p:cNvSpPr/>
          <p:nvPr/>
        </p:nvSpPr>
        <p:spPr>
          <a:xfrm>
            <a:off x="10795856" y="4023684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微信昵称</a:t>
            </a:r>
          </a:p>
        </p:txBody>
      </p:sp>
      <p:sp>
        <p:nvSpPr>
          <p:cNvPr id="2702" name="Shape 2702"/>
          <p:cNvSpPr/>
          <p:nvPr/>
        </p:nvSpPr>
        <p:spPr>
          <a:xfrm>
            <a:off x="8199406" y="5000601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03" name="Shape 2703"/>
          <p:cNvSpPr/>
          <p:nvPr/>
        </p:nvSpPr>
        <p:spPr>
          <a:xfrm>
            <a:off x="8188235" y="5112757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页面简介</a:t>
            </a:r>
          </a:p>
        </p:txBody>
      </p:sp>
      <p:sp>
        <p:nvSpPr>
          <p:cNvPr id="2704" name="Shape 2704"/>
          <p:cNvSpPr/>
          <p:nvPr/>
        </p:nvSpPr>
        <p:spPr>
          <a:xfrm>
            <a:off x="7700478" y="5762369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05" name="Shape 2705"/>
          <p:cNvSpPr/>
          <p:nvPr/>
        </p:nvSpPr>
        <p:spPr>
          <a:xfrm>
            <a:off x="7689307" y="5874525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标题</a:t>
            </a:r>
          </a:p>
        </p:txBody>
      </p:sp>
      <p:sp>
        <p:nvSpPr>
          <p:cNvPr id="2706" name="Shape 2706"/>
          <p:cNvSpPr/>
          <p:nvPr/>
        </p:nvSpPr>
        <p:spPr>
          <a:xfrm>
            <a:off x="7554488" y="6526717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07" name="Shape 2707"/>
          <p:cNvSpPr/>
          <p:nvPr/>
        </p:nvSpPr>
        <p:spPr>
          <a:xfrm>
            <a:off x="7543317" y="6638873"/>
            <a:ext cx="1019467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正文</a:t>
            </a:r>
          </a:p>
        </p:txBody>
      </p:sp>
      <p:sp>
        <p:nvSpPr>
          <p:cNvPr id="2708" name="Shape 2708"/>
          <p:cNvSpPr/>
          <p:nvPr/>
        </p:nvSpPr>
        <p:spPr>
          <a:xfrm>
            <a:off x="7398556" y="7315220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09" name="Shape 2709"/>
          <p:cNvSpPr/>
          <p:nvPr/>
        </p:nvSpPr>
        <p:spPr>
          <a:xfrm>
            <a:off x="7387384" y="7427376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封面图片</a:t>
            </a:r>
          </a:p>
        </p:txBody>
      </p:sp>
      <p:sp>
        <p:nvSpPr>
          <p:cNvPr id="2710" name="Shape 2710"/>
          <p:cNvSpPr/>
          <p:nvPr/>
        </p:nvSpPr>
        <p:spPr>
          <a:xfrm>
            <a:off x="7554488" y="8078145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11" name="Shape 2711"/>
          <p:cNvSpPr/>
          <p:nvPr/>
        </p:nvSpPr>
        <p:spPr>
          <a:xfrm>
            <a:off x="7543317" y="8190301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图片集</a:t>
            </a:r>
          </a:p>
        </p:txBody>
      </p:sp>
      <p:sp>
        <p:nvSpPr>
          <p:cNvPr id="2712" name="Shape 2712"/>
          <p:cNvSpPr/>
          <p:nvPr/>
        </p:nvSpPr>
        <p:spPr>
          <a:xfrm>
            <a:off x="7700478" y="8784842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13" name="Shape 2713"/>
          <p:cNvSpPr/>
          <p:nvPr/>
        </p:nvSpPr>
        <p:spPr>
          <a:xfrm>
            <a:off x="7689307" y="8896998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视频集</a:t>
            </a:r>
          </a:p>
        </p:txBody>
      </p:sp>
      <p:sp>
        <p:nvSpPr>
          <p:cNvPr id="2714" name="Shape 2714"/>
          <p:cNvSpPr/>
          <p:nvPr/>
        </p:nvSpPr>
        <p:spPr>
          <a:xfrm>
            <a:off x="8043474" y="9482238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15" name="Shape 2715"/>
          <p:cNvSpPr/>
          <p:nvPr/>
        </p:nvSpPr>
        <p:spPr>
          <a:xfrm>
            <a:off x="8032302" y="9594394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音频集</a:t>
            </a:r>
          </a:p>
        </p:txBody>
      </p:sp>
      <p:sp>
        <p:nvSpPr>
          <p:cNvPr id="2716" name="Shape 2716"/>
          <p:cNvSpPr/>
          <p:nvPr/>
        </p:nvSpPr>
        <p:spPr>
          <a:xfrm>
            <a:off x="8631840" y="10162085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17" name="Shape 2717"/>
          <p:cNvSpPr/>
          <p:nvPr/>
        </p:nvSpPr>
        <p:spPr>
          <a:xfrm>
            <a:off x="8620669" y="10274241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发布时间</a:t>
            </a:r>
          </a:p>
        </p:txBody>
      </p:sp>
      <p:sp>
        <p:nvSpPr>
          <p:cNvPr id="2718" name="Shape 2718"/>
          <p:cNvSpPr/>
          <p:nvPr/>
        </p:nvSpPr>
        <p:spPr>
          <a:xfrm>
            <a:off x="9385687" y="10717386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19" name="Shape 2719"/>
          <p:cNvSpPr/>
          <p:nvPr/>
        </p:nvSpPr>
        <p:spPr>
          <a:xfrm>
            <a:off x="9374516" y="10829542"/>
            <a:ext cx="1019467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logo</a:t>
            </a:r>
          </a:p>
        </p:txBody>
      </p:sp>
      <p:sp>
        <p:nvSpPr>
          <p:cNvPr id="2720" name="Shape 2720"/>
          <p:cNvSpPr/>
          <p:nvPr/>
        </p:nvSpPr>
        <p:spPr>
          <a:xfrm>
            <a:off x="11877519" y="4005457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21" name="Shape 2721"/>
          <p:cNvSpPr/>
          <p:nvPr/>
        </p:nvSpPr>
        <p:spPr>
          <a:xfrm>
            <a:off x="11866347" y="4117613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文章地址</a:t>
            </a:r>
          </a:p>
        </p:txBody>
      </p:sp>
      <p:sp>
        <p:nvSpPr>
          <p:cNvPr id="2722" name="Shape 2722"/>
          <p:cNvSpPr/>
          <p:nvPr/>
        </p:nvSpPr>
        <p:spPr>
          <a:xfrm>
            <a:off x="10166023" y="11188327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23" name="Shape 2723"/>
          <p:cNvSpPr/>
          <p:nvPr/>
        </p:nvSpPr>
        <p:spPr>
          <a:xfrm>
            <a:off x="10154852" y="11300483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采集时间</a:t>
            </a:r>
          </a:p>
        </p:txBody>
      </p:sp>
      <p:sp>
        <p:nvSpPr>
          <p:cNvPr id="2724" name="Shape 2724"/>
          <p:cNvSpPr/>
          <p:nvPr/>
        </p:nvSpPr>
        <p:spPr>
          <a:xfrm>
            <a:off x="11121387" y="11511779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25" name="Shape 2725"/>
          <p:cNvSpPr/>
          <p:nvPr/>
        </p:nvSpPr>
        <p:spPr>
          <a:xfrm>
            <a:off x="11110216" y="11623935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点赞数量</a:t>
            </a:r>
          </a:p>
        </p:txBody>
      </p:sp>
      <p:sp>
        <p:nvSpPr>
          <p:cNvPr id="2726" name="Shape 2726"/>
          <p:cNvSpPr/>
          <p:nvPr/>
        </p:nvSpPr>
        <p:spPr>
          <a:xfrm>
            <a:off x="9736535" y="4028251"/>
            <a:ext cx="997125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27" name="Shape 2727"/>
          <p:cNvSpPr/>
          <p:nvPr/>
        </p:nvSpPr>
        <p:spPr>
          <a:xfrm>
            <a:off x="9725364" y="4140407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微信号</a:t>
            </a:r>
          </a:p>
        </p:txBody>
      </p:sp>
      <p:sp>
        <p:nvSpPr>
          <p:cNvPr id="2728" name="Shape 2728"/>
          <p:cNvSpPr/>
          <p:nvPr/>
        </p:nvSpPr>
        <p:spPr>
          <a:xfrm>
            <a:off x="8858064" y="4456600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29" name="Shape 2729"/>
          <p:cNvSpPr/>
          <p:nvPr/>
        </p:nvSpPr>
        <p:spPr>
          <a:xfrm>
            <a:off x="8846893" y="4568756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阅读数量</a:t>
            </a:r>
          </a:p>
        </p:txBody>
      </p:sp>
      <p:sp>
        <p:nvSpPr>
          <p:cNvPr id="2730" name="Shape 2730"/>
          <p:cNvSpPr/>
          <p:nvPr/>
        </p:nvSpPr>
        <p:spPr>
          <a:xfrm>
            <a:off x="12154719" y="11679604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731" name="Shape 2731"/>
          <p:cNvSpPr/>
          <p:nvPr/>
        </p:nvSpPr>
        <p:spPr>
          <a:xfrm>
            <a:off x="12143547" y="11791760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更新时间</a:t>
            </a:r>
          </a:p>
        </p:txBody>
      </p:sp>
      <p:cxnSp>
        <p:nvCxnSpPr>
          <p:cNvPr id="2732" name="Connector 2732"/>
          <p:cNvCxnSpPr>
            <a:stCxn id="2659" idx="0"/>
            <a:endCxn id="2689" idx="0"/>
          </p:cNvCxnSpPr>
          <p:nvPr/>
        </p:nvCxnSpPr>
        <p:spPr>
          <a:xfrm flipV="1">
            <a:off x="19083647" y="7002262"/>
            <a:ext cx="3659703" cy="738657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33" name="Connector 2733"/>
          <p:cNvCxnSpPr>
            <a:stCxn id="2659" idx="0"/>
            <a:endCxn id="2694" idx="0"/>
          </p:cNvCxnSpPr>
          <p:nvPr/>
        </p:nvCxnSpPr>
        <p:spPr>
          <a:xfrm>
            <a:off x="19083647" y="7740918"/>
            <a:ext cx="3402844" cy="144945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34" name="Connector 2734"/>
          <p:cNvCxnSpPr>
            <a:stCxn id="2659" idx="0"/>
            <a:endCxn id="2687" idx="0"/>
          </p:cNvCxnSpPr>
          <p:nvPr/>
        </p:nvCxnSpPr>
        <p:spPr>
          <a:xfrm flipV="1">
            <a:off x="19083647" y="6270216"/>
            <a:ext cx="3396262" cy="1470703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35" name="Connector 2735"/>
          <p:cNvCxnSpPr>
            <a:stCxn id="2659" idx="0"/>
            <a:endCxn id="2697" idx="0"/>
          </p:cNvCxnSpPr>
          <p:nvPr/>
        </p:nvCxnSpPr>
        <p:spPr>
          <a:xfrm flipV="1">
            <a:off x="19083647" y="4757650"/>
            <a:ext cx="1124790" cy="2983269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36" name="Connector 2736"/>
          <p:cNvCxnSpPr>
            <a:stCxn id="2658" idx="0"/>
            <a:endCxn id="2698" idx="0"/>
          </p:cNvCxnSpPr>
          <p:nvPr/>
        </p:nvCxnSpPr>
        <p:spPr>
          <a:xfrm flipH="1" flipV="1">
            <a:off x="19075957" y="4754727"/>
            <a:ext cx="7692" cy="298109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2737" name="Connector 2737"/>
          <p:cNvCxnSpPr>
            <a:stCxn id="2730" idx="0"/>
            <a:endCxn id="2656" idx="0"/>
          </p:cNvCxnSpPr>
          <p:nvPr/>
        </p:nvCxnSpPr>
        <p:spPr>
          <a:xfrm flipH="1" flipV="1">
            <a:off x="12419105" y="7707971"/>
            <a:ext cx="234177" cy="430291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38" name="Connector 2738"/>
          <p:cNvCxnSpPr>
            <a:stCxn id="2656" idx="0"/>
            <a:endCxn id="2726" idx="0"/>
          </p:cNvCxnSpPr>
          <p:nvPr/>
        </p:nvCxnSpPr>
        <p:spPr>
          <a:xfrm flipH="1" flipV="1">
            <a:off x="10235097" y="4359534"/>
            <a:ext cx="2184009" cy="334843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39" name="Connector 2739"/>
          <p:cNvCxnSpPr>
            <a:stCxn id="2656" idx="0"/>
            <a:endCxn id="2729" idx="0"/>
          </p:cNvCxnSpPr>
          <p:nvPr/>
        </p:nvCxnSpPr>
        <p:spPr>
          <a:xfrm flipH="1" flipV="1">
            <a:off x="9356626" y="4787884"/>
            <a:ext cx="3062480" cy="292008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40" name="Connector 2740"/>
          <p:cNvCxnSpPr>
            <a:stCxn id="2656" idx="0"/>
            <a:endCxn id="2703" idx="0"/>
          </p:cNvCxnSpPr>
          <p:nvPr/>
        </p:nvCxnSpPr>
        <p:spPr>
          <a:xfrm flipH="1" flipV="1">
            <a:off x="8697968" y="5331884"/>
            <a:ext cx="3721138" cy="237608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41" name="Connector 2741"/>
          <p:cNvCxnSpPr>
            <a:stCxn id="2656" idx="0"/>
            <a:endCxn id="2705" idx="0"/>
          </p:cNvCxnSpPr>
          <p:nvPr/>
        </p:nvCxnSpPr>
        <p:spPr>
          <a:xfrm flipH="1" flipV="1">
            <a:off x="8199040" y="6093652"/>
            <a:ext cx="4220066" cy="1614320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42" name="Connector 2742"/>
          <p:cNvCxnSpPr>
            <a:stCxn id="2656" idx="0"/>
            <a:endCxn id="2707" idx="0"/>
          </p:cNvCxnSpPr>
          <p:nvPr/>
        </p:nvCxnSpPr>
        <p:spPr>
          <a:xfrm flipH="1" flipV="1">
            <a:off x="8053050" y="6858000"/>
            <a:ext cx="4366056" cy="849972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43" name="Connector 2743"/>
          <p:cNvCxnSpPr>
            <a:stCxn id="2656" idx="0"/>
            <a:endCxn id="2711" idx="0"/>
          </p:cNvCxnSpPr>
          <p:nvPr/>
        </p:nvCxnSpPr>
        <p:spPr>
          <a:xfrm flipH="1">
            <a:off x="8053050" y="7707971"/>
            <a:ext cx="4366056" cy="70145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44" name="Connector 2744"/>
          <p:cNvCxnSpPr>
            <a:stCxn id="2656" idx="0"/>
            <a:endCxn id="2712" idx="0"/>
          </p:cNvCxnSpPr>
          <p:nvPr/>
        </p:nvCxnSpPr>
        <p:spPr>
          <a:xfrm flipH="1">
            <a:off x="8199040" y="7707971"/>
            <a:ext cx="4220066" cy="1408156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45" name="Connector 2745"/>
          <p:cNvCxnSpPr>
            <a:stCxn id="2656" idx="0"/>
            <a:endCxn id="2714" idx="0"/>
          </p:cNvCxnSpPr>
          <p:nvPr/>
        </p:nvCxnSpPr>
        <p:spPr>
          <a:xfrm flipH="1">
            <a:off x="8542035" y="7707971"/>
            <a:ext cx="3877071" cy="2105551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46" name="Connector 2746"/>
          <p:cNvCxnSpPr>
            <a:stCxn id="2656" idx="0"/>
            <a:endCxn id="2718" idx="0"/>
          </p:cNvCxnSpPr>
          <p:nvPr/>
        </p:nvCxnSpPr>
        <p:spPr>
          <a:xfrm flipH="1">
            <a:off x="9884249" y="7707971"/>
            <a:ext cx="2534857" cy="3340699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47" name="Connector 2747"/>
          <p:cNvCxnSpPr>
            <a:stCxn id="2656" idx="0"/>
            <a:endCxn id="2722" idx="0"/>
          </p:cNvCxnSpPr>
          <p:nvPr/>
        </p:nvCxnSpPr>
        <p:spPr>
          <a:xfrm flipH="1">
            <a:off x="10664585" y="7707971"/>
            <a:ext cx="1754521" cy="3811641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grpSp>
        <p:nvGrpSpPr>
          <p:cNvPr id="2750" name="Group 2750"/>
          <p:cNvGrpSpPr/>
          <p:nvPr/>
        </p:nvGrpSpPr>
        <p:grpSpPr>
          <a:xfrm>
            <a:off x="15934418" y="10214585"/>
            <a:ext cx="1387150" cy="700668"/>
            <a:chOff x="0" y="0"/>
            <a:chExt cx="1387149" cy="700666"/>
          </a:xfrm>
        </p:grpSpPr>
        <p:sp>
          <p:nvSpPr>
            <p:cNvPr id="2749" name="Shape 2749"/>
            <p:cNvSpPr/>
            <p:nvPr/>
          </p:nvSpPr>
          <p:spPr>
            <a:xfrm>
              <a:off x="19050" y="19050"/>
              <a:ext cx="1349050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48" name="图片 2747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387151" cy="700668"/>
            </a:xfrm>
            <a:prstGeom prst="rect">
              <a:avLst/>
            </a:prstGeom>
            <a:effectLst/>
          </p:spPr>
        </p:pic>
      </p:grpSp>
      <p:sp>
        <p:nvSpPr>
          <p:cNvPr id="2751" name="Shape 2751"/>
          <p:cNvSpPr/>
          <p:nvPr/>
        </p:nvSpPr>
        <p:spPr>
          <a:xfrm>
            <a:off x="15954996" y="10345791"/>
            <a:ext cx="1287962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正文关键词</a:t>
            </a:r>
          </a:p>
        </p:txBody>
      </p:sp>
      <p:grpSp>
        <p:nvGrpSpPr>
          <p:cNvPr id="2754" name="Group 2754"/>
          <p:cNvGrpSpPr/>
          <p:nvPr/>
        </p:nvGrpSpPr>
        <p:grpSpPr>
          <a:xfrm>
            <a:off x="16480721" y="9495420"/>
            <a:ext cx="1035224" cy="700667"/>
            <a:chOff x="0" y="0"/>
            <a:chExt cx="1035223" cy="700666"/>
          </a:xfrm>
        </p:grpSpPr>
        <p:sp>
          <p:nvSpPr>
            <p:cNvPr id="2753" name="Shape 2753"/>
            <p:cNvSpPr/>
            <p:nvPr/>
          </p:nvSpPr>
          <p:spPr>
            <a:xfrm>
              <a:off x="19050" y="19050"/>
              <a:ext cx="997124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52" name="图片 2751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035225" cy="700668"/>
            </a:xfrm>
            <a:prstGeom prst="rect">
              <a:avLst/>
            </a:prstGeom>
            <a:effectLst/>
          </p:spPr>
        </p:pic>
      </p:grpSp>
      <p:grpSp>
        <p:nvGrpSpPr>
          <p:cNvPr id="2757" name="Group 2757"/>
          <p:cNvGrpSpPr/>
          <p:nvPr/>
        </p:nvGrpSpPr>
        <p:grpSpPr>
          <a:xfrm>
            <a:off x="15029321" y="10834777"/>
            <a:ext cx="1569108" cy="700667"/>
            <a:chOff x="0" y="0"/>
            <a:chExt cx="1569106" cy="700666"/>
          </a:xfrm>
        </p:grpSpPr>
        <p:sp>
          <p:nvSpPr>
            <p:cNvPr id="2756" name="Shape 2756"/>
            <p:cNvSpPr/>
            <p:nvPr/>
          </p:nvSpPr>
          <p:spPr>
            <a:xfrm>
              <a:off x="19049" y="19050"/>
              <a:ext cx="1531008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55" name="图片 2754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569108" cy="700668"/>
            </a:xfrm>
            <a:prstGeom prst="rect">
              <a:avLst/>
            </a:prstGeom>
            <a:effectLst/>
          </p:spPr>
        </p:pic>
      </p:grpSp>
      <p:sp>
        <p:nvSpPr>
          <p:cNvPr id="2758" name="Shape 2758"/>
          <p:cNvSpPr/>
          <p:nvPr/>
        </p:nvSpPr>
        <p:spPr>
          <a:xfrm>
            <a:off x="15055471" y="10965983"/>
            <a:ext cx="15350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有害确认类型</a:t>
            </a:r>
          </a:p>
        </p:txBody>
      </p:sp>
      <p:grpSp>
        <p:nvGrpSpPr>
          <p:cNvPr id="2761" name="Group 2761"/>
          <p:cNvGrpSpPr/>
          <p:nvPr/>
        </p:nvGrpSpPr>
        <p:grpSpPr>
          <a:xfrm>
            <a:off x="13142914" y="11923887"/>
            <a:ext cx="1399182" cy="700668"/>
            <a:chOff x="0" y="0"/>
            <a:chExt cx="1399181" cy="700666"/>
          </a:xfrm>
        </p:grpSpPr>
        <p:sp>
          <p:nvSpPr>
            <p:cNvPr id="2760" name="Shape 2760"/>
            <p:cNvSpPr/>
            <p:nvPr/>
          </p:nvSpPr>
          <p:spPr>
            <a:xfrm>
              <a:off x="19050" y="19050"/>
              <a:ext cx="1361082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59" name="图片 2758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1399183" cy="700668"/>
            </a:xfrm>
            <a:prstGeom prst="rect">
              <a:avLst/>
            </a:prstGeom>
            <a:effectLst/>
          </p:spPr>
        </p:pic>
      </p:grpSp>
      <p:sp>
        <p:nvSpPr>
          <p:cNvPr id="2762" name="Shape 2762"/>
          <p:cNvSpPr/>
          <p:nvPr/>
        </p:nvSpPr>
        <p:spPr>
          <a:xfrm>
            <a:off x="13190858" y="12078742"/>
            <a:ext cx="128796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地域/省市</a:t>
            </a:r>
          </a:p>
        </p:txBody>
      </p:sp>
      <p:grpSp>
        <p:nvGrpSpPr>
          <p:cNvPr id="2765" name="Group 2765"/>
          <p:cNvGrpSpPr/>
          <p:nvPr/>
        </p:nvGrpSpPr>
        <p:grpSpPr>
          <a:xfrm>
            <a:off x="16656146" y="8786454"/>
            <a:ext cx="1035224" cy="700667"/>
            <a:chOff x="0" y="0"/>
            <a:chExt cx="1035223" cy="700666"/>
          </a:xfrm>
        </p:grpSpPr>
        <p:sp>
          <p:nvSpPr>
            <p:cNvPr id="2764" name="Shape 2764"/>
            <p:cNvSpPr/>
            <p:nvPr/>
          </p:nvSpPr>
          <p:spPr>
            <a:xfrm>
              <a:off x="19050" y="19050"/>
              <a:ext cx="997124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63" name="图片 2762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035225" cy="700668"/>
            </a:xfrm>
            <a:prstGeom prst="rect">
              <a:avLst/>
            </a:prstGeom>
            <a:effectLst/>
          </p:spPr>
        </p:pic>
      </p:grpSp>
      <p:sp>
        <p:nvSpPr>
          <p:cNvPr id="2766" name="Shape 2766"/>
          <p:cNvSpPr/>
          <p:nvPr/>
        </p:nvSpPr>
        <p:spPr>
          <a:xfrm>
            <a:off x="16664024" y="8917660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倾向性</a:t>
            </a:r>
          </a:p>
        </p:txBody>
      </p:sp>
      <p:grpSp>
        <p:nvGrpSpPr>
          <p:cNvPr id="2769" name="Group 2769"/>
          <p:cNvGrpSpPr/>
          <p:nvPr/>
        </p:nvGrpSpPr>
        <p:grpSpPr>
          <a:xfrm>
            <a:off x="16656146" y="8059095"/>
            <a:ext cx="1035224" cy="700668"/>
            <a:chOff x="0" y="0"/>
            <a:chExt cx="1035223" cy="700666"/>
          </a:xfrm>
        </p:grpSpPr>
        <p:sp>
          <p:nvSpPr>
            <p:cNvPr id="2768" name="Shape 2768"/>
            <p:cNvSpPr/>
            <p:nvPr/>
          </p:nvSpPr>
          <p:spPr>
            <a:xfrm>
              <a:off x="19050" y="19050"/>
              <a:ext cx="997124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67" name="图片 2766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035225" cy="700668"/>
            </a:xfrm>
            <a:prstGeom prst="rect">
              <a:avLst/>
            </a:prstGeom>
            <a:effectLst/>
          </p:spPr>
        </p:pic>
      </p:grpSp>
      <p:sp>
        <p:nvSpPr>
          <p:cNvPr id="2770" name="Shape 2770"/>
          <p:cNvSpPr/>
          <p:nvPr/>
        </p:nvSpPr>
        <p:spPr>
          <a:xfrm>
            <a:off x="16664024" y="8190301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热度</a:t>
            </a:r>
          </a:p>
        </p:txBody>
      </p:sp>
      <p:grpSp>
        <p:nvGrpSpPr>
          <p:cNvPr id="2773" name="Group 2773"/>
          <p:cNvGrpSpPr/>
          <p:nvPr/>
        </p:nvGrpSpPr>
        <p:grpSpPr>
          <a:xfrm>
            <a:off x="14277953" y="11492729"/>
            <a:ext cx="1569107" cy="700668"/>
            <a:chOff x="0" y="0"/>
            <a:chExt cx="1569106" cy="700666"/>
          </a:xfrm>
        </p:grpSpPr>
        <p:sp>
          <p:nvSpPr>
            <p:cNvPr id="2772" name="Shape 2772"/>
            <p:cNvSpPr/>
            <p:nvPr/>
          </p:nvSpPr>
          <p:spPr>
            <a:xfrm>
              <a:off x="19049" y="19050"/>
              <a:ext cx="1531008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71" name="图片 2770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569108" cy="700668"/>
            </a:xfrm>
            <a:prstGeom prst="rect">
              <a:avLst/>
            </a:prstGeom>
            <a:effectLst/>
          </p:spPr>
        </p:pic>
      </p:grpSp>
      <p:sp>
        <p:nvSpPr>
          <p:cNvPr id="2774" name="Shape 2774"/>
          <p:cNvSpPr/>
          <p:nvPr/>
        </p:nvSpPr>
        <p:spPr>
          <a:xfrm>
            <a:off x="14304103" y="11623935"/>
            <a:ext cx="15350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有害确认时间</a:t>
            </a:r>
          </a:p>
        </p:txBody>
      </p:sp>
      <p:sp>
        <p:nvSpPr>
          <p:cNvPr id="2775" name="Shape 2775"/>
          <p:cNvSpPr/>
          <p:nvPr/>
        </p:nvSpPr>
        <p:spPr>
          <a:xfrm>
            <a:off x="16480721" y="9626625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正文语种</a:t>
            </a:r>
          </a:p>
        </p:txBody>
      </p:sp>
      <p:cxnSp>
        <p:nvCxnSpPr>
          <p:cNvPr id="2776" name="Connector 2776"/>
          <p:cNvCxnSpPr>
            <a:stCxn id="2775" idx="0"/>
            <a:endCxn id="2656" idx="0"/>
          </p:cNvCxnSpPr>
          <p:nvPr/>
        </p:nvCxnSpPr>
        <p:spPr>
          <a:xfrm flipH="1" flipV="1">
            <a:off x="12419105" y="7707971"/>
            <a:ext cx="4571350" cy="2137782"/>
          </a:xfrm>
          <a:prstGeom prst="straightConnector1">
            <a:avLst/>
          </a:pr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</p:cxnSp>
      <p:sp>
        <p:nvSpPr>
          <p:cNvPr id="2819" name="Shape 2819"/>
          <p:cNvSpPr/>
          <p:nvPr/>
        </p:nvSpPr>
        <p:spPr>
          <a:xfrm>
            <a:off x="13279755" y="8292171"/>
            <a:ext cx="2933236" cy="199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20" name="Shape 2820"/>
          <p:cNvSpPr/>
          <p:nvPr/>
        </p:nvSpPr>
        <p:spPr>
          <a:xfrm>
            <a:off x="12989466" y="8292171"/>
            <a:ext cx="2510282" cy="257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21" name="Shape 2821"/>
          <p:cNvSpPr/>
          <p:nvPr/>
        </p:nvSpPr>
        <p:spPr>
          <a:xfrm>
            <a:off x="12792561" y="8292171"/>
            <a:ext cx="2054367" cy="321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22" name="Shape 2822"/>
          <p:cNvSpPr/>
          <p:nvPr/>
        </p:nvSpPr>
        <p:spPr>
          <a:xfrm>
            <a:off x="12601213" y="8292171"/>
            <a:ext cx="1133358" cy="363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23" name="Shape 2823"/>
          <p:cNvSpPr/>
          <p:nvPr/>
        </p:nvSpPr>
        <p:spPr>
          <a:xfrm>
            <a:off x="19911014" y="8308429"/>
            <a:ext cx="1903752" cy="1305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24" name="Shape 2824"/>
          <p:cNvSpPr/>
          <p:nvPr/>
        </p:nvSpPr>
        <p:spPr>
          <a:xfrm>
            <a:off x="19590606" y="8308429"/>
            <a:ext cx="1690353" cy="1892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25" name="Shape 2825"/>
          <p:cNvSpPr/>
          <p:nvPr/>
        </p:nvSpPr>
        <p:spPr>
          <a:xfrm>
            <a:off x="19330050" y="8328514"/>
            <a:ext cx="987586" cy="2375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784" name="Connector 2784"/>
          <p:cNvCxnSpPr>
            <a:stCxn id="2716" idx="0"/>
            <a:endCxn id="2656" idx="0"/>
          </p:cNvCxnSpPr>
          <p:nvPr/>
        </p:nvCxnSpPr>
        <p:spPr>
          <a:xfrm flipV="1">
            <a:off x="9130402" y="7707971"/>
            <a:ext cx="3288704" cy="2785399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85" name="Connector 2785"/>
          <p:cNvCxnSpPr>
            <a:stCxn id="2656" idx="0"/>
            <a:endCxn id="2700" idx="0"/>
          </p:cNvCxnSpPr>
          <p:nvPr/>
        </p:nvCxnSpPr>
        <p:spPr>
          <a:xfrm flipH="1" flipV="1">
            <a:off x="11305589" y="4242811"/>
            <a:ext cx="1113517" cy="3465161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86" name="Connector 2786"/>
          <p:cNvCxnSpPr>
            <a:stCxn id="2652" idx="0"/>
            <a:endCxn id="2672" idx="0"/>
          </p:cNvCxnSpPr>
          <p:nvPr/>
        </p:nvCxnSpPr>
        <p:spPr>
          <a:xfrm flipV="1">
            <a:off x="15402101" y="2287086"/>
            <a:ext cx="645673" cy="2289436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87" name="Connector 2787"/>
          <p:cNvCxnSpPr>
            <a:stCxn id="2652" idx="0"/>
            <a:endCxn id="2670" idx="0"/>
          </p:cNvCxnSpPr>
          <p:nvPr/>
        </p:nvCxnSpPr>
        <p:spPr>
          <a:xfrm flipH="1" flipV="1">
            <a:off x="14859843" y="2274325"/>
            <a:ext cx="542259" cy="2302197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88" name="Connector 2788"/>
          <p:cNvCxnSpPr>
            <a:stCxn id="2652" idx="0"/>
            <a:endCxn id="2676" idx="0"/>
          </p:cNvCxnSpPr>
          <p:nvPr/>
        </p:nvCxnSpPr>
        <p:spPr>
          <a:xfrm flipH="1" flipV="1">
            <a:off x="13670385" y="2541880"/>
            <a:ext cx="1731717" cy="2034642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89" name="Connector 2789"/>
          <p:cNvCxnSpPr>
            <a:stCxn id="2656" idx="0"/>
            <a:endCxn id="2720" idx="0"/>
          </p:cNvCxnSpPr>
          <p:nvPr/>
        </p:nvCxnSpPr>
        <p:spPr>
          <a:xfrm flipH="1" flipV="1">
            <a:off x="12376080" y="4336741"/>
            <a:ext cx="43026" cy="3371231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90" name="Connector 2790"/>
          <p:cNvCxnSpPr>
            <a:stCxn id="2708" idx="0"/>
            <a:endCxn id="2656" idx="0"/>
          </p:cNvCxnSpPr>
          <p:nvPr/>
        </p:nvCxnSpPr>
        <p:spPr>
          <a:xfrm>
            <a:off x="7897117" y="7646503"/>
            <a:ext cx="4521989" cy="61469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91" name="Connector 2791"/>
          <p:cNvCxnSpPr>
            <a:stCxn id="2678" idx="0"/>
            <a:endCxn id="2652" idx="0"/>
          </p:cNvCxnSpPr>
          <p:nvPr/>
        </p:nvCxnSpPr>
        <p:spPr>
          <a:xfrm>
            <a:off x="13015768" y="3270272"/>
            <a:ext cx="2386334" cy="1306250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92" name="Connector 2792"/>
          <p:cNvCxnSpPr>
            <a:stCxn id="2652" idx="0"/>
            <a:endCxn id="2680" idx="0"/>
          </p:cNvCxnSpPr>
          <p:nvPr/>
        </p:nvCxnSpPr>
        <p:spPr>
          <a:xfrm flipV="1">
            <a:off x="15402101" y="2538624"/>
            <a:ext cx="1771657" cy="2037898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93" name="Connector 2793"/>
          <p:cNvCxnSpPr>
            <a:stCxn id="2652" idx="0"/>
            <a:endCxn id="2674" idx="0"/>
          </p:cNvCxnSpPr>
          <p:nvPr/>
        </p:nvCxnSpPr>
        <p:spPr>
          <a:xfrm flipV="1">
            <a:off x="15402101" y="3132165"/>
            <a:ext cx="2528084" cy="1444357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94" name="Connector 2794"/>
          <p:cNvCxnSpPr>
            <a:stCxn id="2658" idx="0"/>
            <a:endCxn id="2684" idx="0"/>
          </p:cNvCxnSpPr>
          <p:nvPr/>
        </p:nvCxnSpPr>
        <p:spPr>
          <a:xfrm flipV="1">
            <a:off x="19083648" y="5612606"/>
            <a:ext cx="2941797" cy="2123215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95" name="Connector 2795"/>
          <p:cNvCxnSpPr>
            <a:stCxn id="2659" idx="0"/>
            <a:endCxn id="2682" idx="0"/>
          </p:cNvCxnSpPr>
          <p:nvPr/>
        </p:nvCxnSpPr>
        <p:spPr>
          <a:xfrm flipV="1">
            <a:off x="19083647" y="5102754"/>
            <a:ext cx="2070026" cy="2638165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96" name="Connector 2796"/>
          <p:cNvCxnSpPr>
            <a:stCxn id="2658" idx="0"/>
            <a:endCxn id="2692" idx="0"/>
          </p:cNvCxnSpPr>
          <p:nvPr/>
        </p:nvCxnSpPr>
        <p:spPr>
          <a:xfrm>
            <a:off x="19083648" y="7735820"/>
            <a:ext cx="3662561" cy="728393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97" name="Connector 2797"/>
          <p:cNvCxnSpPr>
            <a:stCxn id="2724" idx="0"/>
            <a:endCxn id="2656" idx="0"/>
          </p:cNvCxnSpPr>
          <p:nvPr/>
        </p:nvCxnSpPr>
        <p:spPr>
          <a:xfrm flipV="1">
            <a:off x="11619949" y="7707971"/>
            <a:ext cx="799157" cy="4135092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cxnSp>
        <p:nvCxnSpPr>
          <p:cNvPr id="2798" name="Connector 2798"/>
          <p:cNvCxnSpPr>
            <a:stCxn id="2659" idx="0"/>
            <a:endCxn id="2690" idx="0"/>
          </p:cNvCxnSpPr>
          <p:nvPr/>
        </p:nvCxnSpPr>
        <p:spPr>
          <a:xfrm flipV="1">
            <a:off x="19083647" y="7735820"/>
            <a:ext cx="3786703" cy="5099"/>
          </a:xfrm>
          <a:prstGeom prst="straightConnector1">
            <a:avLst/>
          </a:prstGeom>
          <a:ln w="25400">
            <a:solidFill>
              <a:srgbClr val="5A554C"/>
            </a:solidFill>
            <a:miter lim="400000"/>
          </a:ln>
        </p:spPr>
      </p:cxnSp>
      <p:grpSp>
        <p:nvGrpSpPr>
          <p:cNvPr id="2801" name="Group 2801"/>
          <p:cNvGrpSpPr/>
          <p:nvPr/>
        </p:nvGrpSpPr>
        <p:grpSpPr>
          <a:xfrm>
            <a:off x="21660956" y="9513464"/>
            <a:ext cx="1035225" cy="700667"/>
            <a:chOff x="0" y="0"/>
            <a:chExt cx="1035223" cy="700666"/>
          </a:xfrm>
        </p:grpSpPr>
        <p:sp>
          <p:nvSpPr>
            <p:cNvPr id="2800" name="Shape 2800"/>
            <p:cNvSpPr/>
            <p:nvPr/>
          </p:nvSpPr>
          <p:spPr>
            <a:xfrm>
              <a:off x="19050" y="19050"/>
              <a:ext cx="997124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99" name="图片 2798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035225" cy="700668"/>
            </a:xfrm>
            <a:prstGeom prst="rect">
              <a:avLst/>
            </a:prstGeom>
            <a:effectLst/>
          </p:spPr>
        </p:pic>
      </p:grpSp>
      <p:sp>
        <p:nvSpPr>
          <p:cNvPr id="2802" name="Shape 2802"/>
          <p:cNvSpPr/>
          <p:nvPr/>
        </p:nvSpPr>
        <p:spPr>
          <a:xfrm>
            <a:off x="21668835" y="9644670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倾向性</a:t>
            </a:r>
          </a:p>
        </p:txBody>
      </p:sp>
      <p:grpSp>
        <p:nvGrpSpPr>
          <p:cNvPr id="2805" name="Group 2805"/>
          <p:cNvGrpSpPr/>
          <p:nvPr/>
        </p:nvGrpSpPr>
        <p:grpSpPr>
          <a:xfrm>
            <a:off x="20787580" y="10176294"/>
            <a:ext cx="1569108" cy="700667"/>
            <a:chOff x="0" y="0"/>
            <a:chExt cx="1569106" cy="700666"/>
          </a:xfrm>
        </p:grpSpPr>
        <p:sp>
          <p:nvSpPr>
            <p:cNvPr id="2804" name="Shape 2804"/>
            <p:cNvSpPr/>
            <p:nvPr/>
          </p:nvSpPr>
          <p:spPr>
            <a:xfrm>
              <a:off x="19049" y="19050"/>
              <a:ext cx="1531008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803" name="图片 2802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569108" cy="700668"/>
            </a:xfrm>
            <a:prstGeom prst="rect">
              <a:avLst/>
            </a:prstGeom>
            <a:effectLst/>
          </p:spPr>
        </p:pic>
      </p:grpSp>
      <p:sp>
        <p:nvSpPr>
          <p:cNvPr id="2806" name="Shape 2806"/>
          <p:cNvSpPr/>
          <p:nvPr/>
        </p:nvSpPr>
        <p:spPr>
          <a:xfrm>
            <a:off x="20804593" y="10307500"/>
            <a:ext cx="15350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有害确认类型</a:t>
            </a:r>
          </a:p>
        </p:txBody>
      </p:sp>
      <p:grpSp>
        <p:nvGrpSpPr>
          <p:cNvPr id="2809" name="Group 2809"/>
          <p:cNvGrpSpPr/>
          <p:nvPr/>
        </p:nvGrpSpPr>
        <p:grpSpPr>
          <a:xfrm>
            <a:off x="19676354" y="10698336"/>
            <a:ext cx="1569107" cy="700667"/>
            <a:chOff x="0" y="0"/>
            <a:chExt cx="1569106" cy="700666"/>
          </a:xfrm>
        </p:grpSpPr>
        <p:sp>
          <p:nvSpPr>
            <p:cNvPr id="2808" name="Shape 2808"/>
            <p:cNvSpPr/>
            <p:nvPr/>
          </p:nvSpPr>
          <p:spPr>
            <a:xfrm>
              <a:off x="19049" y="19050"/>
              <a:ext cx="1531008" cy="66256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807" name="图片 2806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569108" cy="700668"/>
            </a:xfrm>
            <a:prstGeom prst="rect">
              <a:avLst/>
            </a:prstGeom>
            <a:effectLst/>
          </p:spPr>
        </p:pic>
      </p:grpSp>
      <p:sp>
        <p:nvSpPr>
          <p:cNvPr id="2810" name="Shape 2810"/>
          <p:cNvSpPr/>
          <p:nvPr/>
        </p:nvSpPr>
        <p:spPr>
          <a:xfrm>
            <a:off x="19702504" y="10829542"/>
            <a:ext cx="1535079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有害确认时间</a:t>
            </a:r>
          </a:p>
        </p:txBody>
      </p:sp>
      <p:sp>
        <p:nvSpPr>
          <p:cNvPr id="2826" name="Shape 2826"/>
          <p:cNvSpPr/>
          <p:nvPr/>
        </p:nvSpPr>
        <p:spPr>
          <a:xfrm>
            <a:off x="13447805" y="7859736"/>
            <a:ext cx="3220122" cy="475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27" name="Shape 2827"/>
          <p:cNvSpPr/>
          <p:nvPr/>
        </p:nvSpPr>
        <p:spPr>
          <a:xfrm>
            <a:off x="13447805" y="8017105"/>
            <a:ext cx="3252571" cy="977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5A554C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Shape 2829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2830" name="Shape 2830"/>
          <p:cNvSpPr/>
          <p:nvPr/>
        </p:nvSpPr>
        <p:spPr>
          <a:xfrm>
            <a:off x="690853" y="2919635"/>
            <a:ext cx="6786290" cy="171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62000" indent="-762000">
              <a:lnSpc>
                <a:spcPct val="130000"/>
              </a:lnSpc>
              <a:buSzPct val="47000"/>
              <a:buBlip>
                <a:blip r:embed="rId2"/>
              </a:buBlip>
              <a:defRPr sz="4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  <a:lvl2pPr marL="1472406" indent="-583406" algn="l">
              <a:lnSpc>
                <a:spcPct val="150000"/>
              </a:lnSpc>
              <a:buSzPct val="47000"/>
              <a:buBlip>
                <a:blip r:embed="rId3"/>
              </a:buBlip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2pPr>
          </a:lstStyle>
          <a:p>
            <a:r>
              <a:t>特征信息库-图片</a:t>
            </a:r>
          </a:p>
          <a:p>
            <a:pPr lvl="1"/>
            <a:r>
              <a:t>rowkey：[spidertime]-[fdfs_address]</a:t>
            </a:r>
          </a:p>
        </p:txBody>
      </p:sp>
      <p:pic>
        <p:nvPicPr>
          <p:cNvPr id="2831" name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126" y="5236881"/>
            <a:ext cx="6855572" cy="6426287"/>
          </a:xfrm>
          <a:prstGeom prst="rect">
            <a:avLst/>
          </a:prstGeom>
          <a:ln w="12700">
            <a:miter lim="400000"/>
          </a:ln>
        </p:spPr>
      </p:pic>
      <p:sp>
        <p:nvSpPr>
          <p:cNvPr id="2832" name="Shape 2832"/>
          <p:cNvSpPr/>
          <p:nvPr/>
        </p:nvSpPr>
        <p:spPr>
          <a:xfrm>
            <a:off x="8798855" y="2877090"/>
            <a:ext cx="6786290" cy="180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62000" indent="-762000">
              <a:lnSpc>
                <a:spcPct val="140000"/>
              </a:lnSpc>
              <a:buSzPct val="47000"/>
              <a:buBlip>
                <a:blip r:embed="rId2"/>
              </a:buBlip>
              <a:defRPr sz="4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  <a:lvl2pPr marL="1472406" indent="-583406" algn="l">
              <a:lnSpc>
                <a:spcPct val="140000"/>
              </a:lnSpc>
              <a:buSzPct val="47000"/>
              <a:buBlip>
                <a:blip r:embed="rId3"/>
              </a:buBlip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2pPr>
          </a:lstStyle>
          <a:p>
            <a:r>
              <a:t>特征信息库-音频</a:t>
            </a:r>
          </a:p>
          <a:p>
            <a:pPr lvl="1"/>
            <a:r>
              <a:t>rowkey：[spidertime]-[fdfs_address]</a:t>
            </a:r>
          </a:p>
        </p:txBody>
      </p:sp>
      <p:pic>
        <p:nvPicPr>
          <p:cNvPr id="2833" name="pasted-image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18595" y="5203638"/>
            <a:ext cx="6089936" cy="6492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4" name="pasted-image.t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40801" y="5195050"/>
            <a:ext cx="7026073" cy="6426286"/>
          </a:xfrm>
          <a:prstGeom prst="rect">
            <a:avLst/>
          </a:prstGeom>
          <a:ln w="12700">
            <a:miter lim="400000"/>
          </a:ln>
        </p:spPr>
      </p:pic>
      <p:sp>
        <p:nvSpPr>
          <p:cNvPr id="2835" name="Shape 2835"/>
          <p:cNvSpPr/>
          <p:nvPr/>
        </p:nvSpPr>
        <p:spPr>
          <a:xfrm>
            <a:off x="16487722" y="2877090"/>
            <a:ext cx="6786290" cy="180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62000" indent="-762000">
              <a:lnSpc>
                <a:spcPct val="140000"/>
              </a:lnSpc>
              <a:buSzPct val="47000"/>
              <a:buBlip>
                <a:blip r:embed="rId2"/>
              </a:buBlip>
              <a:defRPr sz="4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  <a:lvl2pPr marL="1472406" indent="-583406" algn="l">
              <a:lnSpc>
                <a:spcPct val="140000"/>
              </a:lnSpc>
              <a:buSzPct val="47000"/>
              <a:buBlip>
                <a:blip r:embed="rId3"/>
              </a:buBlip>
              <a:defRPr sz="2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2pPr>
          </a:lstStyle>
          <a:p>
            <a:r>
              <a:t>特征信息库-视频</a:t>
            </a:r>
          </a:p>
          <a:p>
            <a:pPr lvl="1"/>
            <a:r>
              <a:t>rowkey：[spidertime]-[fdfs_address]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Shape 2837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2838" name="Shape 2838"/>
          <p:cNvSpPr/>
          <p:nvPr/>
        </p:nvSpPr>
        <p:spPr>
          <a:xfrm>
            <a:off x="1175589" y="1859305"/>
            <a:ext cx="4787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406400" algn="just" defTabSz="457200">
              <a:defRPr sz="4800">
                <a:solidFill>
                  <a:srgbClr val="1D1B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（三）业务信息</a:t>
            </a:r>
          </a:p>
        </p:txBody>
      </p:sp>
      <p:sp>
        <p:nvSpPr>
          <p:cNvPr id="2839" name="Shape 2839"/>
          <p:cNvSpPr/>
          <p:nvPr/>
        </p:nvSpPr>
        <p:spPr>
          <a:xfrm>
            <a:off x="2210157" y="3187978"/>
            <a:ext cx="19836365" cy="1483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3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     业务信息主要存储与关系型数据库（mysql）中，用户使用系统过程中产生的过程数据及大数据分析的结果数据，主要包括信息如下：</a:t>
            </a:r>
          </a:p>
        </p:txBody>
      </p:sp>
      <p:sp>
        <p:nvSpPr>
          <p:cNvPr id="2840" name="Shape 2840"/>
          <p:cNvSpPr/>
          <p:nvPr/>
        </p:nvSpPr>
        <p:spPr>
          <a:xfrm>
            <a:off x="2296856" y="6029451"/>
            <a:ext cx="3832226" cy="379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1666874" lvl="1" indent="-777874" algn="l">
              <a:lnSpc>
                <a:spcPct val="220000"/>
              </a:lnSpc>
              <a:buSzPct val="47000"/>
              <a:buBlip>
                <a:blip r:embed="rId2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专题信息</a:t>
            </a:r>
          </a:p>
          <a:p>
            <a:pPr marL="1666874" lvl="1" indent="-777874" algn="l">
              <a:lnSpc>
                <a:spcPct val="220000"/>
              </a:lnSpc>
              <a:buSzPct val="47000"/>
              <a:buBlip>
                <a:blip r:embed="rId2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话题信息</a:t>
            </a:r>
          </a:p>
          <a:p>
            <a:pPr marL="1666874" lvl="1" indent="-777874" algn="l">
              <a:lnSpc>
                <a:spcPct val="220000"/>
              </a:lnSpc>
              <a:buSzPct val="47000"/>
              <a:buBlip>
                <a:blip r:embed="rId2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关注信息</a:t>
            </a:r>
          </a:p>
          <a:p>
            <a:pPr marL="1666874" lvl="1" indent="-777874" algn="l">
              <a:lnSpc>
                <a:spcPct val="220000"/>
              </a:lnSpc>
              <a:buSzPct val="47000"/>
              <a:buBlip>
                <a:blip r:embed="rId2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日志信息</a:t>
            </a:r>
          </a:p>
        </p:txBody>
      </p:sp>
      <p:sp>
        <p:nvSpPr>
          <p:cNvPr id="2841" name="Shape 2841"/>
          <p:cNvSpPr/>
          <p:nvPr/>
        </p:nvSpPr>
        <p:spPr>
          <a:xfrm>
            <a:off x="12011895" y="7368108"/>
            <a:ext cx="1078809" cy="830414"/>
          </a:xfrm>
          <a:prstGeom prst="rightArrow">
            <a:avLst>
              <a:gd name="adj1" fmla="val 38136"/>
              <a:gd name="adj2" fmla="val 67143"/>
            </a:avLst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2" name="Shape 2842"/>
          <p:cNvSpPr/>
          <p:nvPr/>
        </p:nvSpPr>
        <p:spPr>
          <a:xfrm>
            <a:off x="14173831" y="8424370"/>
            <a:ext cx="132826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lnSpc>
                <a:spcPct val="150000"/>
              </a:lnSpc>
              <a:defRPr sz="2800" b="1">
                <a:solidFill>
                  <a:srgbClr val="000000"/>
                </a:solidFill>
              </a:defRPr>
            </a:pPr>
            <a:r>
              <a:t>Mysql</a:t>
            </a:r>
          </a:p>
        </p:txBody>
      </p:sp>
      <p:sp>
        <p:nvSpPr>
          <p:cNvPr id="2843" name="Shape 2843"/>
          <p:cNvSpPr/>
          <p:nvPr/>
        </p:nvSpPr>
        <p:spPr>
          <a:xfrm>
            <a:off x="6976652" y="6020864"/>
            <a:ext cx="3832226" cy="2726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666874" lvl="1" indent="-777874" algn="l">
              <a:lnSpc>
                <a:spcPct val="220000"/>
              </a:lnSpc>
              <a:buSzPct val="47000"/>
              <a:buBlip>
                <a:blip r:embed="rId2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过程信息</a:t>
            </a:r>
          </a:p>
          <a:p>
            <a:pPr marL="1666874" lvl="1" indent="-777874" algn="l">
              <a:lnSpc>
                <a:spcPct val="220000"/>
              </a:lnSpc>
              <a:buSzPct val="47000"/>
              <a:buBlip>
                <a:blip r:embed="rId2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归档信息</a:t>
            </a:r>
          </a:p>
          <a:p>
            <a:pPr marL="1666874" lvl="1" indent="-777874" algn="l">
              <a:lnSpc>
                <a:spcPct val="220000"/>
              </a:lnSpc>
              <a:buSzPct val="47000"/>
              <a:buBlip>
                <a:blip r:embed="rId2"/>
              </a:buBlip>
              <a:defRPr sz="3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其他信息</a:t>
            </a:r>
          </a:p>
        </p:txBody>
      </p:sp>
      <p:sp>
        <p:nvSpPr>
          <p:cNvPr id="2844" name="Shape 2844"/>
          <p:cNvSpPr/>
          <p:nvPr/>
        </p:nvSpPr>
        <p:spPr>
          <a:xfrm>
            <a:off x="14300810" y="6900922"/>
            <a:ext cx="1074310" cy="14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8" name="Group 2848"/>
          <p:cNvGrpSpPr/>
          <p:nvPr/>
        </p:nvGrpSpPr>
        <p:grpSpPr>
          <a:xfrm>
            <a:off x="16442907" y="6733853"/>
            <a:ext cx="1451949" cy="767194"/>
            <a:chOff x="0" y="0"/>
            <a:chExt cx="1451947" cy="767192"/>
          </a:xfrm>
        </p:grpSpPr>
        <p:sp>
          <p:nvSpPr>
            <p:cNvPr id="2846" name="Shape 2846"/>
            <p:cNvSpPr/>
            <p:nvPr/>
          </p:nvSpPr>
          <p:spPr>
            <a:xfrm>
              <a:off x="0" y="0"/>
              <a:ext cx="1451948" cy="767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434195" y="202721"/>
              <a:ext cx="583553" cy="428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关联</a:t>
              </a:r>
            </a:p>
          </p:txBody>
        </p:sp>
      </p:grpSp>
      <p:sp>
        <p:nvSpPr>
          <p:cNvPr id="2849" name="Shape 2849"/>
          <p:cNvSpPr/>
          <p:nvPr/>
        </p:nvSpPr>
        <p:spPr>
          <a:xfrm>
            <a:off x="16398154" y="5447673"/>
            <a:ext cx="1509679" cy="78423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850" name="Shape 2850"/>
          <p:cNvSpPr/>
          <p:nvPr/>
        </p:nvSpPr>
        <p:spPr>
          <a:xfrm>
            <a:off x="16393253" y="5623219"/>
            <a:ext cx="1531569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专题浏览日志</a:t>
            </a:r>
          </a:p>
        </p:txBody>
      </p:sp>
      <p:sp>
        <p:nvSpPr>
          <p:cNvPr id="2899" name="Shape 2899"/>
          <p:cNvSpPr/>
          <p:nvPr/>
        </p:nvSpPr>
        <p:spPr>
          <a:xfrm>
            <a:off x="17158027" y="6244598"/>
            <a:ext cx="5940" cy="477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854" name="Group 2854"/>
          <p:cNvGrpSpPr/>
          <p:nvPr/>
        </p:nvGrpSpPr>
        <p:grpSpPr>
          <a:xfrm>
            <a:off x="19198383" y="5473534"/>
            <a:ext cx="1203403" cy="784234"/>
            <a:chOff x="0" y="0"/>
            <a:chExt cx="1203402" cy="784232"/>
          </a:xfrm>
        </p:grpSpPr>
        <p:sp>
          <p:nvSpPr>
            <p:cNvPr id="2852" name="Shape 2852"/>
            <p:cNvSpPr/>
            <p:nvPr/>
          </p:nvSpPr>
          <p:spPr>
            <a:xfrm>
              <a:off x="0" y="0"/>
              <a:ext cx="120340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303445" y="172989"/>
              <a:ext cx="596514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产生</a:t>
              </a:r>
            </a:p>
          </p:txBody>
        </p:sp>
      </p:grpSp>
      <p:sp>
        <p:nvSpPr>
          <p:cNvPr id="2900" name="Shape 2900"/>
          <p:cNvSpPr/>
          <p:nvPr/>
        </p:nvSpPr>
        <p:spPr>
          <a:xfrm>
            <a:off x="20421344" y="5868136"/>
            <a:ext cx="1285874" cy="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901" name="Shape 2901"/>
          <p:cNvSpPr/>
          <p:nvPr/>
        </p:nvSpPr>
        <p:spPr>
          <a:xfrm>
            <a:off x="20431269" y="8391920"/>
            <a:ext cx="1265483" cy="19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859" name="Group 2859"/>
          <p:cNvGrpSpPr/>
          <p:nvPr/>
        </p:nvGrpSpPr>
        <p:grpSpPr>
          <a:xfrm>
            <a:off x="19177190" y="7990060"/>
            <a:ext cx="1245789" cy="784234"/>
            <a:chOff x="0" y="0"/>
            <a:chExt cx="1245787" cy="784232"/>
          </a:xfrm>
        </p:grpSpPr>
        <p:sp>
          <p:nvSpPr>
            <p:cNvPr id="2857" name="Shape 2857"/>
            <p:cNvSpPr/>
            <p:nvPr/>
          </p:nvSpPr>
          <p:spPr>
            <a:xfrm>
              <a:off x="0" y="0"/>
              <a:ext cx="1245788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324637" y="172989"/>
              <a:ext cx="596514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匹配</a:t>
              </a:r>
            </a:p>
          </p:txBody>
        </p:sp>
      </p:grpSp>
      <p:sp>
        <p:nvSpPr>
          <p:cNvPr id="2860" name="Shape 2860"/>
          <p:cNvSpPr/>
          <p:nvPr/>
        </p:nvSpPr>
        <p:spPr>
          <a:xfrm>
            <a:off x="16401380" y="7969252"/>
            <a:ext cx="1502249" cy="825850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861" name="Shape 2861"/>
          <p:cNvSpPr/>
          <p:nvPr/>
        </p:nvSpPr>
        <p:spPr>
          <a:xfrm>
            <a:off x="16574056" y="8151421"/>
            <a:ext cx="1244435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专题信息</a:t>
            </a:r>
          </a:p>
        </p:txBody>
      </p:sp>
      <p:sp>
        <p:nvSpPr>
          <p:cNvPr id="2862" name="Shape 2862"/>
          <p:cNvSpPr/>
          <p:nvPr/>
        </p:nvSpPr>
        <p:spPr>
          <a:xfrm>
            <a:off x="21725576" y="7990060"/>
            <a:ext cx="1426549" cy="78423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863" name="Shape 2863"/>
          <p:cNvSpPr/>
          <p:nvPr/>
        </p:nvSpPr>
        <p:spPr>
          <a:xfrm>
            <a:off x="21696751" y="8203786"/>
            <a:ext cx="148419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特征信息库</a:t>
            </a:r>
          </a:p>
        </p:txBody>
      </p:sp>
      <p:sp>
        <p:nvSpPr>
          <p:cNvPr id="2902" name="Shape 2902"/>
          <p:cNvSpPr/>
          <p:nvPr/>
        </p:nvSpPr>
        <p:spPr>
          <a:xfrm>
            <a:off x="17818490" y="8382176"/>
            <a:ext cx="133489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65" name="Shape 2865"/>
          <p:cNvSpPr/>
          <p:nvPr/>
        </p:nvSpPr>
        <p:spPr>
          <a:xfrm>
            <a:off x="10482183" y="8104009"/>
            <a:ext cx="1426549" cy="78423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866" name="Shape 2866"/>
          <p:cNvSpPr/>
          <p:nvPr/>
        </p:nvSpPr>
        <p:spPr>
          <a:xfrm>
            <a:off x="10874833" y="10914950"/>
            <a:ext cx="1426549" cy="78423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867" name="Shape 2867"/>
          <p:cNvSpPr/>
          <p:nvPr/>
        </p:nvSpPr>
        <p:spPr>
          <a:xfrm>
            <a:off x="13666201" y="9515528"/>
            <a:ext cx="1083998" cy="784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sz="16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870" name="Group 2870"/>
          <p:cNvGrpSpPr/>
          <p:nvPr/>
        </p:nvGrpSpPr>
        <p:grpSpPr>
          <a:xfrm>
            <a:off x="13607166" y="8104009"/>
            <a:ext cx="1239843" cy="784234"/>
            <a:chOff x="0" y="0"/>
            <a:chExt cx="1239842" cy="784232"/>
          </a:xfrm>
        </p:grpSpPr>
        <p:sp>
          <p:nvSpPr>
            <p:cNvPr id="2868" name="Shape 2868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173863" y="171601"/>
              <a:ext cx="892116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包含</a:t>
              </a:r>
            </a:p>
          </p:txBody>
        </p:sp>
      </p:grpSp>
      <p:sp>
        <p:nvSpPr>
          <p:cNvPr id="2871" name="Shape 2871"/>
          <p:cNvSpPr/>
          <p:nvPr/>
        </p:nvSpPr>
        <p:spPr>
          <a:xfrm>
            <a:off x="13781028" y="9688517"/>
            <a:ext cx="89211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包含</a:t>
            </a:r>
          </a:p>
        </p:txBody>
      </p:sp>
      <p:sp>
        <p:nvSpPr>
          <p:cNvPr id="2903" name="Shape 2903"/>
          <p:cNvSpPr/>
          <p:nvPr/>
        </p:nvSpPr>
        <p:spPr>
          <a:xfrm>
            <a:off x="11921252" y="8496125"/>
            <a:ext cx="166210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94" extrusionOk="0">
                <a:moveTo>
                  <a:pt x="0" y="7094"/>
                </a:moveTo>
                <a:cubicBezTo>
                  <a:pt x="7200" y="-3706"/>
                  <a:pt x="14400" y="-3706"/>
                  <a:pt x="21600" y="17894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73" name="Shape 2873"/>
          <p:cNvSpPr/>
          <p:nvPr/>
        </p:nvSpPr>
        <p:spPr>
          <a:xfrm>
            <a:off x="10338117" y="8276997"/>
            <a:ext cx="17146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专题附件</a:t>
            </a:r>
          </a:p>
        </p:txBody>
      </p:sp>
      <p:sp>
        <p:nvSpPr>
          <p:cNvPr id="2874" name="Shape 2874"/>
          <p:cNvSpPr/>
          <p:nvPr/>
        </p:nvSpPr>
        <p:spPr>
          <a:xfrm>
            <a:off x="10730767" y="11087939"/>
            <a:ext cx="17146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专题文本</a:t>
            </a:r>
          </a:p>
        </p:txBody>
      </p:sp>
      <p:sp>
        <p:nvSpPr>
          <p:cNvPr id="2875" name="Shape 2875"/>
          <p:cNvSpPr/>
          <p:nvPr/>
        </p:nvSpPr>
        <p:spPr>
          <a:xfrm>
            <a:off x="11344186" y="5894523"/>
            <a:ext cx="1426550" cy="78423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876" name="Shape 2876"/>
          <p:cNvSpPr/>
          <p:nvPr/>
        </p:nvSpPr>
        <p:spPr>
          <a:xfrm>
            <a:off x="11200121" y="6067513"/>
            <a:ext cx="171468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专题关键词</a:t>
            </a:r>
          </a:p>
        </p:txBody>
      </p:sp>
      <p:sp>
        <p:nvSpPr>
          <p:cNvPr id="2877" name="Shape 2877"/>
          <p:cNvSpPr/>
          <p:nvPr/>
        </p:nvSpPr>
        <p:spPr>
          <a:xfrm>
            <a:off x="21686284" y="5473534"/>
            <a:ext cx="1426548" cy="78423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2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grpSp>
        <p:nvGrpSpPr>
          <p:cNvPr id="2880" name="Group 2880"/>
          <p:cNvGrpSpPr/>
          <p:nvPr/>
        </p:nvGrpSpPr>
        <p:grpSpPr>
          <a:xfrm>
            <a:off x="13607166" y="6725333"/>
            <a:ext cx="1239843" cy="784234"/>
            <a:chOff x="0" y="0"/>
            <a:chExt cx="1239842" cy="784232"/>
          </a:xfrm>
        </p:grpSpPr>
        <p:sp>
          <p:nvSpPr>
            <p:cNvPr id="2878" name="Shape 2878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173863" y="172989"/>
              <a:ext cx="892116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包含</a:t>
              </a:r>
            </a:p>
          </p:txBody>
        </p:sp>
      </p:grpSp>
      <p:sp>
        <p:nvSpPr>
          <p:cNvPr id="2904" name="Shape 2904"/>
          <p:cNvSpPr/>
          <p:nvPr/>
        </p:nvSpPr>
        <p:spPr>
          <a:xfrm>
            <a:off x="17924821" y="5849103"/>
            <a:ext cx="1258605" cy="1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905" name="Shape 2905"/>
          <p:cNvSpPr/>
          <p:nvPr/>
        </p:nvSpPr>
        <p:spPr>
          <a:xfrm>
            <a:off x="12783255" y="6564567"/>
            <a:ext cx="997743" cy="382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883" name="Connector 2883"/>
          <p:cNvCxnSpPr>
            <a:stCxn id="2866" idx="0"/>
            <a:endCxn id="2867" idx="0"/>
          </p:cNvCxnSpPr>
          <p:nvPr/>
        </p:nvCxnSpPr>
        <p:spPr>
          <a:xfrm flipV="1">
            <a:off x="11588107" y="9907644"/>
            <a:ext cx="2620094" cy="1399424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sp>
        <p:nvSpPr>
          <p:cNvPr id="2906" name="Shape 2906"/>
          <p:cNvSpPr/>
          <p:nvPr/>
        </p:nvSpPr>
        <p:spPr>
          <a:xfrm>
            <a:off x="14673172" y="7310303"/>
            <a:ext cx="1715509" cy="741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907" name="Shape 2907"/>
          <p:cNvSpPr/>
          <p:nvPr/>
        </p:nvSpPr>
        <p:spPr>
          <a:xfrm>
            <a:off x="14833376" y="8411928"/>
            <a:ext cx="1555305" cy="60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886" name="Connector 2886"/>
          <p:cNvCxnSpPr>
            <a:stCxn id="2867" idx="0"/>
            <a:endCxn id="2860" idx="0"/>
          </p:cNvCxnSpPr>
          <p:nvPr/>
        </p:nvCxnSpPr>
        <p:spPr>
          <a:xfrm flipV="1">
            <a:off x="14208200" y="8382176"/>
            <a:ext cx="2944305" cy="1525469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sp>
        <p:nvSpPr>
          <p:cNvPr id="2908" name="Shape 2908"/>
          <p:cNvSpPr/>
          <p:nvPr/>
        </p:nvSpPr>
        <p:spPr>
          <a:xfrm>
            <a:off x="17158016" y="7512618"/>
            <a:ext cx="5749" cy="44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88" name="Shape 2888"/>
          <p:cNvSpPr/>
          <p:nvPr/>
        </p:nvSpPr>
        <p:spPr>
          <a:xfrm>
            <a:off x="592483" y="1847056"/>
            <a:ext cx="3924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62000" indent="-762000">
              <a:buSzPct val="47000"/>
              <a:buBlip>
                <a:blip r:embed="rId2"/>
              </a:buBlip>
              <a:defRPr sz="4800" b="1">
                <a:solidFill>
                  <a:srgbClr val="000000"/>
                </a:solidFill>
              </a:defRPr>
            </a:lvl1pPr>
          </a:lstStyle>
          <a:p>
            <a:r>
              <a:t>专题信息库</a:t>
            </a:r>
          </a:p>
        </p:txBody>
      </p:sp>
      <p:sp>
        <p:nvSpPr>
          <p:cNvPr id="2889" name="Shape 2889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2890" name="Shape 2890"/>
          <p:cNvSpPr/>
          <p:nvPr/>
        </p:nvSpPr>
        <p:spPr>
          <a:xfrm>
            <a:off x="21707217" y="5657120"/>
            <a:ext cx="148419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用户</a:t>
            </a:r>
          </a:p>
        </p:txBody>
      </p:sp>
      <p:sp>
        <p:nvSpPr>
          <p:cNvPr id="2891" name="Shape 2891"/>
          <p:cNvSpPr/>
          <p:nvPr/>
        </p:nvSpPr>
        <p:spPr>
          <a:xfrm>
            <a:off x="13196782" y="3152824"/>
            <a:ext cx="1426548" cy="784233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892" name="Shape 2892"/>
          <p:cNvSpPr/>
          <p:nvPr/>
        </p:nvSpPr>
        <p:spPr>
          <a:xfrm>
            <a:off x="13193543" y="3325813"/>
            <a:ext cx="1448892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关键词等级</a:t>
            </a:r>
          </a:p>
        </p:txBody>
      </p:sp>
      <p:grpSp>
        <p:nvGrpSpPr>
          <p:cNvPr id="2895" name="Group 2895"/>
          <p:cNvGrpSpPr/>
          <p:nvPr/>
        </p:nvGrpSpPr>
        <p:grpSpPr>
          <a:xfrm>
            <a:off x="12186087" y="4095883"/>
            <a:ext cx="1239640" cy="784234"/>
            <a:chOff x="0" y="0"/>
            <a:chExt cx="1239639" cy="784232"/>
          </a:xfrm>
        </p:grpSpPr>
        <p:sp>
          <p:nvSpPr>
            <p:cNvPr id="2893" name="Shape 2893"/>
            <p:cNvSpPr/>
            <p:nvPr/>
          </p:nvSpPr>
          <p:spPr>
            <a:xfrm>
              <a:off x="0" y="0"/>
              <a:ext cx="1239640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273958" y="172989"/>
              <a:ext cx="691724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t>关联</a:t>
              </a:r>
            </a:p>
          </p:txBody>
        </p:sp>
      </p:grpSp>
      <p:sp>
        <p:nvSpPr>
          <p:cNvPr id="2909" name="Shape 2909"/>
          <p:cNvSpPr/>
          <p:nvPr/>
        </p:nvSpPr>
        <p:spPr>
          <a:xfrm>
            <a:off x="12225912" y="4810220"/>
            <a:ext cx="445914" cy="1071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910" name="Shape 2910"/>
          <p:cNvSpPr/>
          <p:nvPr/>
        </p:nvSpPr>
        <p:spPr>
          <a:xfrm>
            <a:off x="13079791" y="3949749"/>
            <a:ext cx="356309" cy="304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98" name="Shape 2898"/>
          <p:cNvSpPr/>
          <p:nvPr/>
        </p:nvSpPr>
        <p:spPr>
          <a:xfrm>
            <a:off x="1397191" y="3759876"/>
            <a:ext cx="3593307" cy="649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专题信息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专题附件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专题关键词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专题文本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关键词等级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专题浏览日志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Shape 2912"/>
          <p:cNvSpPr/>
          <p:nvPr/>
        </p:nvSpPr>
        <p:spPr>
          <a:xfrm>
            <a:off x="10501144" y="8122080"/>
            <a:ext cx="1426548" cy="784234"/>
          </a:xfrm>
          <a:prstGeom prst="rect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913" name="Shape 2913"/>
          <p:cNvSpPr/>
          <p:nvPr/>
        </p:nvSpPr>
        <p:spPr>
          <a:xfrm>
            <a:off x="10893794" y="10933022"/>
            <a:ext cx="1426549" cy="784234"/>
          </a:xfrm>
          <a:prstGeom prst="rect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914" name="Shape 2914"/>
          <p:cNvSpPr/>
          <p:nvPr/>
        </p:nvSpPr>
        <p:spPr>
          <a:xfrm>
            <a:off x="11363147" y="5912596"/>
            <a:ext cx="1426550" cy="784234"/>
          </a:xfrm>
          <a:prstGeom prst="rect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2915" name="Shape 2915"/>
          <p:cNvSpPr/>
          <p:nvPr/>
        </p:nvSpPr>
        <p:spPr>
          <a:xfrm>
            <a:off x="13685163" y="9533600"/>
            <a:ext cx="1083998" cy="784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sz="16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16" name="Shape 2916"/>
          <p:cNvSpPr/>
          <p:nvPr/>
        </p:nvSpPr>
        <p:spPr>
          <a:xfrm>
            <a:off x="19925444" y="9490078"/>
            <a:ext cx="1168507" cy="662567"/>
          </a:xfrm>
          <a:prstGeom prst="ellipse">
            <a:avLst/>
          </a:prstGeom>
          <a:blipFill>
            <a:blip r:embed="rId2"/>
          </a:blipFill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17" name="Shape 2917"/>
          <p:cNvSpPr/>
          <p:nvPr/>
        </p:nvSpPr>
        <p:spPr>
          <a:xfrm>
            <a:off x="19884043" y="10185648"/>
            <a:ext cx="1168508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18" name="Shape 2918"/>
          <p:cNvSpPr/>
          <p:nvPr/>
        </p:nvSpPr>
        <p:spPr>
          <a:xfrm>
            <a:off x="19422321" y="10881220"/>
            <a:ext cx="1168507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19" name="Shape 2919"/>
          <p:cNvSpPr/>
          <p:nvPr/>
        </p:nvSpPr>
        <p:spPr>
          <a:xfrm>
            <a:off x="18828860" y="11536615"/>
            <a:ext cx="1168507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20" name="Shape 2920"/>
          <p:cNvSpPr/>
          <p:nvPr/>
        </p:nvSpPr>
        <p:spPr>
          <a:xfrm>
            <a:off x="17628401" y="11762661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21" name="Shape 2921"/>
          <p:cNvSpPr/>
          <p:nvPr/>
        </p:nvSpPr>
        <p:spPr>
          <a:xfrm>
            <a:off x="16287608" y="11762661"/>
            <a:ext cx="1168508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22" name="Shape 2922"/>
          <p:cNvSpPr/>
          <p:nvPr/>
        </p:nvSpPr>
        <p:spPr>
          <a:xfrm>
            <a:off x="15059834" y="11536615"/>
            <a:ext cx="1168507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23" name="Shape 2923"/>
          <p:cNvSpPr/>
          <p:nvPr/>
        </p:nvSpPr>
        <p:spPr>
          <a:xfrm>
            <a:off x="14268056" y="10993856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24" name="Shape 2924"/>
          <p:cNvSpPr/>
          <p:nvPr/>
        </p:nvSpPr>
        <p:spPr>
          <a:xfrm>
            <a:off x="8913324" y="11576791"/>
            <a:ext cx="1168507" cy="662568"/>
          </a:xfrm>
          <a:prstGeom prst="ellipse">
            <a:avLst/>
          </a:prstGeom>
          <a:blipFill>
            <a:blip r:embed="rId2"/>
          </a:blipFill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25" name="Shape 2925"/>
          <p:cNvSpPr/>
          <p:nvPr/>
        </p:nvSpPr>
        <p:spPr>
          <a:xfrm>
            <a:off x="9253734" y="12252670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26" name="Shape 2926"/>
          <p:cNvSpPr/>
          <p:nvPr/>
        </p:nvSpPr>
        <p:spPr>
          <a:xfrm>
            <a:off x="10252230" y="12475974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27" name="Shape 2927"/>
          <p:cNvSpPr/>
          <p:nvPr/>
        </p:nvSpPr>
        <p:spPr>
          <a:xfrm>
            <a:off x="11492169" y="12491687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28" name="Shape 2928"/>
          <p:cNvSpPr/>
          <p:nvPr/>
        </p:nvSpPr>
        <p:spPr>
          <a:xfrm>
            <a:off x="12647081" y="12348194"/>
            <a:ext cx="923291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29" name="Shape 2929"/>
          <p:cNvSpPr/>
          <p:nvPr/>
        </p:nvSpPr>
        <p:spPr>
          <a:xfrm>
            <a:off x="12926225" y="11635510"/>
            <a:ext cx="923291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30" name="Shape 2930"/>
          <p:cNvSpPr/>
          <p:nvPr/>
        </p:nvSpPr>
        <p:spPr>
          <a:xfrm>
            <a:off x="8111444" y="3576855"/>
            <a:ext cx="1032900" cy="662567"/>
          </a:xfrm>
          <a:prstGeom prst="ellipse">
            <a:avLst/>
          </a:prstGeom>
          <a:blipFill>
            <a:blip r:embed="rId2"/>
          </a:blipFill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31" name="Shape 2931"/>
          <p:cNvSpPr/>
          <p:nvPr/>
        </p:nvSpPr>
        <p:spPr>
          <a:xfrm>
            <a:off x="7692897" y="4178476"/>
            <a:ext cx="923291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32" name="Shape 2932"/>
          <p:cNvSpPr/>
          <p:nvPr/>
        </p:nvSpPr>
        <p:spPr>
          <a:xfrm>
            <a:off x="8042631" y="4892206"/>
            <a:ext cx="96780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33" name="Shape 2933"/>
          <p:cNvSpPr/>
          <p:nvPr/>
        </p:nvSpPr>
        <p:spPr>
          <a:xfrm>
            <a:off x="8362655" y="5529135"/>
            <a:ext cx="869773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34" name="Shape 2934"/>
          <p:cNvSpPr/>
          <p:nvPr/>
        </p:nvSpPr>
        <p:spPr>
          <a:xfrm>
            <a:off x="8895065" y="3107794"/>
            <a:ext cx="1168508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35" name="Shape 2935"/>
          <p:cNvSpPr/>
          <p:nvPr/>
        </p:nvSpPr>
        <p:spPr>
          <a:xfrm>
            <a:off x="10038382" y="2918866"/>
            <a:ext cx="1168508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36" name="Shape 2936"/>
          <p:cNvSpPr/>
          <p:nvPr/>
        </p:nvSpPr>
        <p:spPr>
          <a:xfrm>
            <a:off x="11294143" y="3213657"/>
            <a:ext cx="86977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37" name="Shape 2937"/>
          <p:cNvSpPr/>
          <p:nvPr/>
        </p:nvSpPr>
        <p:spPr>
          <a:xfrm>
            <a:off x="9256534" y="6163303"/>
            <a:ext cx="96780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38" name="Shape 2938"/>
          <p:cNvSpPr/>
          <p:nvPr/>
        </p:nvSpPr>
        <p:spPr>
          <a:xfrm>
            <a:off x="5995363" y="7690027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39" name="Shape 2939"/>
          <p:cNvSpPr/>
          <p:nvPr/>
        </p:nvSpPr>
        <p:spPr>
          <a:xfrm>
            <a:off x="5806834" y="9003217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40" name="Shape 2940"/>
          <p:cNvSpPr/>
          <p:nvPr/>
        </p:nvSpPr>
        <p:spPr>
          <a:xfrm>
            <a:off x="5850569" y="9698066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41" name="Shape 2941"/>
          <p:cNvSpPr/>
          <p:nvPr/>
        </p:nvSpPr>
        <p:spPr>
          <a:xfrm>
            <a:off x="6590427" y="7090629"/>
            <a:ext cx="953568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42" name="Shape 2942"/>
          <p:cNvSpPr/>
          <p:nvPr/>
        </p:nvSpPr>
        <p:spPr>
          <a:xfrm>
            <a:off x="7365273" y="6676618"/>
            <a:ext cx="861688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43" name="Shape 2943"/>
          <p:cNvSpPr/>
          <p:nvPr/>
        </p:nvSpPr>
        <p:spPr>
          <a:xfrm>
            <a:off x="8234281" y="6481967"/>
            <a:ext cx="997124" cy="662567"/>
          </a:xfrm>
          <a:prstGeom prst="ellipse">
            <a:avLst/>
          </a:prstGeom>
          <a:blipFill>
            <a:blip r:embed="rId2"/>
          </a:blipFill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44" name="Shape 2944"/>
          <p:cNvSpPr/>
          <p:nvPr/>
        </p:nvSpPr>
        <p:spPr>
          <a:xfrm>
            <a:off x="6133103" y="10308976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105" name="Shape 3105"/>
          <p:cNvSpPr/>
          <p:nvPr/>
        </p:nvSpPr>
        <p:spPr>
          <a:xfrm>
            <a:off x="12802216" y="6582639"/>
            <a:ext cx="997744" cy="382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127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948" name="Group 2948"/>
          <p:cNvGrpSpPr/>
          <p:nvPr/>
        </p:nvGrpSpPr>
        <p:grpSpPr>
          <a:xfrm>
            <a:off x="19217343" y="5491607"/>
            <a:ext cx="1203403" cy="784234"/>
            <a:chOff x="0" y="0"/>
            <a:chExt cx="1203402" cy="784232"/>
          </a:xfrm>
        </p:grpSpPr>
        <p:sp>
          <p:nvSpPr>
            <p:cNvPr id="2946" name="Shape 2946"/>
            <p:cNvSpPr/>
            <p:nvPr/>
          </p:nvSpPr>
          <p:spPr>
            <a:xfrm>
              <a:off x="0" y="0"/>
              <a:ext cx="120340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303445" y="172989"/>
              <a:ext cx="596514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产生</a:t>
              </a:r>
            </a:p>
          </p:txBody>
        </p:sp>
      </p:grpSp>
      <p:sp>
        <p:nvSpPr>
          <p:cNvPr id="3106" name="Shape 3106"/>
          <p:cNvSpPr/>
          <p:nvPr/>
        </p:nvSpPr>
        <p:spPr>
          <a:xfrm>
            <a:off x="20440304" y="5886208"/>
            <a:ext cx="1285874" cy="5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07" name="Shape 3107"/>
          <p:cNvSpPr/>
          <p:nvPr/>
        </p:nvSpPr>
        <p:spPr>
          <a:xfrm>
            <a:off x="20465747" y="8400248"/>
            <a:ext cx="124996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08" name="Shape 3108"/>
          <p:cNvSpPr/>
          <p:nvPr/>
        </p:nvSpPr>
        <p:spPr>
          <a:xfrm>
            <a:off x="14692134" y="7328375"/>
            <a:ext cx="1715507" cy="741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954" name="Group 2954"/>
          <p:cNvGrpSpPr/>
          <p:nvPr/>
        </p:nvGrpSpPr>
        <p:grpSpPr>
          <a:xfrm>
            <a:off x="16423768" y="6736996"/>
            <a:ext cx="1508458" cy="797053"/>
            <a:chOff x="0" y="0"/>
            <a:chExt cx="1508457" cy="797052"/>
          </a:xfrm>
        </p:grpSpPr>
        <p:sp>
          <p:nvSpPr>
            <p:cNvPr id="2952" name="Shape 2952"/>
            <p:cNvSpPr/>
            <p:nvPr/>
          </p:nvSpPr>
          <p:spPr>
            <a:xfrm>
              <a:off x="0" y="0"/>
              <a:ext cx="1508458" cy="797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53" name="Shape 2953"/>
            <p:cNvSpPr/>
            <p:nvPr/>
          </p:nvSpPr>
          <p:spPr>
            <a:xfrm>
              <a:off x="451094" y="210611"/>
              <a:ext cx="606265" cy="445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关联</a:t>
              </a:r>
            </a:p>
          </p:txBody>
        </p:sp>
      </p:grpSp>
      <p:grpSp>
        <p:nvGrpSpPr>
          <p:cNvPr id="2957" name="Group 2957"/>
          <p:cNvGrpSpPr/>
          <p:nvPr/>
        </p:nvGrpSpPr>
        <p:grpSpPr>
          <a:xfrm>
            <a:off x="19196150" y="8008132"/>
            <a:ext cx="1245789" cy="784233"/>
            <a:chOff x="0" y="0"/>
            <a:chExt cx="1245787" cy="784232"/>
          </a:xfrm>
        </p:grpSpPr>
        <p:sp>
          <p:nvSpPr>
            <p:cNvPr id="2955" name="Shape 2955"/>
            <p:cNvSpPr/>
            <p:nvPr/>
          </p:nvSpPr>
          <p:spPr>
            <a:xfrm>
              <a:off x="0" y="0"/>
              <a:ext cx="1245788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56" name="Shape 2956"/>
            <p:cNvSpPr/>
            <p:nvPr/>
          </p:nvSpPr>
          <p:spPr>
            <a:xfrm>
              <a:off x="324637" y="172989"/>
              <a:ext cx="596514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匹配</a:t>
              </a:r>
            </a:p>
          </p:txBody>
        </p:sp>
      </p:grpSp>
      <p:sp>
        <p:nvSpPr>
          <p:cNvPr id="3109" name="Shape 3109"/>
          <p:cNvSpPr/>
          <p:nvPr/>
        </p:nvSpPr>
        <p:spPr>
          <a:xfrm>
            <a:off x="13080918" y="3949749"/>
            <a:ext cx="359710" cy="305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10" name="Shape 3110"/>
          <p:cNvSpPr/>
          <p:nvPr/>
        </p:nvSpPr>
        <p:spPr>
          <a:xfrm>
            <a:off x="12238972" y="4812589"/>
            <a:ext cx="436599" cy="1087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960" name="Shape 2960"/>
          <p:cNvSpPr/>
          <p:nvPr/>
        </p:nvSpPr>
        <p:spPr>
          <a:xfrm>
            <a:off x="9163448" y="6275459"/>
            <a:ext cx="1083464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创建时间</a:t>
            </a:r>
          </a:p>
        </p:txBody>
      </p:sp>
      <p:sp>
        <p:nvSpPr>
          <p:cNvPr id="2961" name="Shape 2961"/>
          <p:cNvSpPr/>
          <p:nvPr/>
        </p:nvSpPr>
        <p:spPr>
          <a:xfrm>
            <a:off x="11315793" y="3325812"/>
            <a:ext cx="77425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规则ID</a:t>
            </a:r>
          </a:p>
        </p:txBody>
      </p:sp>
      <p:sp>
        <p:nvSpPr>
          <p:cNvPr id="2962" name="Shape 2962"/>
          <p:cNvSpPr/>
          <p:nvPr/>
        </p:nvSpPr>
        <p:spPr>
          <a:xfrm>
            <a:off x="8255810" y="5638735"/>
            <a:ext cx="1083464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内容</a:t>
            </a:r>
          </a:p>
        </p:txBody>
      </p:sp>
      <p:sp>
        <p:nvSpPr>
          <p:cNvPr id="2963" name="Shape 2963"/>
          <p:cNvSpPr/>
          <p:nvPr/>
        </p:nvSpPr>
        <p:spPr>
          <a:xfrm>
            <a:off x="7984800" y="5007123"/>
            <a:ext cx="108346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词组标题</a:t>
            </a:r>
          </a:p>
        </p:txBody>
      </p:sp>
      <p:sp>
        <p:nvSpPr>
          <p:cNvPr id="2964" name="Shape 2964"/>
          <p:cNvSpPr/>
          <p:nvPr/>
        </p:nvSpPr>
        <p:spPr>
          <a:xfrm>
            <a:off x="7603198" y="4273579"/>
            <a:ext cx="1083464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专题ID</a:t>
            </a:r>
          </a:p>
        </p:txBody>
      </p:sp>
      <p:sp>
        <p:nvSpPr>
          <p:cNvPr id="2965" name="Shape 2965"/>
          <p:cNvSpPr/>
          <p:nvPr/>
        </p:nvSpPr>
        <p:spPr>
          <a:xfrm>
            <a:off x="8079985" y="3689010"/>
            <a:ext cx="1083464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关键词ID</a:t>
            </a:r>
          </a:p>
        </p:txBody>
      </p:sp>
      <p:sp>
        <p:nvSpPr>
          <p:cNvPr id="2966" name="Shape 2966"/>
          <p:cNvSpPr/>
          <p:nvPr/>
        </p:nvSpPr>
        <p:spPr>
          <a:xfrm>
            <a:off x="8821516" y="3196503"/>
            <a:ext cx="1352123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预警关键词</a:t>
            </a:r>
          </a:p>
        </p:txBody>
      </p:sp>
      <p:sp>
        <p:nvSpPr>
          <p:cNvPr id="2967" name="Shape 2967"/>
          <p:cNvSpPr/>
          <p:nvPr/>
        </p:nvSpPr>
        <p:spPr>
          <a:xfrm>
            <a:off x="9946575" y="2996482"/>
            <a:ext cx="1352123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关键词语种</a:t>
            </a:r>
          </a:p>
        </p:txBody>
      </p:sp>
      <p:sp>
        <p:nvSpPr>
          <p:cNvPr id="2968" name="Shape 2968"/>
          <p:cNvSpPr/>
          <p:nvPr/>
        </p:nvSpPr>
        <p:spPr>
          <a:xfrm>
            <a:off x="12001545" y="1894146"/>
            <a:ext cx="1157943" cy="787513"/>
          </a:xfrm>
          <a:prstGeom prst="ellipse">
            <a:avLst/>
          </a:prstGeom>
          <a:blipFill>
            <a:blip r:embed="rId2"/>
          </a:blipFill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69" name="Shape 2969"/>
          <p:cNvSpPr/>
          <p:nvPr/>
        </p:nvSpPr>
        <p:spPr>
          <a:xfrm>
            <a:off x="11990475" y="2070756"/>
            <a:ext cx="1269847" cy="510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主键</a:t>
            </a:r>
          </a:p>
        </p:txBody>
      </p:sp>
      <p:grpSp>
        <p:nvGrpSpPr>
          <p:cNvPr id="2972" name="Group 2972"/>
          <p:cNvGrpSpPr/>
          <p:nvPr/>
        </p:nvGrpSpPr>
        <p:grpSpPr>
          <a:xfrm>
            <a:off x="13241142" y="1737334"/>
            <a:ext cx="1203403" cy="682354"/>
            <a:chOff x="0" y="0"/>
            <a:chExt cx="1203402" cy="682353"/>
          </a:xfrm>
        </p:grpSpPr>
        <p:sp>
          <p:nvSpPr>
            <p:cNvPr id="2970" name="Shape 2970"/>
            <p:cNvSpPr/>
            <p:nvPr/>
          </p:nvSpPr>
          <p:spPr>
            <a:xfrm>
              <a:off x="0" y="0"/>
              <a:ext cx="1203403" cy="682354"/>
            </a:xfrm>
            <a:prstGeom prst="ellipse">
              <a:avLst/>
            </a:prstGeom>
            <a:noFill/>
            <a:ln w="25400" cap="flat">
              <a:solidFill>
                <a:srgbClr val="A0978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70000"/>
                </a:lnSpc>
                <a:defRPr sz="1800">
                  <a:solidFill>
                    <a:schemeClr val="accent1">
                      <a:hueOff val="550649"/>
                      <a:satOff val="22840"/>
                      <a:lumOff val="-37254"/>
                    </a:schemeClr>
                  </a:solidFill>
                </a:defRPr>
              </a:pP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79270" y="115505"/>
              <a:ext cx="1049913" cy="451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更新时间</a:t>
              </a:r>
            </a:p>
          </p:txBody>
        </p:sp>
      </p:grpSp>
      <p:grpSp>
        <p:nvGrpSpPr>
          <p:cNvPr id="2975" name="Group 2975"/>
          <p:cNvGrpSpPr/>
          <p:nvPr/>
        </p:nvGrpSpPr>
        <p:grpSpPr>
          <a:xfrm>
            <a:off x="14415568" y="1908540"/>
            <a:ext cx="1181726" cy="611014"/>
            <a:chOff x="0" y="0"/>
            <a:chExt cx="1181724" cy="611012"/>
          </a:xfrm>
        </p:grpSpPr>
        <p:sp>
          <p:nvSpPr>
            <p:cNvPr id="2973" name="Shape 2973"/>
            <p:cNvSpPr/>
            <p:nvPr/>
          </p:nvSpPr>
          <p:spPr>
            <a:xfrm>
              <a:off x="19172" y="0"/>
              <a:ext cx="1077588" cy="611013"/>
            </a:xfrm>
            <a:prstGeom prst="ellipse">
              <a:avLst/>
            </a:prstGeom>
            <a:noFill/>
            <a:ln w="25400" cap="flat">
              <a:solidFill>
                <a:srgbClr val="A0978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70000"/>
                </a:lnSpc>
                <a:defRPr sz="1800">
                  <a:solidFill>
                    <a:schemeClr val="accent1">
                      <a:hueOff val="550649"/>
                      <a:satOff val="22840"/>
                      <a:lumOff val="-37254"/>
                    </a:schemeClr>
                  </a:solidFill>
                </a:defRPr>
              </a:pP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0" y="103429"/>
              <a:ext cx="1181725" cy="404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关键词ID</a:t>
              </a:r>
            </a:p>
          </p:txBody>
        </p:sp>
      </p:grpSp>
      <p:sp>
        <p:nvSpPr>
          <p:cNvPr id="2976" name="Shape 2976"/>
          <p:cNvSpPr/>
          <p:nvPr/>
        </p:nvSpPr>
        <p:spPr>
          <a:xfrm>
            <a:off x="15273666" y="2336076"/>
            <a:ext cx="1232968" cy="699119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2977" name="Shape 2977"/>
          <p:cNvSpPr/>
          <p:nvPr/>
        </p:nvSpPr>
        <p:spPr>
          <a:xfrm>
            <a:off x="15261877" y="2454419"/>
            <a:ext cx="1352123" cy="462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关键词等级</a:t>
            </a:r>
          </a:p>
        </p:txBody>
      </p:sp>
      <p:sp>
        <p:nvSpPr>
          <p:cNvPr id="2978" name="Shape 2978"/>
          <p:cNvSpPr/>
          <p:nvPr/>
        </p:nvSpPr>
        <p:spPr>
          <a:xfrm>
            <a:off x="15365248" y="3744148"/>
            <a:ext cx="1032899" cy="581439"/>
          </a:xfrm>
          <a:prstGeom prst="ellipse">
            <a:avLst/>
          </a:prstGeom>
          <a:blipFill>
            <a:blip r:embed="rId2"/>
          </a:blip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79" name="Shape 2979"/>
          <p:cNvSpPr/>
          <p:nvPr/>
        </p:nvSpPr>
        <p:spPr>
          <a:xfrm>
            <a:off x="15324170" y="3802400"/>
            <a:ext cx="1058299" cy="464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日志主键</a:t>
            </a:r>
          </a:p>
        </p:txBody>
      </p:sp>
      <p:sp>
        <p:nvSpPr>
          <p:cNvPr id="2980" name="Shape 2980"/>
          <p:cNvSpPr/>
          <p:nvPr/>
        </p:nvSpPr>
        <p:spPr>
          <a:xfrm>
            <a:off x="16113644" y="3213657"/>
            <a:ext cx="1032900" cy="662567"/>
          </a:xfrm>
          <a:prstGeom prst="ellipse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81" name="Shape 2981"/>
          <p:cNvSpPr/>
          <p:nvPr/>
        </p:nvSpPr>
        <p:spPr>
          <a:xfrm>
            <a:off x="15957246" y="3325812"/>
            <a:ext cx="1281432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专题ID</a:t>
            </a:r>
          </a:p>
        </p:txBody>
      </p:sp>
      <p:grpSp>
        <p:nvGrpSpPr>
          <p:cNvPr id="2984" name="Group 2984"/>
          <p:cNvGrpSpPr/>
          <p:nvPr/>
        </p:nvGrpSpPr>
        <p:grpSpPr>
          <a:xfrm>
            <a:off x="17120961" y="3272132"/>
            <a:ext cx="1055243" cy="545616"/>
            <a:chOff x="0" y="0"/>
            <a:chExt cx="1055241" cy="545614"/>
          </a:xfrm>
        </p:grpSpPr>
        <p:sp>
          <p:nvSpPr>
            <p:cNvPr id="2982" name="Shape 2982"/>
            <p:cNvSpPr/>
            <p:nvPr/>
          </p:nvSpPr>
          <p:spPr>
            <a:xfrm>
              <a:off x="46495" y="0"/>
              <a:ext cx="962251" cy="545615"/>
            </a:xfrm>
            <a:prstGeom prst="ellipse">
              <a:avLst/>
            </a:pr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70000"/>
                </a:lnSpc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0" y="104895"/>
              <a:ext cx="1055242" cy="3608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专题标题</a:t>
              </a:r>
            </a:p>
          </p:txBody>
        </p:sp>
      </p:grpSp>
      <p:grpSp>
        <p:nvGrpSpPr>
          <p:cNvPr id="2987" name="Group 2987"/>
          <p:cNvGrpSpPr/>
          <p:nvPr/>
        </p:nvGrpSpPr>
        <p:grpSpPr>
          <a:xfrm>
            <a:off x="18020414" y="3613922"/>
            <a:ext cx="1138056" cy="588434"/>
            <a:chOff x="0" y="0"/>
            <a:chExt cx="1138054" cy="588433"/>
          </a:xfrm>
        </p:grpSpPr>
        <p:sp>
          <p:nvSpPr>
            <p:cNvPr id="2985" name="Shape 2985"/>
            <p:cNvSpPr/>
            <p:nvPr/>
          </p:nvSpPr>
          <p:spPr>
            <a:xfrm>
              <a:off x="50144" y="0"/>
              <a:ext cx="1037766" cy="588434"/>
            </a:xfrm>
            <a:prstGeom prst="ellipse">
              <a:avLst/>
            </a:pr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70000"/>
                </a:lnSpc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0" y="99607"/>
              <a:ext cx="1138055" cy="389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查看时间</a:t>
              </a:r>
            </a:p>
          </p:txBody>
        </p:sp>
      </p:grpSp>
      <p:grpSp>
        <p:nvGrpSpPr>
          <p:cNvPr id="2990" name="Group 2990"/>
          <p:cNvGrpSpPr/>
          <p:nvPr/>
        </p:nvGrpSpPr>
        <p:grpSpPr>
          <a:xfrm>
            <a:off x="18852258" y="4102367"/>
            <a:ext cx="1121709" cy="579982"/>
            <a:chOff x="0" y="0"/>
            <a:chExt cx="1121708" cy="579981"/>
          </a:xfrm>
        </p:grpSpPr>
        <p:sp>
          <p:nvSpPr>
            <p:cNvPr id="2988" name="Shape 2988"/>
            <p:cNvSpPr/>
            <p:nvPr/>
          </p:nvSpPr>
          <p:spPr>
            <a:xfrm>
              <a:off x="13839" y="0"/>
              <a:ext cx="1022859" cy="579982"/>
            </a:xfrm>
            <a:prstGeom prst="ellipse">
              <a:avLst/>
            </a:pr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70000"/>
                </a:lnSpc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0" y="98176"/>
              <a:ext cx="1121709" cy="383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账号昵称</a:t>
              </a:r>
            </a:p>
          </p:txBody>
        </p:sp>
      </p:grpSp>
      <p:grpSp>
        <p:nvGrpSpPr>
          <p:cNvPr id="2993" name="Group 2993"/>
          <p:cNvGrpSpPr/>
          <p:nvPr/>
        </p:nvGrpSpPr>
        <p:grpSpPr>
          <a:xfrm>
            <a:off x="19277313" y="4748392"/>
            <a:ext cx="1083464" cy="560207"/>
            <a:chOff x="0" y="0"/>
            <a:chExt cx="1083463" cy="560206"/>
          </a:xfrm>
        </p:grpSpPr>
        <p:sp>
          <p:nvSpPr>
            <p:cNvPr id="2991" name="Shape 2991"/>
            <p:cNvSpPr/>
            <p:nvPr/>
          </p:nvSpPr>
          <p:spPr>
            <a:xfrm>
              <a:off x="47739" y="0"/>
              <a:ext cx="987984" cy="560207"/>
            </a:xfrm>
            <a:prstGeom prst="ellipse">
              <a:avLst/>
            </a:pr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70000"/>
                </a:lnSpc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0" y="94828"/>
              <a:ext cx="1083464" cy="370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账号ID</a:t>
              </a:r>
            </a:p>
          </p:txBody>
        </p:sp>
      </p:grpSp>
      <p:grpSp>
        <p:nvGrpSpPr>
          <p:cNvPr id="2996" name="Group 2996"/>
          <p:cNvGrpSpPr/>
          <p:nvPr/>
        </p:nvGrpSpPr>
        <p:grpSpPr>
          <a:xfrm>
            <a:off x="16412213" y="5465746"/>
            <a:ext cx="1531569" cy="784234"/>
            <a:chOff x="0" y="0"/>
            <a:chExt cx="1531567" cy="784232"/>
          </a:xfrm>
        </p:grpSpPr>
        <p:sp>
          <p:nvSpPr>
            <p:cNvPr id="2994" name="Shape 2994"/>
            <p:cNvSpPr/>
            <p:nvPr/>
          </p:nvSpPr>
          <p:spPr>
            <a:xfrm>
              <a:off x="4901" y="0"/>
              <a:ext cx="1509679" cy="784233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000">
                  <a:solidFill>
                    <a:srgbClr val="000000"/>
                  </a:solidFill>
                  <a:latin typeface="Songti SC Bold"/>
                  <a:ea typeface="Songti SC Bold"/>
                  <a:cs typeface="Songti SC Bold"/>
                  <a:sym typeface="Songti SC Bold"/>
                </a:defRPr>
              </a:pP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0" y="175545"/>
              <a:ext cx="1531568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 b="1">
                  <a:solidFill>
                    <a:srgbClr val="000000"/>
                  </a:solidFill>
                </a:defRPr>
              </a:lvl1pPr>
            </a:lstStyle>
            <a:p>
              <a:r>
                <a:t>专题浏览日志</a:t>
              </a:r>
            </a:p>
          </p:txBody>
        </p:sp>
      </p:grpSp>
      <p:sp>
        <p:nvSpPr>
          <p:cNvPr id="2997" name="Shape 2997"/>
          <p:cNvSpPr/>
          <p:nvPr/>
        </p:nvSpPr>
        <p:spPr>
          <a:xfrm>
            <a:off x="11219082" y="6085585"/>
            <a:ext cx="171468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r>
              <a:t>专题关键词</a:t>
            </a:r>
          </a:p>
        </p:txBody>
      </p:sp>
      <p:grpSp>
        <p:nvGrpSpPr>
          <p:cNvPr id="3000" name="Group 3000"/>
          <p:cNvGrpSpPr/>
          <p:nvPr/>
        </p:nvGrpSpPr>
        <p:grpSpPr>
          <a:xfrm>
            <a:off x="12186087" y="4095883"/>
            <a:ext cx="1239640" cy="784234"/>
            <a:chOff x="0" y="0"/>
            <a:chExt cx="1239639" cy="784232"/>
          </a:xfrm>
        </p:grpSpPr>
        <p:sp>
          <p:nvSpPr>
            <p:cNvPr id="2998" name="Shape 2998"/>
            <p:cNvSpPr/>
            <p:nvPr/>
          </p:nvSpPr>
          <p:spPr>
            <a:xfrm>
              <a:off x="0" y="0"/>
              <a:ext cx="1239640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273958" y="172989"/>
              <a:ext cx="691724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t>关联</a:t>
              </a:r>
            </a:p>
          </p:txBody>
        </p:sp>
      </p:grpSp>
      <p:grpSp>
        <p:nvGrpSpPr>
          <p:cNvPr id="3003" name="Group 3003"/>
          <p:cNvGrpSpPr/>
          <p:nvPr/>
        </p:nvGrpSpPr>
        <p:grpSpPr>
          <a:xfrm>
            <a:off x="13193543" y="3152824"/>
            <a:ext cx="1448892" cy="784233"/>
            <a:chOff x="0" y="0"/>
            <a:chExt cx="1448890" cy="784232"/>
          </a:xfrm>
        </p:grpSpPr>
        <p:sp>
          <p:nvSpPr>
            <p:cNvPr id="3001" name="Shape 3001"/>
            <p:cNvSpPr/>
            <p:nvPr/>
          </p:nvSpPr>
          <p:spPr>
            <a:xfrm>
              <a:off x="3238" y="0"/>
              <a:ext cx="1426548" cy="784233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000">
                  <a:solidFill>
                    <a:srgbClr val="000000"/>
                  </a:solidFill>
                  <a:latin typeface="Songti SC Bold"/>
                  <a:ea typeface="Songti SC Bold"/>
                  <a:cs typeface="Songti SC Bold"/>
                  <a:sym typeface="Songti SC Bold"/>
                </a:defRPr>
              </a:pP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0" y="172989"/>
              <a:ext cx="1448891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t>关键词等级</a:t>
              </a:r>
            </a:p>
          </p:txBody>
        </p:sp>
      </p:grpSp>
      <p:grpSp>
        <p:nvGrpSpPr>
          <p:cNvPr id="3006" name="Group 3006"/>
          <p:cNvGrpSpPr/>
          <p:nvPr/>
        </p:nvGrpSpPr>
        <p:grpSpPr>
          <a:xfrm>
            <a:off x="13626127" y="6743406"/>
            <a:ext cx="1239844" cy="784234"/>
            <a:chOff x="0" y="0"/>
            <a:chExt cx="1239842" cy="784232"/>
          </a:xfrm>
        </p:grpSpPr>
        <p:sp>
          <p:nvSpPr>
            <p:cNvPr id="3004" name="Shape 3004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173863" y="172989"/>
              <a:ext cx="892116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包含</a:t>
              </a:r>
            </a:p>
          </p:txBody>
        </p:sp>
      </p:grpSp>
      <p:grpSp>
        <p:nvGrpSpPr>
          <p:cNvPr id="3009" name="Group 3009"/>
          <p:cNvGrpSpPr/>
          <p:nvPr/>
        </p:nvGrpSpPr>
        <p:grpSpPr>
          <a:xfrm>
            <a:off x="13626127" y="8122080"/>
            <a:ext cx="1239844" cy="784234"/>
            <a:chOff x="0" y="0"/>
            <a:chExt cx="1239842" cy="784232"/>
          </a:xfrm>
        </p:grpSpPr>
        <p:sp>
          <p:nvSpPr>
            <p:cNvPr id="3007" name="Shape 3007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173863" y="171601"/>
              <a:ext cx="892116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包含</a:t>
              </a:r>
            </a:p>
          </p:txBody>
        </p:sp>
      </p:grpSp>
      <p:sp>
        <p:nvSpPr>
          <p:cNvPr id="3010" name="Shape 3010"/>
          <p:cNvSpPr/>
          <p:nvPr/>
        </p:nvSpPr>
        <p:spPr>
          <a:xfrm>
            <a:off x="13799990" y="9706589"/>
            <a:ext cx="89211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包含</a:t>
            </a:r>
          </a:p>
        </p:txBody>
      </p:sp>
      <p:grpSp>
        <p:nvGrpSpPr>
          <p:cNvPr id="3013" name="Group 3013"/>
          <p:cNvGrpSpPr/>
          <p:nvPr/>
        </p:nvGrpSpPr>
        <p:grpSpPr>
          <a:xfrm>
            <a:off x="16420340" y="7987324"/>
            <a:ext cx="1502249" cy="825849"/>
            <a:chOff x="0" y="0"/>
            <a:chExt cx="1502248" cy="825848"/>
          </a:xfrm>
        </p:grpSpPr>
        <p:sp>
          <p:nvSpPr>
            <p:cNvPr id="3011" name="Shape 3011"/>
            <p:cNvSpPr/>
            <p:nvPr/>
          </p:nvSpPr>
          <p:spPr>
            <a:xfrm>
              <a:off x="0" y="0"/>
              <a:ext cx="1502249" cy="825849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000">
                  <a:solidFill>
                    <a:srgbClr val="000000"/>
                  </a:solidFill>
                  <a:latin typeface="Songti SC Bold"/>
                  <a:ea typeface="Songti SC Bold"/>
                  <a:cs typeface="Songti SC Bold"/>
                  <a:sym typeface="Songti SC Bold"/>
                </a:defRPr>
              </a:pP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172677" y="182168"/>
              <a:ext cx="1244435" cy="461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1">
                  <a:solidFill>
                    <a:srgbClr val="000000"/>
                  </a:solidFill>
                </a:defRPr>
              </a:lvl1pPr>
            </a:lstStyle>
            <a:p>
              <a:r>
                <a:t>专题信息</a:t>
              </a:r>
            </a:p>
          </p:txBody>
        </p:sp>
      </p:grpSp>
      <p:sp>
        <p:nvSpPr>
          <p:cNvPr id="3014" name="Shape 3014"/>
          <p:cNvSpPr/>
          <p:nvPr/>
        </p:nvSpPr>
        <p:spPr>
          <a:xfrm>
            <a:off x="8315276" y="6594123"/>
            <a:ext cx="774251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附件ID</a:t>
            </a:r>
          </a:p>
        </p:txBody>
      </p:sp>
      <p:sp>
        <p:nvSpPr>
          <p:cNvPr id="3015" name="Shape 3015"/>
          <p:cNvSpPr/>
          <p:nvPr/>
        </p:nvSpPr>
        <p:spPr>
          <a:xfrm>
            <a:off x="7286383" y="6788774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附件名称</a:t>
            </a:r>
          </a:p>
        </p:txBody>
      </p:sp>
      <p:sp>
        <p:nvSpPr>
          <p:cNvPr id="3016" name="Shape 3016"/>
          <p:cNvSpPr/>
          <p:nvPr/>
        </p:nvSpPr>
        <p:spPr>
          <a:xfrm>
            <a:off x="6557478" y="7207580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附件类型</a:t>
            </a:r>
          </a:p>
        </p:txBody>
      </p:sp>
      <p:sp>
        <p:nvSpPr>
          <p:cNvPr id="3017" name="Shape 3017"/>
          <p:cNvSpPr/>
          <p:nvPr/>
        </p:nvSpPr>
        <p:spPr>
          <a:xfrm>
            <a:off x="5984191" y="7802183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附件大小</a:t>
            </a:r>
          </a:p>
        </p:txBody>
      </p:sp>
      <p:grpSp>
        <p:nvGrpSpPr>
          <p:cNvPr id="3020" name="Group 3020"/>
          <p:cNvGrpSpPr/>
          <p:nvPr/>
        </p:nvGrpSpPr>
        <p:grpSpPr>
          <a:xfrm>
            <a:off x="5721143" y="8355641"/>
            <a:ext cx="1055243" cy="662568"/>
            <a:chOff x="0" y="0"/>
            <a:chExt cx="1055241" cy="662566"/>
          </a:xfrm>
        </p:grpSpPr>
        <p:sp>
          <p:nvSpPr>
            <p:cNvPr id="3018" name="Shape 3018"/>
            <p:cNvSpPr/>
            <p:nvPr/>
          </p:nvSpPr>
          <p:spPr>
            <a:xfrm>
              <a:off x="0" y="0"/>
              <a:ext cx="997124" cy="662567"/>
            </a:xfrm>
            <a:prstGeom prst="ellipse">
              <a:avLst/>
            </a:prstGeom>
            <a:noFill/>
            <a:ln w="25400" cap="flat">
              <a:solidFill>
                <a:srgbClr val="A0978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70000"/>
                </a:lnSpc>
                <a:defRPr sz="1800">
                  <a:solidFill>
                    <a:schemeClr val="accent1">
                      <a:hueOff val="550649"/>
                      <a:satOff val="22840"/>
                      <a:lumOff val="-37254"/>
                    </a:schemeClr>
                  </a:solidFill>
                </a:defRPr>
              </a:pP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35775" y="112155"/>
              <a:ext cx="1019467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创建时间</a:t>
              </a:r>
            </a:p>
          </p:txBody>
        </p:sp>
      </p:grpSp>
      <p:sp>
        <p:nvSpPr>
          <p:cNvPr id="3021" name="Shape 3021"/>
          <p:cNvSpPr/>
          <p:nvPr/>
        </p:nvSpPr>
        <p:spPr>
          <a:xfrm>
            <a:off x="5795663" y="9115373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附件地址</a:t>
            </a:r>
          </a:p>
        </p:txBody>
      </p:sp>
      <p:sp>
        <p:nvSpPr>
          <p:cNvPr id="3022" name="Shape 3022"/>
          <p:cNvSpPr/>
          <p:nvPr/>
        </p:nvSpPr>
        <p:spPr>
          <a:xfrm>
            <a:off x="5839397" y="9810222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专题ID</a:t>
            </a:r>
          </a:p>
        </p:txBody>
      </p:sp>
      <p:sp>
        <p:nvSpPr>
          <p:cNvPr id="3023" name="Shape 3023"/>
          <p:cNvSpPr/>
          <p:nvPr/>
        </p:nvSpPr>
        <p:spPr>
          <a:xfrm>
            <a:off x="6207623" y="10421132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更新时间</a:t>
            </a:r>
          </a:p>
        </p:txBody>
      </p:sp>
      <p:sp>
        <p:nvSpPr>
          <p:cNvPr id="3024" name="Shape 3024"/>
          <p:cNvSpPr/>
          <p:nvPr/>
        </p:nvSpPr>
        <p:spPr>
          <a:xfrm>
            <a:off x="7179103" y="10630032"/>
            <a:ext cx="923291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025" name="Shape 3025"/>
          <p:cNvSpPr/>
          <p:nvPr/>
        </p:nvSpPr>
        <p:spPr>
          <a:xfrm>
            <a:off x="7176561" y="10742188"/>
            <a:ext cx="851313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预览图</a:t>
            </a:r>
          </a:p>
        </p:txBody>
      </p:sp>
      <p:sp>
        <p:nvSpPr>
          <p:cNvPr id="3026" name="Shape 3026"/>
          <p:cNvSpPr/>
          <p:nvPr/>
        </p:nvSpPr>
        <p:spPr>
          <a:xfrm>
            <a:off x="9172862" y="10630032"/>
            <a:ext cx="923291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027" name="Shape 3027"/>
          <p:cNvSpPr/>
          <p:nvPr/>
        </p:nvSpPr>
        <p:spPr>
          <a:xfrm>
            <a:off x="9247382" y="10742188"/>
            <a:ext cx="77425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规则ID</a:t>
            </a:r>
          </a:p>
        </p:txBody>
      </p:sp>
      <p:sp>
        <p:nvSpPr>
          <p:cNvPr id="3028" name="Shape 3028"/>
          <p:cNvSpPr/>
          <p:nvPr/>
        </p:nvSpPr>
        <p:spPr>
          <a:xfrm>
            <a:off x="8137814" y="10659158"/>
            <a:ext cx="96780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029" name="Shape 3029"/>
          <p:cNvSpPr/>
          <p:nvPr/>
        </p:nvSpPr>
        <p:spPr>
          <a:xfrm>
            <a:off x="8133736" y="10771313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附件标识</a:t>
            </a:r>
          </a:p>
        </p:txBody>
      </p:sp>
      <p:sp>
        <p:nvSpPr>
          <p:cNvPr id="3030" name="Shape 3030"/>
          <p:cNvSpPr/>
          <p:nvPr/>
        </p:nvSpPr>
        <p:spPr>
          <a:xfrm>
            <a:off x="8903500" y="11688946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文本ID</a:t>
            </a:r>
          </a:p>
        </p:txBody>
      </p:sp>
      <p:sp>
        <p:nvSpPr>
          <p:cNvPr id="3031" name="Shape 3031"/>
          <p:cNvSpPr/>
          <p:nvPr/>
        </p:nvSpPr>
        <p:spPr>
          <a:xfrm>
            <a:off x="9296255" y="12364827"/>
            <a:ext cx="1083464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专题ID</a:t>
            </a:r>
          </a:p>
        </p:txBody>
      </p:sp>
      <p:sp>
        <p:nvSpPr>
          <p:cNvPr id="3032" name="Shape 3032"/>
          <p:cNvSpPr/>
          <p:nvPr/>
        </p:nvSpPr>
        <p:spPr>
          <a:xfrm>
            <a:off x="10250142" y="12583628"/>
            <a:ext cx="1181726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文本内容</a:t>
            </a:r>
          </a:p>
        </p:txBody>
      </p:sp>
      <p:sp>
        <p:nvSpPr>
          <p:cNvPr id="3033" name="Shape 3033"/>
          <p:cNvSpPr/>
          <p:nvPr/>
        </p:nvSpPr>
        <p:spPr>
          <a:xfrm>
            <a:off x="11485559" y="12603843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创建时间</a:t>
            </a:r>
          </a:p>
        </p:txBody>
      </p:sp>
      <p:sp>
        <p:nvSpPr>
          <p:cNvPr id="3034" name="Shape 3034"/>
          <p:cNvSpPr/>
          <p:nvPr/>
        </p:nvSpPr>
        <p:spPr>
          <a:xfrm>
            <a:off x="12721601" y="12460350"/>
            <a:ext cx="77425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附件ID</a:t>
            </a:r>
          </a:p>
        </p:txBody>
      </p:sp>
      <p:sp>
        <p:nvSpPr>
          <p:cNvPr id="3035" name="Shape 3035"/>
          <p:cNvSpPr/>
          <p:nvPr/>
        </p:nvSpPr>
        <p:spPr>
          <a:xfrm>
            <a:off x="12878137" y="11747666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规则ID</a:t>
            </a:r>
          </a:p>
        </p:txBody>
      </p:sp>
      <p:sp>
        <p:nvSpPr>
          <p:cNvPr id="3036" name="Shape 3036"/>
          <p:cNvSpPr/>
          <p:nvPr/>
        </p:nvSpPr>
        <p:spPr>
          <a:xfrm>
            <a:off x="19967965" y="9584948"/>
            <a:ext cx="1083464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专题ID</a:t>
            </a:r>
          </a:p>
        </p:txBody>
      </p:sp>
      <p:sp>
        <p:nvSpPr>
          <p:cNvPr id="3037" name="Shape 3037"/>
          <p:cNvSpPr/>
          <p:nvPr/>
        </p:nvSpPr>
        <p:spPr>
          <a:xfrm>
            <a:off x="19918835" y="10297804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标题</a:t>
            </a:r>
          </a:p>
        </p:txBody>
      </p:sp>
      <p:sp>
        <p:nvSpPr>
          <p:cNvPr id="3038" name="Shape 3038"/>
          <p:cNvSpPr/>
          <p:nvPr/>
        </p:nvSpPr>
        <p:spPr>
          <a:xfrm>
            <a:off x="19411150" y="10973287"/>
            <a:ext cx="118172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来源</a:t>
            </a:r>
          </a:p>
        </p:txBody>
      </p:sp>
      <p:sp>
        <p:nvSpPr>
          <p:cNvPr id="3039" name="Shape 3039"/>
          <p:cNvSpPr/>
          <p:nvPr/>
        </p:nvSpPr>
        <p:spPr>
          <a:xfrm>
            <a:off x="18822249" y="11688946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内容</a:t>
            </a:r>
          </a:p>
        </p:txBody>
      </p:sp>
      <p:sp>
        <p:nvSpPr>
          <p:cNvPr id="3040" name="Shape 3040"/>
          <p:cNvSpPr/>
          <p:nvPr/>
        </p:nvSpPr>
        <p:spPr>
          <a:xfrm>
            <a:off x="17740955" y="11874817"/>
            <a:ext cx="1181726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创建人</a:t>
            </a:r>
          </a:p>
        </p:txBody>
      </p:sp>
      <p:sp>
        <p:nvSpPr>
          <p:cNvPr id="3041" name="Shape 3041"/>
          <p:cNvSpPr/>
          <p:nvPr/>
        </p:nvSpPr>
        <p:spPr>
          <a:xfrm>
            <a:off x="16330989" y="11874817"/>
            <a:ext cx="1181725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创建时间</a:t>
            </a:r>
          </a:p>
        </p:txBody>
      </p:sp>
      <p:sp>
        <p:nvSpPr>
          <p:cNvPr id="3042" name="Shape 3042"/>
          <p:cNvSpPr/>
          <p:nvPr/>
        </p:nvSpPr>
        <p:spPr>
          <a:xfrm>
            <a:off x="15053225" y="11624749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查看时间</a:t>
            </a:r>
          </a:p>
        </p:txBody>
      </p:sp>
      <p:sp>
        <p:nvSpPr>
          <p:cNvPr id="3043" name="Shape 3043"/>
          <p:cNvSpPr/>
          <p:nvPr/>
        </p:nvSpPr>
        <p:spPr>
          <a:xfrm>
            <a:off x="14290983" y="11106011"/>
            <a:ext cx="1181726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专题状态</a:t>
            </a:r>
          </a:p>
        </p:txBody>
      </p:sp>
      <p:grpSp>
        <p:nvGrpSpPr>
          <p:cNvPr id="3046" name="Group 3046"/>
          <p:cNvGrpSpPr/>
          <p:nvPr/>
        </p:nvGrpSpPr>
        <p:grpSpPr>
          <a:xfrm>
            <a:off x="21715711" y="8008132"/>
            <a:ext cx="1484198" cy="784233"/>
            <a:chOff x="0" y="0"/>
            <a:chExt cx="1484196" cy="784232"/>
          </a:xfrm>
        </p:grpSpPr>
        <p:sp>
          <p:nvSpPr>
            <p:cNvPr id="3044" name="Shape 3044"/>
            <p:cNvSpPr/>
            <p:nvPr/>
          </p:nvSpPr>
          <p:spPr>
            <a:xfrm>
              <a:off x="28824" y="0"/>
              <a:ext cx="1426549" cy="784233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000">
                  <a:solidFill>
                    <a:srgbClr val="000000"/>
                  </a:solidFill>
                  <a:latin typeface="Songti SC Bold"/>
                  <a:ea typeface="Songti SC Bold"/>
                  <a:cs typeface="Songti SC Bold"/>
                  <a:sym typeface="Songti SC Bold"/>
                </a:defRPr>
              </a:pP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0" y="213726"/>
              <a:ext cx="1484197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t>特征信息库</a:t>
              </a:r>
            </a:p>
          </p:txBody>
        </p:sp>
      </p:grpSp>
      <p:sp>
        <p:nvSpPr>
          <p:cNvPr id="3047" name="Shape 3047"/>
          <p:cNvSpPr/>
          <p:nvPr/>
        </p:nvSpPr>
        <p:spPr>
          <a:xfrm>
            <a:off x="21705244" y="5491607"/>
            <a:ext cx="1426548" cy="784234"/>
          </a:xfrm>
          <a:prstGeom prst="rect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200">
                <a:solidFill>
                  <a:srgbClr val="000000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3048" name="Shape 3048"/>
          <p:cNvSpPr/>
          <p:nvPr/>
        </p:nvSpPr>
        <p:spPr>
          <a:xfrm>
            <a:off x="21726177" y="5675193"/>
            <a:ext cx="148419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t>用户</a:t>
            </a:r>
          </a:p>
        </p:txBody>
      </p:sp>
      <p:sp>
        <p:nvSpPr>
          <p:cNvPr id="3111" name="Shape 3111"/>
          <p:cNvSpPr/>
          <p:nvPr/>
        </p:nvSpPr>
        <p:spPr>
          <a:xfrm>
            <a:off x="14852338" y="8430000"/>
            <a:ext cx="1555303" cy="60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12" name="Shape 3112"/>
          <p:cNvSpPr/>
          <p:nvPr/>
        </p:nvSpPr>
        <p:spPr>
          <a:xfrm>
            <a:off x="11940213" y="8514197"/>
            <a:ext cx="166210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049" extrusionOk="0">
                <a:moveTo>
                  <a:pt x="0" y="7849"/>
                </a:moveTo>
                <a:cubicBezTo>
                  <a:pt x="7200" y="-6551"/>
                  <a:pt x="14400" y="649"/>
                  <a:pt x="21600" y="15049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13" name="Shape 3113"/>
          <p:cNvSpPr/>
          <p:nvPr/>
        </p:nvSpPr>
        <p:spPr>
          <a:xfrm>
            <a:off x="16022241" y="4267334"/>
            <a:ext cx="861597" cy="118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14" name="Shape 3114"/>
          <p:cNvSpPr/>
          <p:nvPr/>
        </p:nvSpPr>
        <p:spPr>
          <a:xfrm>
            <a:off x="16710600" y="3884793"/>
            <a:ext cx="371502" cy="1568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15" name="Shape 3115"/>
          <p:cNvSpPr/>
          <p:nvPr/>
        </p:nvSpPr>
        <p:spPr>
          <a:xfrm>
            <a:off x="17943754" y="5865360"/>
            <a:ext cx="1259547" cy="1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16" name="Shape 3116"/>
          <p:cNvSpPr/>
          <p:nvPr/>
        </p:nvSpPr>
        <p:spPr>
          <a:xfrm>
            <a:off x="17939388" y="5198615"/>
            <a:ext cx="1337926" cy="420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17" name="Shape 3117"/>
          <p:cNvSpPr/>
          <p:nvPr/>
        </p:nvSpPr>
        <p:spPr>
          <a:xfrm>
            <a:off x="17795403" y="4629574"/>
            <a:ext cx="1255919" cy="823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18" name="Shape 3118"/>
          <p:cNvSpPr/>
          <p:nvPr/>
        </p:nvSpPr>
        <p:spPr>
          <a:xfrm>
            <a:off x="17471052" y="4191727"/>
            <a:ext cx="913095" cy="126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19" name="Shape 3119"/>
          <p:cNvSpPr/>
          <p:nvPr/>
        </p:nvSpPr>
        <p:spPr>
          <a:xfrm>
            <a:off x="17260361" y="3828630"/>
            <a:ext cx="330502" cy="1624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20" name="Shape 3120"/>
          <p:cNvSpPr/>
          <p:nvPr/>
        </p:nvSpPr>
        <p:spPr>
          <a:xfrm>
            <a:off x="14635787" y="2916851"/>
            <a:ext cx="758639" cy="322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21" name="Shape 3121"/>
          <p:cNvSpPr/>
          <p:nvPr/>
        </p:nvSpPr>
        <p:spPr>
          <a:xfrm>
            <a:off x="14249059" y="2508802"/>
            <a:ext cx="516313" cy="63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22" name="Shape 3122"/>
          <p:cNvSpPr/>
          <p:nvPr/>
        </p:nvSpPr>
        <p:spPr>
          <a:xfrm>
            <a:off x="13860963" y="2432114"/>
            <a:ext cx="36282" cy="70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23" name="Shape 3123"/>
          <p:cNvSpPr/>
          <p:nvPr/>
        </p:nvSpPr>
        <p:spPr>
          <a:xfrm>
            <a:off x="12896361" y="2581707"/>
            <a:ext cx="592271" cy="558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3062" name="Connector 3062"/>
          <p:cNvCxnSpPr>
            <a:stCxn id="2914" idx="0"/>
            <a:endCxn id="2936" idx="0"/>
          </p:cNvCxnSpPr>
          <p:nvPr/>
        </p:nvCxnSpPr>
        <p:spPr>
          <a:xfrm flipH="1" flipV="1">
            <a:off x="11729030" y="3544940"/>
            <a:ext cx="347392" cy="2759773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63" name="Connector 3063"/>
          <p:cNvCxnSpPr>
            <a:stCxn id="2914" idx="0"/>
            <a:endCxn id="2935" idx="0"/>
          </p:cNvCxnSpPr>
          <p:nvPr/>
        </p:nvCxnSpPr>
        <p:spPr>
          <a:xfrm flipH="1" flipV="1">
            <a:off x="10622635" y="3250150"/>
            <a:ext cx="1453787" cy="3054563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64" name="Connector 3064"/>
          <p:cNvCxnSpPr>
            <a:stCxn id="2914" idx="0"/>
            <a:endCxn id="2934" idx="0"/>
          </p:cNvCxnSpPr>
          <p:nvPr/>
        </p:nvCxnSpPr>
        <p:spPr>
          <a:xfrm flipH="1" flipV="1">
            <a:off x="9479318" y="3439077"/>
            <a:ext cx="2597104" cy="2865636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65" name="Connector 3065"/>
          <p:cNvCxnSpPr>
            <a:stCxn id="2914" idx="0"/>
            <a:endCxn id="2930" idx="0"/>
          </p:cNvCxnSpPr>
          <p:nvPr/>
        </p:nvCxnSpPr>
        <p:spPr>
          <a:xfrm flipH="1" flipV="1">
            <a:off x="8627893" y="3908138"/>
            <a:ext cx="3448529" cy="2396575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66" name="Connector 3066"/>
          <p:cNvCxnSpPr>
            <a:stCxn id="2914" idx="0"/>
            <a:endCxn id="2931" idx="0"/>
          </p:cNvCxnSpPr>
          <p:nvPr/>
        </p:nvCxnSpPr>
        <p:spPr>
          <a:xfrm flipH="1" flipV="1">
            <a:off x="8154542" y="4509759"/>
            <a:ext cx="3921880" cy="1794954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67" name="Connector 3067"/>
          <p:cNvCxnSpPr>
            <a:stCxn id="2932" idx="0"/>
            <a:endCxn id="2914" idx="0"/>
          </p:cNvCxnSpPr>
          <p:nvPr/>
        </p:nvCxnSpPr>
        <p:spPr>
          <a:xfrm>
            <a:off x="8526533" y="5223489"/>
            <a:ext cx="3549889" cy="1081224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68" name="Connector 3068"/>
          <p:cNvCxnSpPr>
            <a:stCxn id="2933" idx="0"/>
            <a:endCxn id="2914" idx="0"/>
          </p:cNvCxnSpPr>
          <p:nvPr/>
        </p:nvCxnSpPr>
        <p:spPr>
          <a:xfrm>
            <a:off x="8797541" y="5860418"/>
            <a:ext cx="3278881" cy="444295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sp>
        <p:nvSpPr>
          <p:cNvPr id="3124" name="Shape 3124"/>
          <p:cNvSpPr/>
          <p:nvPr/>
        </p:nvSpPr>
        <p:spPr>
          <a:xfrm>
            <a:off x="17177997" y="6262671"/>
            <a:ext cx="1" cy="46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25" name="Shape 3125"/>
          <p:cNvSpPr/>
          <p:nvPr/>
        </p:nvSpPr>
        <p:spPr>
          <a:xfrm>
            <a:off x="17173662" y="7547559"/>
            <a:ext cx="2207" cy="427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26" name="Shape 3126"/>
          <p:cNvSpPr/>
          <p:nvPr/>
        </p:nvSpPr>
        <p:spPr>
          <a:xfrm>
            <a:off x="17935212" y="8400248"/>
            <a:ext cx="123713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27" name="Shape 3127"/>
          <p:cNvSpPr/>
          <p:nvPr/>
        </p:nvSpPr>
        <p:spPr>
          <a:xfrm>
            <a:off x="14555582" y="8795992"/>
            <a:ext cx="1852059" cy="959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3073" name="Connector 3073"/>
          <p:cNvCxnSpPr>
            <a:stCxn id="2913" idx="0"/>
            <a:endCxn id="2915" idx="0"/>
          </p:cNvCxnSpPr>
          <p:nvPr/>
        </p:nvCxnSpPr>
        <p:spPr>
          <a:xfrm flipV="1">
            <a:off x="11607068" y="9925716"/>
            <a:ext cx="2620094" cy="1399423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sp>
        <p:nvSpPr>
          <p:cNvPr id="3128" name="Shape 3128"/>
          <p:cNvSpPr/>
          <p:nvPr/>
        </p:nvSpPr>
        <p:spPr>
          <a:xfrm>
            <a:off x="17935212" y="8725382"/>
            <a:ext cx="2093800" cy="891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29" name="Shape 3129"/>
          <p:cNvSpPr/>
          <p:nvPr/>
        </p:nvSpPr>
        <p:spPr>
          <a:xfrm>
            <a:off x="17834469" y="8825920"/>
            <a:ext cx="2234732" cy="1434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30" name="Shape 3130"/>
          <p:cNvSpPr/>
          <p:nvPr/>
        </p:nvSpPr>
        <p:spPr>
          <a:xfrm>
            <a:off x="17602988" y="8825920"/>
            <a:ext cx="2176885" cy="2147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31" name="Shape 3131"/>
          <p:cNvSpPr/>
          <p:nvPr/>
        </p:nvSpPr>
        <p:spPr>
          <a:xfrm>
            <a:off x="17446638" y="8825920"/>
            <a:ext cx="1757982" cy="271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32" name="Shape 3132"/>
          <p:cNvSpPr/>
          <p:nvPr/>
        </p:nvSpPr>
        <p:spPr>
          <a:xfrm>
            <a:off x="17291454" y="8825920"/>
            <a:ext cx="825479" cy="2928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33" name="Shape 3133"/>
          <p:cNvSpPr/>
          <p:nvPr/>
        </p:nvSpPr>
        <p:spPr>
          <a:xfrm>
            <a:off x="16899733" y="8825920"/>
            <a:ext cx="237205" cy="2924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34" name="Shape 3134"/>
          <p:cNvSpPr/>
          <p:nvPr/>
        </p:nvSpPr>
        <p:spPr>
          <a:xfrm>
            <a:off x="15790982" y="8825920"/>
            <a:ext cx="1192989" cy="270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35" name="Shape 3135"/>
          <p:cNvSpPr/>
          <p:nvPr/>
        </p:nvSpPr>
        <p:spPr>
          <a:xfrm>
            <a:off x="15100545" y="8825920"/>
            <a:ext cx="1733403" cy="2186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3082" name="Connector 3082"/>
          <p:cNvCxnSpPr>
            <a:stCxn id="2913" idx="0"/>
            <a:endCxn id="2929" idx="0"/>
          </p:cNvCxnSpPr>
          <p:nvPr/>
        </p:nvCxnSpPr>
        <p:spPr>
          <a:xfrm>
            <a:off x="11607068" y="11325138"/>
            <a:ext cx="1780803" cy="641656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83" name="Connector 3083"/>
          <p:cNvCxnSpPr>
            <a:stCxn id="2913" idx="0"/>
            <a:endCxn id="2928" idx="0"/>
          </p:cNvCxnSpPr>
          <p:nvPr/>
        </p:nvCxnSpPr>
        <p:spPr>
          <a:xfrm>
            <a:off x="11607068" y="11325138"/>
            <a:ext cx="1501659" cy="1354340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sp>
        <p:nvSpPr>
          <p:cNvPr id="3084" name="Shape 3084"/>
          <p:cNvSpPr/>
          <p:nvPr/>
        </p:nvSpPr>
        <p:spPr>
          <a:xfrm>
            <a:off x="10357077" y="8295069"/>
            <a:ext cx="171468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r>
              <a:t>专题附件</a:t>
            </a:r>
          </a:p>
        </p:txBody>
      </p:sp>
      <p:sp>
        <p:nvSpPr>
          <p:cNvPr id="3085" name="Shape 3085"/>
          <p:cNvSpPr/>
          <p:nvPr/>
        </p:nvSpPr>
        <p:spPr>
          <a:xfrm>
            <a:off x="10749728" y="11106011"/>
            <a:ext cx="1714680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r>
              <a:t>专题文本</a:t>
            </a:r>
          </a:p>
        </p:txBody>
      </p:sp>
      <p:cxnSp>
        <p:nvCxnSpPr>
          <p:cNvPr id="3086" name="Connector 3086"/>
          <p:cNvCxnSpPr>
            <a:stCxn id="2913" idx="0"/>
            <a:endCxn id="2927" idx="0"/>
          </p:cNvCxnSpPr>
          <p:nvPr/>
        </p:nvCxnSpPr>
        <p:spPr>
          <a:xfrm>
            <a:off x="11607068" y="11325138"/>
            <a:ext cx="469355" cy="1497834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87" name="Connector 3087"/>
          <p:cNvCxnSpPr>
            <a:stCxn id="2913" idx="0"/>
            <a:endCxn id="2926" idx="0"/>
          </p:cNvCxnSpPr>
          <p:nvPr/>
        </p:nvCxnSpPr>
        <p:spPr>
          <a:xfrm flipH="1">
            <a:off x="10836483" y="11325138"/>
            <a:ext cx="770586" cy="1482121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88" name="Connector 3088"/>
          <p:cNvCxnSpPr>
            <a:stCxn id="2925" idx="0"/>
            <a:endCxn id="2913" idx="0"/>
          </p:cNvCxnSpPr>
          <p:nvPr/>
        </p:nvCxnSpPr>
        <p:spPr>
          <a:xfrm flipV="1">
            <a:off x="9837987" y="11325138"/>
            <a:ext cx="1769082" cy="1258816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89" name="Connector 3089"/>
          <p:cNvCxnSpPr>
            <a:stCxn id="2912" idx="0"/>
            <a:endCxn id="3026" idx="0"/>
          </p:cNvCxnSpPr>
          <p:nvPr/>
        </p:nvCxnSpPr>
        <p:spPr>
          <a:xfrm flipH="1">
            <a:off x="9634507" y="8514197"/>
            <a:ext cx="1579912" cy="2447119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90" name="Connector 3090"/>
          <p:cNvCxnSpPr>
            <a:stCxn id="2913" idx="0"/>
            <a:endCxn id="2924" idx="0"/>
          </p:cNvCxnSpPr>
          <p:nvPr/>
        </p:nvCxnSpPr>
        <p:spPr>
          <a:xfrm flipH="1">
            <a:off x="9497577" y="11325138"/>
            <a:ext cx="2109492" cy="582938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91" name="Connector 3091"/>
          <p:cNvCxnSpPr>
            <a:stCxn id="3028" idx="0"/>
            <a:endCxn id="2912" idx="0"/>
          </p:cNvCxnSpPr>
          <p:nvPr/>
        </p:nvCxnSpPr>
        <p:spPr>
          <a:xfrm flipV="1">
            <a:off x="8621716" y="8514197"/>
            <a:ext cx="2592703" cy="2476245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92" name="Connector 3092"/>
          <p:cNvCxnSpPr>
            <a:stCxn id="3024" idx="0"/>
            <a:endCxn id="2912" idx="0"/>
          </p:cNvCxnSpPr>
          <p:nvPr/>
        </p:nvCxnSpPr>
        <p:spPr>
          <a:xfrm flipV="1">
            <a:off x="7640748" y="8514197"/>
            <a:ext cx="3573671" cy="2447119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93" name="Connector 3093"/>
          <p:cNvCxnSpPr>
            <a:stCxn id="2944" idx="0"/>
            <a:endCxn id="2912" idx="0"/>
          </p:cNvCxnSpPr>
          <p:nvPr/>
        </p:nvCxnSpPr>
        <p:spPr>
          <a:xfrm flipV="1">
            <a:off x="6717356" y="8514197"/>
            <a:ext cx="4497063" cy="2126064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94" name="Connector 3094"/>
          <p:cNvCxnSpPr>
            <a:stCxn id="2940" idx="0"/>
            <a:endCxn id="2912" idx="0"/>
          </p:cNvCxnSpPr>
          <p:nvPr/>
        </p:nvCxnSpPr>
        <p:spPr>
          <a:xfrm flipV="1">
            <a:off x="6349131" y="8514197"/>
            <a:ext cx="4865288" cy="1515153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95" name="Connector 3095"/>
          <p:cNvCxnSpPr>
            <a:stCxn id="2939" idx="0"/>
            <a:endCxn id="2912" idx="0"/>
          </p:cNvCxnSpPr>
          <p:nvPr/>
        </p:nvCxnSpPr>
        <p:spPr>
          <a:xfrm flipV="1">
            <a:off x="6305396" y="8514197"/>
            <a:ext cx="4909023" cy="820305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sp>
        <p:nvSpPr>
          <p:cNvPr id="3136" name="Shape 3136"/>
          <p:cNvSpPr/>
          <p:nvPr/>
        </p:nvSpPr>
        <p:spPr>
          <a:xfrm>
            <a:off x="6776434" y="8539450"/>
            <a:ext cx="3712011" cy="129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3097" name="Connector 3097"/>
          <p:cNvCxnSpPr>
            <a:stCxn id="2938" idx="0"/>
            <a:endCxn id="2912" idx="0"/>
          </p:cNvCxnSpPr>
          <p:nvPr/>
        </p:nvCxnSpPr>
        <p:spPr>
          <a:xfrm>
            <a:off x="6493924" y="8021310"/>
            <a:ext cx="4720495" cy="492888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98" name="Connector 3098"/>
          <p:cNvCxnSpPr>
            <a:stCxn id="2941" idx="0"/>
            <a:endCxn id="2912" idx="0"/>
          </p:cNvCxnSpPr>
          <p:nvPr/>
        </p:nvCxnSpPr>
        <p:spPr>
          <a:xfrm>
            <a:off x="7067211" y="7421913"/>
            <a:ext cx="4147208" cy="1092285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099" name="Connector 3099"/>
          <p:cNvCxnSpPr>
            <a:stCxn id="2942" idx="0"/>
            <a:endCxn id="2912" idx="0"/>
          </p:cNvCxnSpPr>
          <p:nvPr/>
        </p:nvCxnSpPr>
        <p:spPr>
          <a:xfrm>
            <a:off x="7796117" y="7007902"/>
            <a:ext cx="3418302" cy="1506296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100" name="Connector 3100"/>
          <p:cNvCxnSpPr>
            <a:stCxn id="2912" idx="0"/>
            <a:endCxn id="2943" idx="0"/>
          </p:cNvCxnSpPr>
          <p:nvPr/>
        </p:nvCxnSpPr>
        <p:spPr>
          <a:xfrm flipH="1" flipV="1">
            <a:off x="8732842" y="6813250"/>
            <a:ext cx="2481577" cy="1700948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101" name="Connector 3101"/>
          <p:cNvCxnSpPr>
            <a:stCxn id="2937" idx="0"/>
            <a:endCxn id="2914" idx="0"/>
          </p:cNvCxnSpPr>
          <p:nvPr/>
        </p:nvCxnSpPr>
        <p:spPr>
          <a:xfrm flipV="1">
            <a:off x="9740435" y="6304712"/>
            <a:ext cx="2335987" cy="189875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sp>
        <p:nvSpPr>
          <p:cNvPr id="3102" name="Shape 3102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3103" name="Shape 3103"/>
          <p:cNvSpPr/>
          <p:nvPr/>
        </p:nvSpPr>
        <p:spPr>
          <a:xfrm>
            <a:off x="1397191" y="3759876"/>
            <a:ext cx="3593307" cy="649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专题信息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专题附件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专题关键词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专题文本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关键词等级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3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专题浏览日志</a:t>
            </a:r>
          </a:p>
        </p:txBody>
      </p:sp>
      <p:sp>
        <p:nvSpPr>
          <p:cNvPr id="3104" name="Shape 3104"/>
          <p:cNvSpPr/>
          <p:nvPr/>
        </p:nvSpPr>
        <p:spPr>
          <a:xfrm>
            <a:off x="592483" y="1847056"/>
            <a:ext cx="3924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62000" indent="-762000">
              <a:buSzPct val="47000"/>
              <a:buBlip>
                <a:blip r:embed="rId4"/>
              </a:buBlip>
              <a:defRPr sz="4800" b="1">
                <a:solidFill>
                  <a:srgbClr val="000000"/>
                </a:solidFill>
              </a:defRPr>
            </a:lvl1pPr>
          </a:lstStyle>
          <a:p>
            <a:r>
              <a:t>专题信息库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Shape 3138"/>
          <p:cNvSpPr/>
          <p:nvPr/>
        </p:nvSpPr>
        <p:spPr>
          <a:xfrm>
            <a:off x="11314782" y="3449002"/>
            <a:ext cx="1636710" cy="78423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3139" name="Shape 3139"/>
          <p:cNvSpPr/>
          <p:nvPr/>
        </p:nvSpPr>
        <p:spPr>
          <a:xfrm>
            <a:off x="17422284" y="1527847"/>
            <a:ext cx="1168507" cy="662567"/>
          </a:xfrm>
          <a:prstGeom prst="ellipse">
            <a:avLst/>
          </a:prstGeom>
          <a:blipFill>
            <a:blip r:embed="rId2"/>
          </a:blipFill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40" name="Shape 3140"/>
          <p:cNvSpPr/>
          <p:nvPr/>
        </p:nvSpPr>
        <p:spPr>
          <a:xfrm>
            <a:off x="18602781" y="1714910"/>
            <a:ext cx="1168507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41" name="Shape 3141"/>
          <p:cNvSpPr/>
          <p:nvPr/>
        </p:nvSpPr>
        <p:spPr>
          <a:xfrm>
            <a:off x="19407521" y="2287966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42" name="Shape 3142"/>
          <p:cNvSpPr/>
          <p:nvPr/>
        </p:nvSpPr>
        <p:spPr>
          <a:xfrm>
            <a:off x="19967443" y="2944802"/>
            <a:ext cx="1168508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43" name="Shape 3143"/>
          <p:cNvSpPr/>
          <p:nvPr/>
        </p:nvSpPr>
        <p:spPr>
          <a:xfrm>
            <a:off x="20169924" y="3650017"/>
            <a:ext cx="1168507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44" name="Shape 3144"/>
          <p:cNvSpPr/>
          <p:nvPr/>
        </p:nvSpPr>
        <p:spPr>
          <a:xfrm>
            <a:off x="20147975" y="4372481"/>
            <a:ext cx="1168507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45" name="Shape 3145"/>
          <p:cNvSpPr/>
          <p:nvPr/>
        </p:nvSpPr>
        <p:spPr>
          <a:xfrm>
            <a:off x="19711870" y="5011827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46" name="Shape 3146"/>
          <p:cNvSpPr/>
          <p:nvPr/>
        </p:nvSpPr>
        <p:spPr>
          <a:xfrm>
            <a:off x="18875316" y="5532002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47" name="Shape 3147"/>
          <p:cNvSpPr/>
          <p:nvPr/>
        </p:nvSpPr>
        <p:spPr>
          <a:xfrm>
            <a:off x="7219163" y="3057124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148" name="Shape 3148"/>
          <p:cNvSpPr/>
          <p:nvPr/>
        </p:nvSpPr>
        <p:spPr>
          <a:xfrm>
            <a:off x="7720218" y="4405983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149" name="Shape 3149"/>
          <p:cNvSpPr/>
          <p:nvPr/>
        </p:nvSpPr>
        <p:spPr>
          <a:xfrm>
            <a:off x="8503437" y="5086555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150" name="Shape 3150"/>
          <p:cNvSpPr/>
          <p:nvPr/>
        </p:nvSpPr>
        <p:spPr>
          <a:xfrm>
            <a:off x="7404067" y="2287966"/>
            <a:ext cx="95356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151" name="Shape 3151"/>
          <p:cNvSpPr/>
          <p:nvPr/>
        </p:nvSpPr>
        <p:spPr>
          <a:xfrm>
            <a:off x="8311640" y="1894753"/>
            <a:ext cx="861688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152" name="Shape 3152"/>
          <p:cNvSpPr/>
          <p:nvPr/>
        </p:nvSpPr>
        <p:spPr>
          <a:xfrm>
            <a:off x="9313376" y="1714910"/>
            <a:ext cx="997124" cy="662567"/>
          </a:xfrm>
          <a:prstGeom prst="ellipse">
            <a:avLst/>
          </a:prstGeom>
          <a:blipFill>
            <a:blip r:embed="rId2"/>
          </a:blipFill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grpSp>
        <p:nvGrpSpPr>
          <p:cNvPr id="3155" name="Group 3155"/>
          <p:cNvGrpSpPr/>
          <p:nvPr/>
        </p:nvGrpSpPr>
        <p:grpSpPr>
          <a:xfrm>
            <a:off x="14064904" y="3449002"/>
            <a:ext cx="1239844" cy="784234"/>
            <a:chOff x="0" y="0"/>
            <a:chExt cx="1239842" cy="784232"/>
          </a:xfrm>
        </p:grpSpPr>
        <p:sp>
          <p:nvSpPr>
            <p:cNvPr id="3153" name="Shape 3153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173863" y="171601"/>
              <a:ext cx="892116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统计</a:t>
              </a:r>
            </a:p>
          </p:txBody>
        </p:sp>
      </p:grpSp>
      <p:grpSp>
        <p:nvGrpSpPr>
          <p:cNvPr id="3158" name="Group 3158"/>
          <p:cNvGrpSpPr/>
          <p:nvPr/>
        </p:nvGrpSpPr>
        <p:grpSpPr>
          <a:xfrm>
            <a:off x="16379175" y="3298694"/>
            <a:ext cx="1714681" cy="940557"/>
            <a:chOff x="0" y="0"/>
            <a:chExt cx="1714679" cy="940556"/>
          </a:xfrm>
        </p:grpSpPr>
        <p:sp>
          <p:nvSpPr>
            <p:cNvPr id="3156" name="Shape 3156"/>
            <p:cNvSpPr/>
            <p:nvPr/>
          </p:nvSpPr>
          <p:spPr>
            <a:xfrm>
              <a:off x="0" y="0"/>
              <a:ext cx="1710907" cy="9405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Songti SC Bold"/>
                  <a:ea typeface="Songti SC Bold"/>
                  <a:cs typeface="Songti SC Bold"/>
                  <a:sym typeface="Songti SC Bold"/>
                </a:defRPr>
              </a:pP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15718" y="207471"/>
              <a:ext cx="1698962" cy="525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</a:defRPr>
              </a:lvl1pPr>
            </a:lstStyle>
            <a:p>
              <a:r>
                <a:t>话题统计信息</a:t>
              </a:r>
            </a:p>
          </p:txBody>
        </p:sp>
      </p:grpSp>
      <p:sp>
        <p:nvSpPr>
          <p:cNvPr id="3159" name="Shape 3159"/>
          <p:cNvSpPr/>
          <p:nvPr/>
        </p:nvSpPr>
        <p:spPr>
          <a:xfrm>
            <a:off x="9394371" y="1827066"/>
            <a:ext cx="77425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话题ID</a:t>
            </a:r>
          </a:p>
        </p:txBody>
      </p:sp>
      <p:sp>
        <p:nvSpPr>
          <p:cNvPr id="3160" name="Shape 3160"/>
          <p:cNvSpPr/>
          <p:nvPr/>
        </p:nvSpPr>
        <p:spPr>
          <a:xfrm>
            <a:off x="8232750" y="2006908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名称</a:t>
            </a:r>
          </a:p>
        </p:txBody>
      </p:sp>
      <p:sp>
        <p:nvSpPr>
          <p:cNvPr id="3161" name="Shape 3161"/>
          <p:cNvSpPr/>
          <p:nvPr/>
        </p:nvSpPr>
        <p:spPr>
          <a:xfrm>
            <a:off x="7371117" y="2404917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总数</a:t>
            </a:r>
          </a:p>
        </p:txBody>
      </p:sp>
      <p:sp>
        <p:nvSpPr>
          <p:cNvPr id="3162" name="Shape 3162"/>
          <p:cNvSpPr/>
          <p:nvPr/>
        </p:nvSpPr>
        <p:spPr>
          <a:xfrm>
            <a:off x="7207992" y="3169280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创建时间</a:t>
            </a:r>
          </a:p>
        </p:txBody>
      </p:sp>
      <p:grpSp>
        <p:nvGrpSpPr>
          <p:cNvPr id="3165" name="Group 3165"/>
          <p:cNvGrpSpPr/>
          <p:nvPr/>
        </p:nvGrpSpPr>
        <p:grpSpPr>
          <a:xfrm>
            <a:off x="7353229" y="3741149"/>
            <a:ext cx="1055243" cy="662568"/>
            <a:chOff x="0" y="0"/>
            <a:chExt cx="1055241" cy="662566"/>
          </a:xfrm>
        </p:grpSpPr>
        <p:sp>
          <p:nvSpPr>
            <p:cNvPr id="3163" name="Shape 3163"/>
            <p:cNvSpPr/>
            <p:nvPr/>
          </p:nvSpPr>
          <p:spPr>
            <a:xfrm>
              <a:off x="0" y="0"/>
              <a:ext cx="997124" cy="662567"/>
            </a:xfrm>
            <a:prstGeom prst="ellipse">
              <a:avLst/>
            </a:prstGeom>
            <a:noFill/>
            <a:ln w="25400" cap="flat">
              <a:solidFill>
                <a:srgbClr val="A0978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70000"/>
                </a:lnSpc>
                <a:defRPr sz="1800">
                  <a:solidFill>
                    <a:schemeClr val="accent1">
                      <a:hueOff val="550649"/>
                      <a:satOff val="22840"/>
                      <a:lumOff val="-37254"/>
                    </a:schemeClr>
                  </a:solidFill>
                </a:defRPr>
              </a:pP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35775" y="112155"/>
              <a:ext cx="1019467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统计时间</a:t>
              </a:r>
            </a:p>
          </p:txBody>
        </p:sp>
      </p:grpSp>
      <p:sp>
        <p:nvSpPr>
          <p:cNvPr id="3166" name="Shape 3166"/>
          <p:cNvSpPr/>
          <p:nvPr/>
        </p:nvSpPr>
        <p:spPr>
          <a:xfrm>
            <a:off x="7709046" y="4518139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分类标识</a:t>
            </a:r>
          </a:p>
        </p:txBody>
      </p:sp>
      <p:sp>
        <p:nvSpPr>
          <p:cNvPr id="3167" name="Shape 3167"/>
          <p:cNvSpPr/>
          <p:nvPr/>
        </p:nvSpPr>
        <p:spPr>
          <a:xfrm>
            <a:off x="8492265" y="5198711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敏感标识</a:t>
            </a:r>
          </a:p>
        </p:txBody>
      </p:sp>
      <p:sp>
        <p:nvSpPr>
          <p:cNvPr id="3168" name="Shape 3168"/>
          <p:cNvSpPr/>
          <p:nvPr/>
        </p:nvSpPr>
        <p:spPr>
          <a:xfrm>
            <a:off x="17464805" y="1622717"/>
            <a:ext cx="1083464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统计主键</a:t>
            </a:r>
          </a:p>
        </p:txBody>
      </p:sp>
      <p:sp>
        <p:nvSpPr>
          <p:cNvPr id="3169" name="Shape 3169"/>
          <p:cNvSpPr/>
          <p:nvPr/>
        </p:nvSpPr>
        <p:spPr>
          <a:xfrm>
            <a:off x="18637572" y="1827066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话题ID</a:t>
            </a:r>
          </a:p>
        </p:txBody>
      </p:sp>
      <p:sp>
        <p:nvSpPr>
          <p:cNvPr id="3170" name="Shape 3170"/>
          <p:cNvSpPr/>
          <p:nvPr/>
        </p:nvSpPr>
        <p:spPr>
          <a:xfrm>
            <a:off x="19396349" y="2380034"/>
            <a:ext cx="1181726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统计时间</a:t>
            </a:r>
          </a:p>
        </p:txBody>
      </p:sp>
      <p:sp>
        <p:nvSpPr>
          <p:cNvPr id="3171" name="Shape 3171"/>
          <p:cNvSpPr/>
          <p:nvPr/>
        </p:nvSpPr>
        <p:spPr>
          <a:xfrm>
            <a:off x="19960833" y="3097134"/>
            <a:ext cx="1181725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境内标识</a:t>
            </a:r>
          </a:p>
        </p:txBody>
      </p:sp>
      <p:sp>
        <p:nvSpPr>
          <p:cNvPr id="3172" name="Shape 3172"/>
          <p:cNvSpPr/>
          <p:nvPr/>
        </p:nvSpPr>
        <p:spPr>
          <a:xfrm>
            <a:off x="20163315" y="3762172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境外标识</a:t>
            </a:r>
          </a:p>
        </p:txBody>
      </p:sp>
      <p:sp>
        <p:nvSpPr>
          <p:cNvPr id="3173" name="Shape 3173"/>
          <p:cNvSpPr/>
          <p:nvPr/>
        </p:nvSpPr>
        <p:spPr>
          <a:xfrm>
            <a:off x="20163315" y="4484637"/>
            <a:ext cx="1181726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属地标识</a:t>
            </a:r>
          </a:p>
        </p:txBody>
      </p:sp>
      <p:sp>
        <p:nvSpPr>
          <p:cNvPr id="3174" name="Shape 3174"/>
          <p:cNvSpPr/>
          <p:nvPr/>
        </p:nvSpPr>
        <p:spPr>
          <a:xfrm>
            <a:off x="19705261" y="5099962"/>
            <a:ext cx="1181725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分类标识</a:t>
            </a:r>
          </a:p>
        </p:txBody>
      </p:sp>
      <p:sp>
        <p:nvSpPr>
          <p:cNvPr id="3175" name="Shape 3175"/>
          <p:cNvSpPr/>
          <p:nvPr/>
        </p:nvSpPr>
        <p:spPr>
          <a:xfrm>
            <a:off x="18898243" y="5644157"/>
            <a:ext cx="1181726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文章总数</a:t>
            </a:r>
          </a:p>
        </p:txBody>
      </p:sp>
      <p:sp>
        <p:nvSpPr>
          <p:cNvPr id="3322" name="Shape 3322"/>
          <p:cNvSpPr/>
          <p:nvPr/>
        </p:nvSpPr>
        <p:spPr>
          <a:xfrm>
            <a:off x="15300904" y="3793571"/>
            <a:ext cx="1065572" cy="30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23" name="Shape 3323"/>
          <p:cNvSpPr/>
          <p:nvPr/>
        </p:nvSpPr>
        <p:spPr>
          <a:xfrm>
            <a:off x="12964195" y="3841118"/>
            <a:ext cx="107690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200" y="-5400"/>
                  <a:pt x="14400" y="-5400"/>
                  <a:pt x="21600" y="162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24" name="Shape 3324"/>
          <p:cNvSpPr/>
          <p:nvPr/>
        </p:nvSpPr>
        <p:spPr>
          <a:xfrm>
            <a:off x="17431245" y="2194349"/>
            <a:ext cx="440137" cy="1091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25" name="Shape 3325"/>
          <p:cNvSpPr/>
          <p:nvPr/>
        </p:nvSpPr>
        <p:spPr>
          <a:xfrm>
            <a:off x="17783340" y="2334691"/>
            <a:ext cx="1077059" cy="95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26" name="Shape 3326"/>
          <p:cNvSpPr/>
          <p:nvPr/>
        </p:nvSpPr>
        <p:spPr>
          <a:xfrm>
            <a:off x="18102803" y="2818288"/>
            <a:ext cx="1369153" cy="582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27" name="Shape 3327"/>
          <p:cNvSpPr/>
          <p:nvPr/>
        </p:nvSpPr>
        <p:spPr>
          <a:xfrm>
            <a:off x="18102803" y="3362034"/>
            <a:ext cx="1870796" cy="278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28" name="Shape 3328"/>
          <p:cNvSpPr/>
          <p:nvPr/>
        </p:nvSpPr>
        <p:spPr>
          <a:xfrm>
            <a:off x="18102803" y="3821261"/>
            <a:ext cx="2057699" cy="124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29" name="Shape 3329"/>
          <p:cNvSpPr/>
          <p:nvPr/>
        </p:nvSpPr>
        <p:spPr>
          <a:xfrm>
            <a:off x="18102803" y="4000627"/>
            <a:ext cx="2087462" cy="558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30" name="Shape 3330"/>
          <p:cNvSpPr/>
          <p:nvPr/>
        </p:nvSpPr>
        <p:spPr>
          <a:xfrm>
            <a:off x="18102803" y="4214669"/>
            <a:ext cx="1747565" cy="899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31" name="Shape 3331"/>
          <p:cNvSpPr/>
          <p:nvPr/>
        </p:nvSpPr>
        <p:spPr>
          <a:xfrm>
            <a:off x="17749222" y="4251987"/>
            <a:ext cx="1398597" cy="1317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86" name="Shape 3186"/>
          <p:cNvSpPr/>
          <p:nvPr/>
        </p:nvSpPr>
        <p:spPr>
          <a:xfrm>
            <a:off x="11275798" y="3621991"/>
            <a:ext cx="1714680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话题信息</a:t>
            </a:r>
          </a:p>
        </p:txBody>
      </p:sp>
      <p:cxnSp>
        <p:nvCxnSpPr>
          <p:cNvPr id="3187" name="Connector 3187"/>
          <p:cNvCxnSpPr>
            <a:stCxn id="3149" idx="0"/>
            <a:endCxn id="3138" idx="0"/>
          </p:cNvCxnSpPr>
          <p:nvPr/>
        </p:nvCxnSpPr>
        <p:spPr>
          <a:xfrm flipV="1">
            <a:off x="9001998" y="3841118"/>
            <a:ext cx="3131139" cy="1576721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188" name="Connector 3188"/>
          <p:cNvCxnSpPr>
            <a:stCxn id="3148" idx="0"/>
            <a:endCxn id="3138" idx="0"/>
          </p:cNvCxnSpPr>
          <p:nvPr/>
        </p:nvCxnSpPr>
        <p:spPr>
          <a:xfrm flipV="1">
            <a:off x="8218779" y="3841118"/>
            <a:ext cx="3914358" cy="896150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sp>
        <p:nvSpPr>
          <p:cNvPr id="3332" name="Shape 3332"/>
          <p:cNvSpPr/>
          <p:nvPr/>
        </p:nvSpPr>
        <p:spPr>
          <a:xfrm>
            <a:off x="8408519" y="3886326"/>
            <a:ext cx="2893564" cy="15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3190" name="Connector 3190"/>
          <p:cNvCxnSpPr>
            <a:stCxn id="3147" idx="0"/>
            <a:endCxn id="3138" idx="0"/>
          </p:cNvCxnSpPr>
          <p:nvPr/>
        </p:nvCxnSpPr>
        <p:spPr>
          <a:xfrm>
            <a:off x="7717725" y="3388408"/>
            <a:ext cx="4415412" cy="452711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191" name="Connector 3191"/>
          <p:cNvCxnSpPr>
            <a:stCxn id="3150" idx="0"/>
            <a:endCxn id="3138" idx="0"/>
          </p:cNvCxnSpPr>
          <p:nvPr/>
        </p:nvCxnSpPr>
        <p:spPr>
          <a:xfrm>
            <a:off x="7880850" y="2619250"/>
            <a:ext cx="4252287" cy="1221869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192" name="Connector 3192"/>
          <p:cNvCxnSpPr>
            <a:stCxn id="3151" idx="0"/>
            <a:endCxn id="3138" idx="0"/>
          </p:cNvCxnSpPr>
          <p:nvPr/>
        </p:nvCxnSpPr>
        <p:spPr>
          <a:xfrm>
            <a:off x="8742483" y="2226036"/>
            <a:ext cx="3390654" cy="1615083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193" name="Connector 3193"/>
          <p:cNvCxnSpPr>
            <a:stCxn id="3138" idx="0"/>
            <a:endCxn id="3152" idx="0"/>
          </p:cNvCxnSpPr>
          <p:nvPr/>
        </p:nvCxnSpPr>
        <p:spPr>
          <a:xfrm flipH="1" flipV="1">
            <a:off x="9811937" y="2046193"/>
            <a:ext cx="2321200" cy="1794926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sp>
        <p:nvSpPr>
          <p:cNvPr id="3194" name="Shape 3194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3195" name="Shape 3195"/>
          <p:cNvSpPr/>
          <p:nvPr/>
        </p:nvSpPr>
        <p:spPr>
          <a:xfrm>
            <a:off x="545302" y="6051217"/>
            <a:ext cx="382905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6750" indent="-666750">
              <a:buSzPct val="47000"/>
              <a:buBlip>
                <a:blip r:embed="rId3"/>
              </a:buBlip>
              <a:defRPr sz="4800" b="1">
                <a:solidFill>
                  <a:srgbClr val="000000"/>
                </a:solidFill>
              </a:defRPr>
            </a:lvl1pPr>
          </a:lstStyle>
          <a:p>
            <a:r>
              <a:t>关注信息库</a:t>
            </a:r>
          </a:p>
        </p:txBody>
      </p:sp>
      <p:sp>
        <p:nvSpPr>
          <p:cNvPr id="3196" name="Shape 3196"/>
          <p:cNvSpPr/>
          <p:nvPr/>
        </p:nvSpPr>
        <p:spPr>
          <a:xfrm>
            <a:off x="497677" y="1833812"/>
            <a:ext cx="3924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62000" indent="-762000">
              <a:buSzPct val="47000"/>
              <a:buBlip>
                <a:blip r:embed="rId3"/>
              </a:buBlip>
              <a:defRPr sz="4800" b="1">
                <a:solidFill>
                  <a:srgbClr val="000000"/>
                </a:solidFill>
              </a:defRPr>
            </a:lvl1pPr>
          </a:lstStyle>
          <a:p>
            <a:r>
              <a:t>话题信息库</a:t>
            </a:r>
          </a:p>
        </p:txBody>
      </p:sp>
      <p:sp>
        <p:nvSpPr>
          <p:cNvPr id="3197" name="Shape 3197"/>
          <p:cNvSpPr/>
          <p:nvPr/>
        </p:nvSpPr>
        <p:spPr>
          <a:xfrm>
            <a:off x="12066649" y="7891340"/>
            <a:ext cx="1636709" cy="784233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3198" name="Shape 3198"/>
          <p:cNvSpPr/>
          <p:nvPr/>
        </p:nvSpPr>
        <p:spPr>
          <a:xfrm>
            <a:off x="18157728" y="6495042"/>
            <a:ext cx="1168508" cy="662567"/>
          </a:xfrm>
          <a:prstGeom prst="ellipse">
            <a:avLst/>
          </a:prstGeom>
          <a:blipFill>
            <a:blip r:embed="rId2"/>
          </a:blipFill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99" name="Shape 3199"/>
          <p:cNvSpPr/>
          <p:nvPr/>
        </p:nvSpPr>
        <p:spPr>
          <a:xfrm>
            <a:off x="19338225" y="6682105"/>
            <a:ext cx="1168508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00" name="Shape 3200"/>
          <p:cNvSpPr/>
          <p:nvPr/>
        </p:nvSpPr>
        <p:spPr>
          <a:xfrm>
            <a:off x="20142965" y="7255161"/>
            <a:ext cx="1168508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01" name="Shape 3201"/>
          <p:cNvSpPr/>
          <p:nvPr/>
        </p:nvSpPr>
        <p:spPr>
          <a:xfrm>
            <a:off x="20702887" y="7911996"/>
            <a:ext cx="1168508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02" name="Shape 3202"/>
          <p:cNvSpPr/>
          <p:nvPr/>
        </p:nvSpPr>
        <p:spPr>
          <a:xfrm>
            <a:off x="20905368" y="8617212"/>
            <a:ext cx="1168508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03" name="Shape 3203"/>
          <p:cNvSpPr/>
          <p:nvPr/>
        </p:nvSpPr>
        <p:spPr>
          <a:xfrm>
            <a:off x="20883419" y="9339675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04" name="Shape 3204"/>
          <p:cNvSpPr/>
          <p:nvPr/>
        </p:nvSpPr>
        <p:spPr>
          <a:xfrm>
            <a:off x="20447314" y="9979022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05" name="Shape 3205"/>
          <p:cNvSpPr/>
          <p:nvPr/>
        </p:nvSpPr>
        <p:spPr>
          <a:xfrm>
            <a:off x="19610760" y="10499197"/>
            <a:ext cx="1168508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06" name="Shape 3206"/>
          <p:cNvSpPr/>
          <p:nvPr/>
        </p:nvSpPr>
        <p:spPr>
          <a:xfrm>
            <a:off x="6907950" y="7002824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07" name="Shape 3207"/>
          <p:cNvSpPr/>
          <p:nvPr/>
        </p:nvSpPr>
        <p:spPr>
          <a:xfrm>
            <a:off x="6907950" y="8359847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08" name="Shape 3208"/>
          <p:cNvSpPr/>
          <p:nvPr/>
        </p:nvSpPr>
        <p:spPr>
          <a:xfrm>
            <a:off x="7153073" y="9065060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09" name="Shape 3209"/>
          <p:cNvSpPr/>
          <p:nvPr/>
        </p:nvSpPr>
        <p:spPr>
          <a:xfrm>
            <a:off x="7614248" y="6514967"/>
            <a:ext cx="1156326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10" name="Shape 3210"/>
          <p:cNvSpPr/>
          <p:nvPr/>
        </p:nvSpPr>
        <p:spPr>
          <a:xfrm>
            <a:off x="9861830" y="6352142"/>
            <a:ext cx="861688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11" name="Shape 3211"/>
          <p:cNvSpPr/>
          <p:nvPr/>
        </p:nvSpPr>
        <p:spPr>
          <a:xfrm>
            <a:off x="10731702" y="6477756"/>
            <a:ext cx="997124" cy="662568"/>
          </a:xfrm>
          <a:prstGeom prst="ellipse">
            <a:avLst/>
          </a:prstGeom>
          <a:blipFill>
            <a:blip r:embed="rId2"/>
          </a:blipFill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grpSp>
        <p:nvGrpSpPr>
          <p:cNvPr id="3214" name="Group 3214"/>
          <p:cNvGrpSpPr/>
          <p:nvPr/>
        </p:nvGrpSpPr>
        <p:grpSpPr>
          <a:xfrm>
            <a:off x="16913176" y="7840220"/>
            <a:ext cx="1714681" cy="940558"/>
            <a:chOff x="0" y="0"/>
            <a:chExt cx="1714679" cy="940556"/>
          </a:xfrm>
        </p:grpSpPr>
        <p:sp>
          <p:nvSpPr>
            <p:cNvPr id="3212" name="Shape 3212"/>
            <p:cNvSpPr/>
            <p:nvPr/>
          </p:nvSpPr>
          <p:spPr>
            <a:xfrm>
              <a:off x="0" y="0"/>
              <a:ext cx="1710907" cy="940557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Songti SC Bold"/>
                  <a:ea typeface="Songti SC Bold"/>
                  <a:cs typeface="Songti SC Bold"/>
                  <a:sym typeface="Songti SC Bold"/>
                </a:defRPr>
              </a:pP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15718" y="207471"/>
              <a:ext cx="1698962" cy="525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</a:defRPr>
              </a:lvl1pPr>
            </a:lstStyle>
            <a:p>
              <a:r>
                <a:t>关注账号信息</a:t>
              </a:r>
            </a:p>
          </p:txBody>
        </p:sp>
      </p:grpSp>
      <p:sp>
        <p:nvSpPr>
          <p:cNvPr id="3215" name="Shape 3215"/>
          <p:cNvSpPr/>
          <p:nvPr/>
        </p:nvSpPr>
        <p:spPr>
          <a:xfrm>
            <a:off x="10812697" y="6589912"/>
            <a:ext cx="77425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关注ID</a:t>
            </a:r>
          </a:p>
        </p:txBody>
      </p:sp>
      <p:sp>
        <p:nvSpPr>
          <p:cNvPr id="3216" name="Shape 3216"/>
          <p:cNvSpPr/>
          <p:nvPr/>
        </p:nvSpPr>
        <p:spPr>
          <a:xfrm>
            <a:off x="9782940" y="6464298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变更ID</a:t>
            </a:r>
          </a:p>
        </p:txBody>
      </p:sp>
      <p:sp>
        <p:nvSpPr>
          <p:cNvPr id="3217" name="Shape 3217"/>
          <p:cNvSpPr/>
          <p:nvPr/>
        </p:nvSpPr>
        <p:spPr>
          <a:xfrm>
            <a:off x="6896778" y="7114980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标题</a:t>
            </a:r>
          </a:p>
        </p:txBody>
      </p:sp>
      <p:grpSp>
        <p:nvGrpSpPr>
          <p:cNvPr id="3220" name="Group 3220"/>
          <p:cNvGrpSpPr/>
          <p:nvPr/>
        </p:nvGrpSpPr>
        <p:grpSpPr>
          <a:xfrm>
            <a:off x="6878891" y="7674688"/>
            <a:ext cx="1055243" cy="662567"/>
            <a:chOff x="0" y="0"/>
            <a:chExt cx="1055241" cy="662566"/>
          </a:xfrm>
        </p:grpSpPr>
        <p:sp>
          <p:nvSpPr>
            <p:cNvPr id="3218" name="Shape 3218"/>
            <p:cNvSpPr/>
            <p:nvPr/>
          </p:nvSpPr>
          <p:spPr>
            <a:xfrm>
              <a:off x="0" y="0"/>
              <a:ext cx="997124" cy="662567"/>
            </a:xfrm>
            <a:prstGeom prst="ellipse">
              <a:avLst/>
            </a:prstGeom>
            <a:noFill/>
            <a:ln w="25400" cap="flat">
              <a:solidFill>
                <a:srgbClr val="A0978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70000"/>
                </a:lnSpc>
                <a:defRPr sz="1800">
                  <a:solidFill>
                    <a:schemeClr val="accent1">
                      <a:hueOff val="550649"/>
                      <a:satOff val="22840"/>
                      <a:lumOff val="-37254"/>
                    </a:schemeClr>
                  </a:solidFill>
                </a:defRPr>
              </a:pP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35775" y="112155"/>
              <a:ext cx="1019467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来源</a:t>
              </a:r>
            </a:p>
          </p:txBody>
        </p:sp>
      </p:grpSp>
      <p:sp>
        <p:nvSpPr>
          <p:cNvPr id="3221" name="Shape 3221"/>
          <p:cNvSpPr/>
          <p:nvPr/>
        </p:nvSpPr>
        <p:spPr>
          <a:xfrm>
            <a:off x="6896778" y="8472003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系统标识</a:t>
            </a:r>
          </a:p>
        </p:txBody>
      </p:sp>
      <p:sp>
        <p:nvSpPr>
          <p:cNvPr id="3222" name="Shape 3222"/>
          <p:cNvSpPr/>
          <p:nvPr/>
        </p:nvSpPr>
        <p:spPr>
          <a:xfrm>
            <a:off x="7141902" y="9177216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关注状态</a:t>
            </a:r>
          </a:p>
        </p:txBody>
      </p:sp>
      <p:sp>
        <p:nvSpPr>
          <p:cNvPr id="3223" name="Shape 3223"/>
          <p:cNvSpPr/>
          <p:nvPr/>
        </p:nvSpPr>
        <p:spPr>
          <a:xfrm>
            <a:off x="18200250" y="6589912"/>
            <a:ext cx="1083464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关注ID</a:t>
            </a:r>
          </a:p>
        </p:txBody>
      </p:sp>
      <p:sp>
        <p:nvSpPr>
          <p:cNvPr id="3224" name="Shape 3224"/>
          <p:cNvSpPr/>
          <p:nvPr/>
        </p:nvSpPr>
        <p:spPr>
          <a:xfrm>
            <a:off x="19373017" y="6794261"/>
            <a:ext cx="118172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变更ID</a:t>
            </a:r>
          </a:p>
        </p:txBody>
      </p:sp>
      <p:sp>
        <p:nvSpPr>
          <p:cNvPr id="3225" name="Shape 3225"/>
          <p:cNvSpPr/>
          <p:nvPr/>
        </p:nvSpPr>
        <p:spPr>
          <a:xfrm>
            <a:off x="20131794" y="7347229"/>
            <a:ext cx="1181725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账号昵称</a:t>
            </a:r>
          </a:p>
        </p:txBody>
      </p:sp>
      <p:sp>
        <p:nvSpPr>
          <p:cNvPr id="3226" name="Shape 3226"/>
          <p:cNvSpPr/>
          <p:nvPr/>
        </p:nvSpPr>
        <p:spPr>
          <a:xfrm>
            <a:off x="20696277" y="8064328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账号来源</a:t>
            </a:r>
          </a:p>
        </p:txBody>
      </p:sp>
      <p:sp>
        <p:nvSpPr>
          <p:cNvPr id="3227" name="Shape 3227"/>
          <p:cNvSpPr/>
          <p:nvPr/>
        </p:nvSpPr>
        <p:spPr>
          <a:xfrm>
            <a:off x="20898759" y="8729367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系统来源</a:t>
            </a:r>
          </a:p>
        </p:txBody>
      </p:sp>
      <p:sp>
        <p:nvSpPr>
          <p:cNvPr id="3228" name="Shape 3228"/>
          <p:cNvSpPr/>
          <p:nvPr/>
        </p:nvSpPr>
        <p:spPr>
          <a:xfrm>
            <a:off x="20898759" y="9451831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账号状态</a:t>
            </a:r>
          </a:p>
        </p:txBody>
      </p:sp>
      <p:sp>
        <p:nvSpPr>
          <p:cNvPr id="3229" name="Shape 3229"/>
          <p:cNvSpPr/>
          <p:nvPr/>
        </p:nvSpPr>
        <p:spPr>
          <a:xfrm>
            <a:off x="20440705" y="10067156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创建时间</a:t>
            </a:r>
          </a:p>
        </p:txBody>
      </p:sp>
      <p:sp>
        <p:nvSpPr>
          <p:cNvPr id="3230" name="Shape 3230"/>
          <p:cNvSpPr/>
          <p:nvPr/>
        </p:nvSpPr>
        <p:spPr>
          <a:xfrm>
            <a:off x="19633688" y="10611351"/>
            <a:ext cx="118172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关注人</a:t>
            </a:r>
          </a:p>
        </p:txBody>
      </p:sp>
      <p:sp>
        <p:nvSpPr>
          <p:cNvPr id="3333" name="Shape 3333"/>
          <p:cNvSpPr/>
          <p:nvPr/>
        </p:nvSpPr>
        <p:spPr>
          <a:xfrm>
            <a:off x="16443438" y="8793514"/>
            <a:ext cx="760244" cy="647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34" name="Shape 3334"/>
          <p:cNvSpPr/>
          <p:nvPr/>
        </p:nvSpPr>
        <p:spPr>
          <a:xfrm>
            <a:off x="13427133" y="8688265"/>
            <a:ext cx="1031548" cy="770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35" name="Shape 3335"/>
          <p:cNvSpPr/>
          <p:nvPr/>
        </p:nvSpPr>
        <p:spPr>
          <a:xfrm>
            <a:off x="18086649" y="7148542"/>
            <a:ext cx="444426" cy="678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36" name="Shape 3336"/>
          <p:cNvSpPr/>
          <p:nvPr/>
        </p:nvSpPr>
        <p:spPr>
          <a:xfrm>
            <a:off x="18571798" y="7262377"/>
            <a:ext cx="937598" cy="56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37" name="Shape 3337"/>
          <p:cNvSpPr/>
          <p:nvPr/>
        </p:nvSpPr>
        <p:spPr>
          <a:xfrm>
            <a:off x="18636804" y="7715294"/>
            <a:ext cx="1494991" cy="376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38" name="Shape 3338"/>
          <p:cNvSpPr/>
          <p:nvPr/>
        </p:nvSpPr>
        <p:spPr>
          <a:xfrm>
            <a:off x="18636804" y="8254684"/>
            <a:ext cx="2053713" cy="39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39" name="Shape 3339"/>
          <p:cNvSpPr/>
          <p:nvPr/>
        </p:nvSpPr>
        <p:spPr>
          <a:xfrm>
            <a:off x="18636804" y="8459106"/>
            <a:ext cx="2280452" cy="391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40" name="Shape 3340"/>
          <p:cNvSpPr/>
          <p:nvPr/>
        </p:nvSpPr>
        <p:spPr>
          <a:xfrm>
            <a:off x="18636804" y="8629271"/>
            <a:ext cx="2327178" cy="856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41" name="Shape 3341"/>
          <p:cNvSpPr/>
          <p:nvPr/>
        </p:nvSpPr>
        <p:spPr>
          <a:xfrm>
            <a:off x="18558161" y="8793514"/>
            <a:ext cx="2064246" cy="1265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42" name="Shape 3342"/>
          <p:cNvSpPr/>
          <p:nvPr/>
        </p:nvSpPr>
        <p:spPr>
          <a:xfrm>
            <a:off x="18235230" y="8793514"/>
            <a:ext cx="1670101" cy="1735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241" name="Shape 3241"/>
          <p:cNvSpPr/>
          <p:nvPr/>
        </p:nvSpPr>
        <p:spPr>
          <a:xfrm>
            <a:off x="12027665" y="8064328"/>
            <a:ext cx="171468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关注文章信息</a:t>
            </a:r>
          </a:p>
        </p:txBody>
      </p:sp>
      <p:cxnSp>
        <p:nvCxnSpPr>
          <p:cNvPr id="3242" name="Connector 3242"/>
          <p:cNvCxnSpPr>
            <a:stCxn id="3208" idx="0"/>
            <a:endCxn id="3197" idx="0"/>
          </p:cNvCxnSpPr>
          <p:nvPr/>
        </p:nvCxnSpPr>
        <p:spPr>
          <a:xfrm flipV="1">
            <a:off x="7651635" y="8283456"/>
            <a:ext cx="5233369" cy="1112888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243" name="Connector 3243"/>
          <p:cNvCxnSpPr>
            <a:stCxn id="3207" idx="0"/>
            <a:endCxn id="3197" idx="0"/>
          </p:cNvCxnSpPr>
          <p:nvPr/>
        </p:nvCxnSpPr>
        <p:spPr>
          <a:xfrm flipV="1">
            <a:off x="7406511" y="8283456"/>
            <a:ext cx="5478493" cy="407675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sp>
        <p:nvSpPr>
          <p:cNvPr id="3343" name="Shape 3343"/>
          <p:cNvSpPr/>
          <p:nvPr/>
        </p:nvSpPr>
        <p:spPr>
          <a:xfrm>
            <a:off x="7934182" y="8032697"/>
            <a:ext cx="4119768" cy="20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3245" name="Connector 3245"/>
          <p:cNvCxnSpPr>
            <a:stCxn id="3206" idx="0"/>
            <a:endCxn id="3197" idx="0"/>
          </p:cNvCxnSpPr>
          <p:nvPr/>
        </p:nvCxnSpPr>
        <p:spPr>
          <a:xfrm>
            <a:off x="7406511" y="7334107"/>
            <a:ext cx="5478493" cy="949350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246" name="Connector 3246"/>
          <p:cNvCxnSpPr>
            <a:stCxn id="3209" idx="0"/>
            <a:endCxn id="3197" idx="0"/>
          </p:cNvCxnSpPr>
          <p:nvPr/>
        </p:nvCxnSpPr>
        <p:spPr>
          <a:xfrm>
            <a:off x="8192411" y="6846250"/>
            <a:ext cx="4692593" cy="1437207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247" name="Connector 3247"/>
          <p:cNvCxnSpPr>
            <a:stCxn id="3210" idx="0"/>
            <a:endCxn id="3197" idx="0"/>
          </p:cNvCxnSpPr>
          <p:nvPr/>
        </p:nvCxnSpPr>
        <p:spPr>
          <a:xfrm>
            <a:off x="10292673" y="6683425"/>
            <a:ext cx="2592331" cy="1600032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cxnSp>
        <p:nvCxnSpPr>
          <p:cNvPr id="3248" name="Connector 3248"/>
          <p:cNvCxnSpPr>
            <a:stCxn id="3197" idx="0"/>
            <a:endCxn id="3211" idx="0"/>
          </p:cNvCxnSpPr>
          <p:nvPr/>
        </p:nvCxnSpPr>
        <p:spPr>
          <a:xfrm flipH="1" flipV="1">
            <a:off x="11230263" y="6809039"/>
            <a:ext cx="1654741" cy="1474418"/>
          </a:xfrm>
          <a:prstGeom prst="straightConnector1">
            <a:avLst/>
          </a:pr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</p:cxnSp>
      <p:sp>
        <p:nvSpPr>
          <p:cNvPr id="3249" name="Shape 3249"/>
          <p:cNvSpPr/>
          <p:nvPr/>
        </p:nvSpPr>
        <p:spPr>
          <a:xfrm>
            <a:off x="14747008" y="10438364"/>
            <a:ext cx="1733784" cy="784234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Songti SC Bold"/>
                <a:ea typeface="Songti SC Bold"/>
                <a:cs typeface="Songti SC Bold"/>
                <a:sym typeface="Songti SC Bold"/>
              </a:defRPr>
            </a:pPr>
            <a:endParaRPr/>
          </a:p>
        </p:txBody>
      </p:sp>
      <p:sp>
        <p:nvSpPr>
          <p:cNvPr id="3250" name="Shape 3250"/>
          <p:cNvSpPr/>
          <p:nvPr/>
        </p:nvSpPr>
        <p:spPr>
          <a:xfrm>
            <a:off x="14756561" y="10486497"/>
            <a:ext cx="1714680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关注变更记录</a:t>
            </a:r>
          </a:p>
        </p:txBody>
      </p:sp>
      <p:sp>
        <p:nvSpPr>
          <p:cNvPr id="3251" name="Shape 3251"/>
          <p:cNvSpPr/>
          <p:nvPr/>
        </p:nvSpPr>
        <p:spPr>
          <a:xfrm>
            <a:off x="16183540" y="8248562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信息</a:t>
            </a:r>
          </a:p>
        </p:txBody>
      </p:sp>
      <p:cxnSp>
        <p:nvCxnSpPr>
          <p:cNvPr id="3252" name="Connector 3252"/>
          <p:cNvCxnSpPr>
            <a:stCxn id="3258" idx="0"/>
            <a:endCxn id="3197" idx="0"/>
          </p:cNvCxnSpPr>
          <p:nvPr/>
        </p:nvCxnSpPr>
        <p:spPr>
          <a:xfrm flipV="1">
            <a:off x="8650125" y="8283456"/>
            <a:ext cx="4234879" cy="2337954"/>
          </a:xfrm>
          <a:prstGeom prst="straightConnector1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</p:cxnSp>
      <p:sp>
        <p:nvSpPr>
          <p:cNvPr id="3253" name="Shape 3253"/>
          <p:cNvSpPr/>
          <p:nvPr/>
        </p:nvSpPr>
        <p:spPr>
          <a:xfrm>
            <a:off x="7649159" y="6382877"/>
            <a:ext cx="1019467" cy="784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文章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t>rowkey</a:t>
            </a:r>
          </a:p>
        </p:txBody>
      </p:sp>
      <p:sp>
        <p:nvSpPr>
          <p:cNvPr id="3254" name="Shape 3254"/>
          <p:cNvSpPr/>
          <p:nvPr/>
        </p:nvSpPr>
        <p:spPr>
          <a:xfrm>
            <a:off x="7627859" y="9692517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55" name="Shape 3255"/>
          <p:cNvSpPr/>
          <p:nvPr/>
        </p:nvSpPr>
        <p:spPr>
          <a:xfrm>
            <a:off x="7616688" y="9804673"/>
            <a:ext cx="1019467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发布时间</a:t>
            </a:r>
          </a:p>
        </p:txBody>
      </p:sp>
      <p:sp>
        <p:nvSpPr>
          <p:cNvPr id="3256" name="Shape 3256"/>
          <p:cNvSpPr/>
          <p:nvPr/>
        </p:nvSpPr>
        <p:spPr>
          <a:xfrm>
            <a:off x="8762826" y="6277354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57" name="Shape 3257"/>
          <p:cNvSpPr/>
          <p:nvPr/>
        </p:nvSpPr>
        <p:spPr>
          <a:xfrm>
            <a:off x="8751654" y="6389510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是否指派</a:t>
            </a:r>
          </a:p>
        </p:txBody>
      </p:sp>
      <p:sp>
        <p:nvSpPr>
          <p:cNvPr id="3258" name="Shape 3258"/>
          <p:cNvSpPr/>
          <p:nvPr/>
        </p:nvSpPr>
        <p:spPr>
          <a:xfrm>
            <a:off x="8151563" y="10290126"/>
            <a:ext cx="997124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59" name="Shape 3259"/>
          <p:cNvSpPr/>
          <p:nvPr/>
        </p:nvSpPr>
        <p:spPr>
          <a:xfrm>
            <a:off x="8140391" y="10402282"/>
            <a:ext cx="1019468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发布人id</a:t>
            </a:r>
          </a:p>
        </p:txBody>
      </p:sp>
      <p:sp>
        <p:nvSpPr>
          <p:cNvPr id="3260" name="Shape 3260"/>
          <p:cNvSpPr/>
          <p:nvPr/>
        </p:nvSpPr>
        <p:spPr>
          <a:xfrm>
            <a:off x="8992726" y="10624051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61" name="Shape 3261"/>
          <p:cNvSpPr/>
          <p:nvPr/>
        </p:nvSpPr>
        <p:spPr>
          <a:xfrm>
            <a:off x="8981554" y="10736207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查看时间</a:t>
            </a:r>
          </a:p>
        </p:txBody>
      </p:sp>
      <p:sp>
        <p:nvSpPr>
          <p:cNvPr id="3262" name="Shape 3262"/>
          <p:cNvSpPr/>
          <p:nvPr/>
        </p:nvSpPr>
        <p:spPr>
          <a:xfrm>
            <a:off x="10100704" y="10800891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63" name="Shape 3263"/>
          <p:cNvSpPr/>
          <p:nvPr/>
        </p:nvSpPr>
        <p:spPr>
          <a:xfrm>
            <a:off x="10089532" y="10913047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创建时间</a:t>
            </a:r>
          </a:p>
        </p:txBody>
      </p:sp>
      <p:sp>
        <p:nvSpPr>
          <p:cNvPr id="3264" name="Shape 3264"/>
          <p:cNvSpPr/>
          <p:nvPr/>
        </p:nvSpPr>
        <p:spPr>
          <a:xfrm>
            <a:off x="11212523" y="10924989"/>
            <a:ext cx="997124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65" name="Shape 3265"/>
          <p:cNvSpPr/>
          <p:nvPr/>
        </p:nvSpPr>
        <p:spPr>
          <a:xfrm>
            <a:off x="11201351" y="11037145"/>
            <a:ext cx="1019468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关注人</a:t>
            </a:r>
          </a:p>
        </p:txBody>
      </p:sp>
      <p:cxnSp>
        <p:nvCxnSpPr>
          <p:cNvPr id="3266" name="Connector 3266"/>
          <p:cNvCxnSpPr>
            <a:stCxn id="3254" idx="0"/>
            <a:endCxn id="3241" idx="0"/>
          </p:cNvCxnSpPr>
          <p:nvPr/>
        </p:nvCxnSpPr>
        <p:spPr>
          <a:xfrm flipV="1">
            <a:off x="8126421" y="8283456"/>
            <a:ext cx="4758585" cy="1740346"/>
          </a:xfrm>
          <a:prstGeom prst="straightConnector1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</p:cxnSp>
      <p:cxnSp>
        <p:nvCxnSpPr>
          <p:cNvPr id="3267" name="Connector 3267"/>
          <p:cNvCxnSpPr>
            <a:stCxn id="3261" idx="0"/>
            <a:endCxn id="3197" idx="0"/>
          </p:cNvCxnSpPr>
          <p:nvPr/>
        </p:nvCxnSpPr>
        <p:spPr>
          <a:xfrm flipV="1">
            <a:off x="9491287" y="8283456"/>
            <a:ext cx="3393717" cy="2671879"/>
          </a:xfrm>
          <a:prstGeom prst="straightConnector1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</p:cxnSp>
      <p:cxnSp>
        <p:nvCxnSpPr>
          <p:cNvPr id="3268" name="Connector 3268"/>
          <p:cNvCxnSpPr>
            <a:stCxn id="3262" idx="0"/>
            <a:endCxn id="3197" idx="0"/>
          </p:cNvCxnSpPr>
          <p:nvPr/>
        </p:nvCxnSpPr>
        <p:spPr>
          <a:xfrm flipV="1">
            <a:off x="10599265" y="8283456"/>
            <a:ext cx="2285739" cy="2848720"/>
          </a:xfrm>
          <a:prstGeom prst="straightConnector1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</p:cxnSp>
      <p:cxnSp>
        <p:nvCxnSpPr>
          <p:cNvPr id="3269" name="Connector 3269"/>
          <p:cNvCxnSpPr>
            <a:stCxn id="3264" idx="0"/>
            <a:endCxn id="3197" idx="0"/>
          </p:cNvCxnSpPr>
          <p:nvPr/>
        </p:nvCxnSpPr>
        <p:spPr>
          <a:xfrm flipV="1">
            <a:off x="11711084" y="8283456"/>
            <a:ext cx="1173920" cy="2972818"/>
          </a:xfrm>
          <a:prstGeom prst="straightConnector1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</p:cxnSp>
      <p:sp>
        <p:nvSpPr>
          <p:cNvPr id="3270" name="Shape 3270"/>
          <p:cNvSpPr/>
          <p:nvPr/>
        </p:nvSpPr>
        <p:spPr>
          <a:xfrm>
            <a:off x="12416883" y="11174876"/>
            <a:ext cx="997125" cy="662568"/>
          </a:xfrm>
          <a:prstGeom prst="ellipse">
            <a:avLst/>
          </a:prstGeom>
          <a:blipFill>
            <a:blip r:embed="rId2"/>
          </a:blipFill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71" name="Shape 3271"/>
          <p:cNvSpPr/>
          <p:nvPr/>
        </p:nvSpPr>
        <p:spPr>
          <a:xfrm>
            <a:off x="12497880" y="11287032"/>
            <a:ext cx="774251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变更ID</a:t>
            </a:r>
          </a:p>
        </p:txBody>
      </p:sp>
      <p:sp>
        <p:nvSpPr>
          <p:cNvPr id="3272" name="Shape 3272"/>
          <p:cNvSpPr/>
          <p:nvPr/>
        </p:nvSpPr>
        <p:spPr>
          <a:xfrm>
            <a:off x="12878253" y="11907396"/>
            <a:ext cx="997125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73" name="Shape 3273"/>
          <p:cNvSpPr/>
          <p:nvPr/>
        </p:nvSpPr>
        <p:spPr>
          <a:xfrm>
            <a:off x="12687270" y="11924276"/>
            <a:ext cx="1379092" cy="66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文章／账号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t>主键</a:t>
            </a:r>
          </a:p>
        </p:txBody>
      </p:sp>
      <p:sp>
        <p:nvSpPr>
          <p:cNvPr id="3274" name="Shape 3274"/>
          <p:cNvSpPr/>
          <p:nvPr/>
        </p:nvSpPr>
        <p:spPr>
          <a:xfrm>
            <a:off x="13700634" y="12474489"/>
            <a:ext cx="1156326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75" name="Shape 3275"/>
          <p:cNvSpPr/>
          <p:nvPr/>
        </p:nvSpPr>
        <p:spPr>
          <a:xfrm>
            <a:off x="13781629" y="12586645"/>
            <a:ext cx="1022525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变更类型</a:t>
            </a:r>
          </a:p>
        </p:txBody>
      </p:sp>
      <p:sp>
        <p:nvSpPr>
          <p:cNvPr id="3276" name="Shape 3276"/>
          <p:cNvSpPr/>
          <p:nvPr/>
        </p:nvSpPr>
        <p:spPr>
          <a:xfrm>
            <a:off x="14806712" y="12709600"/>
            <a:ext cx="1156326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77" name="Shape 3277"/>
          <p:cNvSpPr/>
          <p:nvPr/>
        </p:nvSpPr>
        <p:spPr>
          <a:xfrm>
            <a:off x="14887708" y="12821756"/>
            <a:ext cx="1022524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变更来源</a:t>
            </a:r>
          </a:p>
        </p:txBody>
      </p:sp>
      <p:sp>
        <p:nvSpPr>
          <p:cNvPr id="3278" name="Shape 3278"/>
          <p:cNvSpPr/>
          <p:nvPr/>
        </p:nvSpPr>
        <p:spPr>
          <a:xfrm>
            <a:off x="16006487" y="12709600"/>
            <a:ext cx="1156326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79" name="Shape 3279"/>
          <p:cNvSpPr/>
          <p:nvPr/>
        </p:nvSpPr>
        <p:spPr>
          <a:xfrm>
            <a:off x="16087482" y="12821756"/>
            <a:ext cx="1022525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创建时间</a:t>
            </a:r>
          </a:p>
        </p:txBody>
      </p:sp>
      <p:sp>
        <p:nvSpPr>
          <p:cNvPr id="3280" name="Shape 3280"/>
          <p:cNvSpPr/>
          <p:nvPr/>
        </p:nvSpPr>
        <p:spPr>
          <a:xfrm>
            <a:off x="17063803" y="12361516"/>
            <a:ext cx="1156325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81" name="Shape 3281"/>
          <p:cNvSpPr/>
          <p:nvPr/>
        </p:nvSpPr>
        <p:spPr>
          <a:xfrm>
            <a:off x="17116609" y="12473672"/>
            <a:ext cx="1022524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是否已读</a:t>
            </a:r>
          </a:p>
        </p:txBody>
      </p:sp>
      <p:sp>
        <p:nvSpPr>
          <p:cNvPr id="3282" name="Shape 3282"/>
          <p:cNvSpPr/>
          <p:nvPr/>
        </p:nvSpPr>
        <p:spPr>
          <a:xfrm>
            <a:off x="17543831" y="11727098"/>
            <a:ext cx="1156325" cy="662567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283" name="Shape 3283"/>
          <p:cNvSpPr/>
          <p:nvPr/>
        </p:nvSpPr>
        <p:spPr>
          <a:xfrm>
            <a:off x="17624826" y="11839254"/>
            <a:ext cx="1022524" cy="43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系统来源</a:t>
            </a:r>
          </a:p>
        </p:txBody>
      </p:sp>
      <p:cxnSp>
        <p:nvCxnSpPr>
          <p:cNvPr id="3284" name="Connector 3284"/>
          <p:cNvCxnSpPr>
            <a:stCxn id="3270" idx="0"/>
            <a:endCxn id="3249" idx="0"/>
          </p:cNvCxnSpPr>
          <p:nvPr/>
        </p:nvCxnSpPr>
        <p:spPr>
          <a:xfrm flipV="1">
            <a:off x="12915445" y="10830480"/>
            <a:ext cx="2698455" cy="675681"/>
          </a:xfrm>
          <a:prstGeom prst="straightConnector1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</p:cxnSp>
      <p:cxnSp>
        <p:nvCxnSpPr>
          <p:cNvPr id="3285" name="Connector 3285"/>
          <p:cNvCxnSpPr>
            <a:stCxn id="3273" idx="0"/>
            <a:endCxn id="3249" idx="0"/>
          </p:cNvCxnSpPr>
          <p:nvPr/>
        </p:nvCxnSpPr>
        <p:spPr>
          <a:xfrm flipV="1">
            <a:off x="13376816" y="10830480"/>
            <a:ext cx="2237084" cy="1425081"/>
          </a:xfrm>
          <a:prstGeom prst="straightConnector1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</p:cxnSp>
      <p:cxnSp>
        <p:nvCxnSpPr>
          <p:cNvPr id="3286" name="Connector 3286"/>
          <p:cNvCxnSpPr>
            <a:stCxn id="3274" idx="0"/>
            <a:endCxn id="3249" idx="0"/>
          </p:cNvCxnSpPr>
          <p:nvPr/>
        </p:nvCxnSpPr>
        <p:spPr>
          <a:xfrm flipV="1">
            <a:off x="14278797" y="10830480"/>
            <a:ext cx="1335103" cy="1975294"/>
          </a:xfrm>
          <a:prstGeom prst="straightConnector1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</p:cxnSp>
      <p:cxnSp>
        <p:nvCxnSpPr>
          <p:cNvPr id="3287" name="Connector 3287"/>
          <p:cNvCxnSpPr>
            <a:stCxn id="3250" idx="0"/>
            <a:endCxn id="3283" idx="0"/>
          </p:cNvCxnSpPr>
          <p:nvPr/>
        </p:nvCxnSpPr>
        <p:spPr>
          <a:xfrm>
            <a:off x="15613900" y="10705624"/>
            <a:ext cx="2522188" cy="1352758"/>
          </a:xfrm>
          <a:prstGeom prst="straightConnector1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</p:cxnSp>
      <p:sp>
        <p:nvSpPr>
          <p:cNvPr id="3344" name="Shape 3344"/>
          <p:cNvSpPr/>
          <p:nvPr/>
        </p:nvSpPr>
        <p:spPr>
          <a:xfrm>
            <a:off x="16167315" y="11096937"/>
            <a:ext cx="1194484" cy="1292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45" name="Shape 3345"/>
          <p:cNvSpPr/>
          <p:nvPr/>
        </p:nvSpPr>
        <p:spPr>
          <a:xfrm>
            <a:off x="15818825" y="11235289"/>
            <a:ext cx="731764" cy="1445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3290" name="Connector 3290"/>
          <p:cNvCxnSpPr>
            <a:stCxn id="3249" idx="0"/>
            <a:endCxn id="3276" idx="0"/>
          </p:cNvCxnSpPr>
          <p:nvPr/>
        </p:nvCxnSpPr>
        <p:spPr>
          <a:xfrm flipH="1">
            <a:off x="15384875" y="10830480"/>
            <a:ext cx="229025" cy="2210404"/>
          </a:xfrm>
          <a:prstGeom prst="straightConnector1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</p:cxnSp>
      <p:sp>
        <p:nvSpPr>
          <p:cNvPr id="3291" name="Shape 3291"/>
          <p:cNvSpPr/>
          <p:nvPr/>
        </p:nvSpPr>
        <p:spPr>
          <a:xfrm>
            <a:off x="18490640" y="10800891"/>
            <a:ext cx="1168507" cy="662568"/>
          </a:xfrm>
          <a:prstGeom prst="ellipse">
            <a:avLst/>
          </a:prstGeom>
          <a:ln w="25400">
            <a:solidFill>
              <a:srgbClr val="A097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92" name="Shape 3292"/>
          <p:cNvSpPr/>
          <p:nvPr/>
        </p:nvSpPr>
        <p:spPr>
          <a:xfrm>
            <a:off x="18513567" y="10913046"/>
            <a:ext cx="1181726" cy="43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查看时间</a:t>
            </a:r>
          </a:p>
        </p:txBody>
      </p:sp>
      <p:sp>
        <p:nvSpPr>
          <p:cNvPr id="3346" name="Shape 3346"/>
          <p:cNvSpPr/>
          <p:nvPr/>
        </p:nvSpPr>
        <p:spPr>
          <a:xfrm>
            <a:off x="17993800" y="8793514"/>
            <a:ext cx="927387" cy="2006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296" name="Group 3296"/>
          <p:cNvGrpSpPr/>
          <p:nvPr/>
        </p:nvGrpSpPr>
        <p:grpSpPr>
          <a:xfrm>
            <a:off x="14134281" y="9287071"/>
            <a:ext cx="1239843" cy="784234"/>
            <a:chOff x="0" y="0"/>
            <a:chExt cx="1239842" cy="784232"/>
          </a:xfrm>
        </p:grpSpPr>
        <p:sp>
          <p:nvSpPr>
            <p:cNvPr id="3294" name="Shape 3294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173863" y="171601"/>
              <a:ext cx="892116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变更</a:t>
              </a:r>
            </a:p>
          </p:txBody>
        </p:sp>
      </p:grpSp>
      <p:grpSp>
        <p:nvGrpSpPr>
          <p:cNvPr id="3299" name="Group 3299"/>
          <p:cNvGrpSpPr/>
          <p:nvPr/>
        </p:nvGrpSpPr>
        <p:grpSpPr>
          <a:xfrm>
            <a:off x="15549259" y="9282924"/>
            <a:ext cx="1239844" cy="784233"/>
            <a:chOff x="0" y="0"/>
            <a:chExt cx="1239842" cy="784232"/>
          </a:xfrm>
        </p:grpSpPr>
        <p:sp>
          <p:nvSpPr>
            <p:cNvPr id="3297" name="Shape 3297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173863" y="171601"/>
              <a:ext cx="892116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变更</a:t>
              </a:r>
            </a:p>
          </p:txBody>
        </p:sp>
      </p:grpSp>
      <p:sp>
        <p:nvSpPr>
          <p:cNvPr id="3347" name="Shape 3347"/>
          <p:cNvSpPr/>
          <p:nvPr/>
        </p:nvSpPr>
        <p:spPr>
          <a:xfrm>
            <a:off x="15808446" y="9987259"/>
            <a:ext cx="210690" cy="438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48" name="Shape 3348"/>
          <p:cNvSpPr/>
          <p:nvPr/>
        </p:nvSpPr>
        <p:spPr>
          <a:xfrm>
            <a:off x="14960691" y="9955715"/>
            <a:ext cx="350923" cy="469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304" name="Group 3304"/>
          <p:cNvGrpSpPr/>
          <p:nvPr/>
        </p:nvGrpSpPr>
        <p:grpSpPr>
          <a:xfrm>
            <a:off x="14339712" y="5743234"/>
            <a:ext cx="1484197" cy="784234"/>
            <a:chOff x="0" y="0"/>
            <a:chExt cx="1484196" cy="784232"/>
          </a:xfrm>
        </p:grpSpPr>
        <p:sp>
          <p:nvSpPr>
            <p:cNvPr id="3302" name="Shape 3302"/>
            <p:cNvSpPr/>
            <p:nvPr/>
          </p:nvSpPr>
          <p:spPr>
            <a:xfrm>
              <a:off x="28824" y="0"/>
              <a:ext cx="1426549" cy="784233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000">
                  <a:solidFill>
                    <a:srgbClr val="000000"/>
                  </a:solidFill>
                  <a:latin typeface="Songti SC Bold"/>
                  <a:ea typeface="Songti SC Bold"/>
                  <a:cs typeface="Songti SC Bold"/>
                  <a:sym typeface="Songti SC Bold"/>
                </a:defRPr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0" y="172989"/>
              <a:ext cx="1484197" cy="43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t>特征信息库</a:t>
              </a:r>
            </a:p>
          </p:txBody>
        </p:sp>
      </p:grpSp>
      <p:grpSp>
        <p:nvGrpSpPr>
          <p:cNvPr id="3307" name="Group 3307"/>
          <p:cNvGrpSpPr/>
          <p:nvPr/>
        </p:nvGrpSpPr>
        <p:grpSpPr>
          <a:xfrm>
            <a:off x="12761874" y="4791622"/>
            <a:ext cx="1239843" cy="784234"/>
            <a:chOff x="0" y="0"/>
            <a:chExt cx="1239842" cy="784232"/>
          </a:xfrm>
        </p:grpSpPr>
        <p:sp>
          <p:nvSpPr>
            <p:cNvPr id="3305" name="Shape 3305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173863" y="171601"/>
              <a:ext cx="892116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关联</a:t>
              </a:r>
            </a:p>
          </p:txBody>
        </p:sp>
      </p:grpSp>
      <p:grpSp>
        <p:nvGrpSpPr>
          <p:cNvPr id="3310" name="Group 3310"/>
          <p:cNvGrpSpPr/>
          <p:nvPr/>
        </p:nvGrpSpPr>
        <p:grpSpPr>
          <a:xfrm>
            <a:off x="12844229" y="6793195"/>
            <a:ext cx="1239844" cy="784234"/>
            <a:chOff x="0" y="0"/>
            <a:chExt cx="1239842" cy="784232"/>
          </a:xfrm>
        </p:grpSpPr>
        <p:sp>
          <p:nvSpPr>
            <p:cNvPr id="3308" name="Shape 3308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173863" y="171601"/>
              <a:ext cx="892116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关联</a:t>
              </a:r>
            </a:p>
          </p:txBody>
        </p:sp>
      </p:grpSp>
      <p:grpSp>
        <p:nvGrpSpPr>
          <p:cNvPr id="3313" name="Group 3313"/>
          <p:cNvGrpSpPr/>
          <p:nvPr/>
        </p:nvGrpSpPr>
        <p:grpSpPr>
          <a:xfrm>
            <a:off x="16084877" y="6579940"/>
            <a:ext cx="1239844" cy="784234"/>
            <a:chOff x="0" y="0"/>
            <a:chExt cx="1239842" cy="784232"/>
          </a:xfrm>
        </p:grpSpPr>
        <p:sp>
          <p:nvSpPr>
            <p:cNvPr id="3311" name="Shape 3311"/>
            <p:cNvSpPr/>
            <p:nvPr/>
          </p:nvSpPr>
          <p:spPr>
            <a:xfrm>
              <a:off x="0" y="0"/>
              <a:ext cx="1239843" cy="78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>
                  <a:hueOff val="550649"/>
                  <a:satOff val="22840"/>
                  <a:lumOff val="-3725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16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173863" y="171601"/>
              <a:ext cx="892116" cy="438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关联</a:t>
              </a:r>
            </a:p>
          </p:txBody>
        </p:sp>
      </p:grpSp>
      <p:sp>
        <p:nvSpPr>
          <p:cNvPr id="3349" name="Shape 3349"/>
          <p:cNvSpPr/>
          <p:nvPr/>
        </p:nvSpPr>
        <p:spPr>
          <a:xfrm>
            <a:off x="12336929" y="4060246"/>
            <a:ext cx="806446" cy="867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50" name="Shape 3350"/>
          <p:cNvSpPr/>
          <p:nvPr/>
        </p:nvSpPr>
        <p:spPr>
          <a:xfrm>
            <a:off x="13771029" y="5401619"/>
            <a:ext cx="587594" cy="32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51" name="Shape 3351"/>
          <p:cNvSpPr/>
          <p:nvPr/>
        </p:nvSpPr>
        <p:spPr>
          <a:xfrm>
            <a:off x="15807752" y="6509598"/>
            <a:ext cx="469013" cy="241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52" name="Shape 3352"/>
          <p:cNvSpPr/>
          <p:nvPr/>
        </p:nvSpPr>
        <p:spPr>
          <a:xfrm>
            <a:off x="13804128" y="6540159"/>
            <a:ext cx="654001" cy="424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53" name="Shape 3353"/>
          <p:cNvSpPr/>
          <p:nvPr/>
        </p:nvSpPr>
        <p:spPr>
          <a:xfrm>
            <a:off x="13098498" y="7490601"/>
            <a:ext cx="204648" cy="38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54" name="Shape 3354"/>
          <p:cNvSpPr/>
          <p:nvPr/>
        </p:nvSpPr>
        <p:spPr>
          <a:xfrm>
            <a:off x="16920395" y="7242825"/>
            <a:ext cx="465557" cy="584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chemeClr val="accent1">
                <a:hueOff val="550649"/>
                <a:satOff val="22840"/>
                <a:lumOff val="-37254"/>
              </a:schemeClr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20" name="Shape 3320"/>
          <p:cNvSpPr/>
          <p:nvPr/>
        </p:nvSpPr>
        <p:spPr>
          <a:xfrm>
            <a:off x="1359269" y="3021815"/>
            <a:ext cx="3593307" cy="1918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83406" indent="-583406" algn="l">
              <a:lnSpc>
                <a:spcPct val="170000"/>
              </a:lnSpc>
              <a:buSzPct val="47000"/>
              <a:buBlip>
                <a:blip r:embed="rId5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话题信息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5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话题统计信息</a:t>
            </a:r>
          </a:p>
        </p:txBody>
      </p:sp>
      <p:sp>
        <p:nvSpPr>
          <p:cNvPr id="3321" name="Shape 3321"/>
          <p:cNvSpPr/>
          <p:nvPr/>
        </p:nvSpPr>
        <p:spPr>
          <a:xfrm>
            <a:off x="1518345" y="7416875"/>
            <a:ext cx="3713957" cy="306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83406" indent="-583406" algn="l">
              <a:lnSpc>
                <a:spcPct val="170000"/>
              </a:lnSpc>
              <a:buSzPct val="47000"/>
              <a:buBlip>
                <a:blip r:embed="rId5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关注文章信息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5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关注账号信息</a:t>
            </a:r>
          </a:p>
          <a:p>
            <a:pPr marL="583406" indent="-583406" algn="l">
              <a:lnSpc>
                <a:spcPct val="170000"/>
              </a:lnSpc>
              <a:buSzPct val="47000"/>
              <a:buBlip>
                <a:blip r:embed="rId5"/>
              </a:buBlip>
              <a:defRPr sz="38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关注变更记录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Shape 3356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大数据分析</a:t>
            </a:r>
          </a:p>
        </p:txBody>
      </p:sp>
      <p:sp>
        <p:nvSpPr>
          <p:cNvPr id="3357" name="Shape 3357"/>
          <p:cNvSpPr/>
          <p:nvPr/>
        </p:nvSpPr>
        <p:spPr>
          <a:xfrm>
            <a:off x="2322211" y="1871735"/>
            <a:ext cx="2095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62000" indent="-762000">
              <a:buSzPct val="47000"/>
              <a:buBlip>
                <a:blip r:embed="rId2"/>
              </a:buBlip>
              <a:defRPr sz="4800" b="1">
                <a:solidFill>
                  <a:srgbClr val="000000"/>
                </a:solidFill>
              </a:defRPr>
            </a:lvl1pPr>
          </a:lstStyle>
          <a:p>
            <a:r>
              <a:t>定位</a:t>
            </a:r>
          </a:p>
        </p:txBody>
      </p:sp>
      <p:sp>
        <p:nvSpPr>
          <p:cNvPr id="3358" name="Shape 3358"/>
          <p:cNvSpPr/>
          <p:nvPr/>
        </p:nvSpPr>
        <p:spPr>
          <a:xfrm>
            <a:off x="2318162" y="5542832"/>
            <a:ext cx="3314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62000" indent="-762000" algn="l">
              <a:lnSpc>
                <a:spcPct val="140000"/>
              </a:lnSpc>
              <a:buSzPct val="47000"/>
              <a:buBlip>
                <a:blip r:embed="rId2"/>
              </a:buBlip>
              <a:defRPr sz="4800" b="1">
                <a:solidFill>
                  <a:srgbClr val="000000"/>
                </a:solidFill>
              </a:defRPr>
            </a:lvl1pPr>
          </a:lstStyle>
          <a:p>
            <a:r>
              <a:t>应用场景</a:t>
            </a:r>
          </a:p>
        </p:txBody>
      </p:sp>
      <p:sp>
        <p:nvSpPr>
          <p:cNvPr id="3359" name="Shape 3359"/>
          <p:cNvSpPr/>
          <p:nvPr/>
        </p:nvSpPr>
        <p:spPr>
          <a:xfrm>
            <a:off x="3224091" y="6782526"/>
            <a:ext cx="4860926" cy="5801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62000" indent="-762000" algn="l">
              <a:lnSpc>
                <a:spcPct val="140000"/>
              </a:lnSpc>
              <a:buSzPct val="47000"/>
              <a:buBlip>
                <a:blip r:embed="rId3"/>
              </a:buBlip>
              <a:defRPr sz="3200" b="1">
                <a:solidFill>
                  <a:srgbClr val="000000"/>
                </a:solidFill>
              </a:defRPr>
            </a:pPr>
            <a:r>
              <a:t>数据分析服务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预警分析服务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热词分析服务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热点话题分析服务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文章重复报道分析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重点人分析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微博转发层级分析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……</a:t>
            </a:r>
          </a:p>
        </p:txBody>
      </p:sp>
      <p:sp>
        <p:nvSpPr>
          <p:cNvPr id="3360" name="Shape 3360"/>
          <p:cNvSpPr/>
          <p:nvPr/>
        </p:nvSpPr>
        <p:spPr>
          <a:xfrm>
            <a:off x="8717318" y="9470597"/>
            <a:ext cx="4098926" cy="281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62000" indent="-762000" algn="l">
              <a:lnSpc>
                <a:spcPct val="140000"/>
              </a:lnSpc>
              <a:buSzPct val="47000"/>
              <a:buBlip>
                <a:blip r:embed="rId3"/>
              </a:buBlip>
              <a:defRPr sz="3200" b="1">
                <a:solidFill>
                  <a:srgbClr val="000000"/>
                </a:solidFill>
              </a:defRPr>
            </a:pPr>
            <a:r>
              <a:t>统计数据报表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采集数据统计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识别数据统计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……</a:t>
            </a:r>
          </a:p>
        </p:txBody>
      </p:sp>
      <p:sp>
        <p:nvSpPr>
          <p:cNvPr id="3361" name="Shape 3361"/>
          <p:cNvSpPr/>
          <p:nvPr/>
        </p:nvSpPr>
        <p:spPr>
          <a:xfrm>
            <a:off x="8717318" y="6833870"/>
            <a:ext cx="4098926" cy="218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62000" indent="-762000" algn="l">
              <a:lnSpc>
                <a:spcPct val="140000"/>
              </a:lnSpc>
              <a:buSzPct val="47000"/>
              <a:buBlip>
                <a:blip r:embed="rId3"/>
              </a:buBlip>
              <a:defRPr sz="3200" b="1">
                <a:solidFill>
                  <a:srgbClr val="000000"/>
                </a:solidFill>
              </a:defRPr>
            </a:pPr>
            <a:r>
              <a:t>数据清洗服务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数据质量检测</a:t>
            </a:r>
          </a:p>
          <a:p>
            <a:pPr marL="1603375" lvl="1" indent="-714375" algn="l">
              <a:lnSpc>
                <a:spcPct val="140000"/>
              </a:lnSpc>
              <a:buSzPct val="47000"/>
              <a:buBlip>
                <a:blip r:embed="rId2"/>
              </a:buBlip>
              <a:defRPr sz="3000">
                <a:solidFill>
                  <a:srgbClr val="000000"/>
                </a:solidFill>
              </a:defRPr>
            </a:pPr>
            <a:r>
              <a:t>异常数据分析</a:t>
            </a:r>
          </a:p>
        </p:txBody>
      </p:sp>
      <p:sp>
        <p:nvSpPr>
          <p:cNvPr id="3362" name="Shape 3362"/>
          <p:cNvSpPr/>
          <p:nvPr/>
        </p:nvSpPr>
        <p:spPr>
          <a:xfrm>
            <a:off x="2210157" y="3187978"/>
            <a:ext cx="19836365" cy="1483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200000"/>
              </a:lnSpc>
              <a:defRPr sz="3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     结合业务需求，实现对实时数据及海量离线数据的分析工作。采用Spark作为数据计算引擎，主要提供</a:t>
            </a:r>
            <a:r>
              <a:rPr>
                <a:latin typeface="Heiti SC Medium"/>
                <a:ea typeface="Heiti SC Medium"/>
                <a:cs typeface="Heiti SC Medium"/>
                <a:sym typeface="Heiti SC Medium"/>
              </a:rPr>
              <a:t>数据分析服务</a:t>
            </a:r>
            <a:r>
              <a:t>、</a:t>
            </a:r>
            <a:r>
              <a:rPr>
                <a:latin typeface="Heiti SC Medium"/>
                <a:ea typeface="Heiti SC Medium"/>
                <a:cs typeface="Heiti SC Medium"/>
                <a:sym typeface="Heiti SC Medium"/>
              </a:rPr>
              <a:t>数据清洗服务</a:t>
            </a:r>
            <a:r>
              <a:t>及</a:t>
            </a:r>
            <a:r>
              <a:rPr>
                <a:latin typeface="Heiti SC Medium"/>
                <a:ea typeface="Heiti SC Medium"/>
                <a:cs typeface="Heiti SC Medium"/>
                <a:sym typeface="Heiti SC Medium"/>
              </a:rPr>
              <a:t>统计数据报表</a:t>
            </a:r>
            <a:r>
              <a:t>。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204265" y="4695225"/>
            <a:ext cx="15047590" cy="6662350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  <a:alpha val="1631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工程概况（进度情况）</a:t>
            </a:r>
          </a:p>
        </p:txBody>
      </p:sp>
      <p:sp>
        <p:nvSpPr>
          <p:cNvPr id="164" name="Shape 164"/>
          <p:cNvSpPr/>
          <p:nvPr/>
        </p:nvSpPr>
        <p:spPr>
          <a:xfrm>
            <a:off x="2130600" y="2357533"/>
            <a:ext cx="1978639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本项目建设遵循“统一规划，分步实施，应用为先，注重实效”的总指导思想，按照需求主导、急用先建将整体项目分两批进行建设。</a:t>
            </a:r>
          </a:p>
        </p:txBody>
      </p:sp>
      <p:sp>
        <p:nvSpPr>
          <p:cNvPr id="165" name="Shape 165"/>
          <p:cNvSpPr/>
          <p:nvPr/>
        </p:nvSpPr>
        <p:spPr>
          <a:xfrm>
            <a:off x="1273845" y="7058746"/>
            <a:ext cx="210924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2017年5月</a:t>
            </a:r>
          </a:p>
        </p:txBody>
      </p:sp>
      <p:sp>
        <p:nvSpPr>
          <p:cNvPr id="166" name="Shape 166"/>
          <p:cNvSpPr/>
          <p:nvPr/>
        </p:nvSpPr>
        <p:spPr>
          <a:xfrm>
            <a:off x="10558590" y="9164608"/>
            <a:ext cx="3114087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2018年6月</a:t>
            </a:r>
          </a:p>
          <a:p>
            <a: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二批建设启动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2380955" y="6399662"/>
            <a:ext cx="9309353" cy="167420"/>
            <a:chOff x="0" y="0"/>
            <a:chExt cx="9309351" cy="167419"/>
          </a:xfrm>
        </p:grpSpPr>
        <p:sp>
          <p:nvSpPr>
            <p:cNvPr id="168" name="Shape 168"/>
            <p:cNvSpPr/>
            <p:nvPr/>
          </p:nvSpPr>
          <p:spPr>
            <a:xfrm>
              <a:off x="50800" y="50800"/>
              <a:ext cx="9207752" cy="65820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67" name="图片 166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309352" cy="167420"/>
            </a:xfrm>
            <a:prstGeom prst="rect">
              <a:avLst/>
            </a:prstGeom>
            <a:effectLst/>
          </p:spPr>
        </p:pic>
      </p:grpSp>
      <p:grpSp>
        <p:nvGrpSpPr>
          <p:cNvPr id="172" name="Group 172"/>
          <p:cNvGrpSpPr/>
          <p:nvPr/>
        </p:nvGrpSpPr>
        <p:grpSpPr>
          <a:xfrm>
            <a:off x="11628928" y="8769010"/>
            <a:ext cx="9309353" cy="167420"/>
            <a:chOff x="0" y="0"/>
            <a:chExt cx="9309351" cy="167419"/>
          </a:xfrm>
        </p:grpSpPr>
        <p:sp>
          <p:nvSpPr>
            <p:cNvPr id="171" name="Shape 171"/>
            <p:cNvSpPr/>
            <p:nvPr/>
          </p:nvSpPr>
          <p:spPr>
            <a:xfrm>
              <a:off x="50800" y="50800"/>
              <a:ext cx="9207752" cy="65820"/>
            </a:xfrm>
            <a:prstGeom prst="rect">
              <a:avLst/>
            </a:prstGeom>
            <a:solidFill>
              <a:schemeClr val="accent1">
                <a:hueOff val="167273"/>
                <a:satOff val="2235"/>
                <a:lumOff val="-22549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0" name="图片 169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309352" cy="167420"/>
            </a:xfrm>
            <a:prstGeom prst="rect">
              <a:avLst/>
            </a:prstGeom>
            <a:effectLst/>
          </p:spPr>
        </p:pic>
      </p:grpSp>
      <p:sp>
        <p:nvSpPr>
          <p:cNvPr id="173" name="Shape 173"/>
          <p:cNvSpPr/>
          <p:nvPr/>
        </p:nvSpPr>
        <p:spPr>
          <a:xfrm>
            <a:off x="11717828" y="6492546"/>
            <a:ext cx="9207753" cy="23736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016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图片 195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6207" y="6679901"/>
            <a:ext cx="1128383" cy="1912691"/>
          </a:xfrm>
          <a:prstGeom prst="rect">
            <a:avLst/>
          </a:prstGeom>
        </p:spPr>
      </p:pic>
      <p:pic>
        <p:nvPicPr>
          <p:cNvPr id="175" name="图片 17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2163460" y="8007349"/>
            <a:ext cx="8138688" cy="38101"/>
          </a:xfrm>
          <a:prstGeom prst="rect">
            <a:avLst/>
          </a:prstGeom>
        </p:spPr>
      </p:pic>
      <p:pic>
        <p:nvPicPr>
          <p:cNvPr id="177" name="图片 176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2224847" y="6643721"/>
            <a:ext cx="551620" cy="63501"/>
          </a:xfrm>
          <a:prstGeom prst="rect">
            <a:avLst/>
          </a:prstGeom>
        </p:spPr>
      </p:pic>
      <p:sp>
        <p:nvSpPr>
          <p:cNvPr id="179" name="Shape 179"/>
          <p:cNvSpPr/>
          <p:nvPr/>
        </p:nvSpPr>
        <p:spPr>
          <a:xfrm>
            <a:off x="1273845" y="7664450"/>
            <a:ext cx="311408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一批建设启动</a:t>
            </a:r>
          </a:p>
        </p:txBody>
      </p:sp>
      <p:pic>
        <p:nvPicPr>
          <p:cNvPr id="180" name="图片 179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11394775" y="9013490"/>
            <a:ext cx="551620" cy="63501"/>
          </a:xfrm>
          <a:prstGeom prst="rect">
            <a:avLst/>
          </a:prstGeom>
        </p:spPr>
      </p:pic>
      <p:pic>
        <p:nvPicPr>
          <p:cNvPr id="182" name="图片 181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10316918" y="6185723"/>
            <a:ext cx="551620" cy="63501"/>
          </a:xfrm>
          <a:prstGeom prst="rect">
            <a:avLst/>
          </a:prstGeom>
        </p:spPr>
      </p:pic>
      <p:sp>
        <p:nvSpPr>
          <p:cNvPr id="184" name="Shape 184"/>
          <p:cNvSpPr/>
          <p:nvPr/>
        </p:nvSpPr>
        <p:spPr>
          <a:xfrm>
            <a:off x="9337298" y="4637996"/>
            <a:ext cx="3114086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2018年4月3日</a:t>
            </a:r>
          </a:p>
          <a:p>
            <a: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一批初步验收</a:t>
            </a:r>
          </a:p>
        </p:txBody>
      </p:sp>
      <p:pic>
        <p:nvPicPr>
          <p:cNvPr id="185" name="图片 184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17701744" y="8550314"/>
            <a:ext cx="551620" cy="63501"/>
          </a:xfrm>
          <a:prstGeom prst="rect">
            <a:avLst/>
          </a:prstGeom>
        </p:spPr>
      </p:pic>
      <p:pic>
        <p:nvPicPr>
          <p:cNvPr id="187" name="图片 186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19459193" y="9013490"/>
            <a:ext cx="551621" cy="63501"/>
          </a:xfrm>
          <a:prstGeom prst="rect">
            <a:avLst/>
          </a:prstGeom>
        </p:spPr>
      </p:pic>
      <p:sp>
        <p:nvSpPr>
          <p:cNvPr id="189" name="Shape 189"/>
          <p:cNvSpPr/>
          <p:nvPr/>
        </p:nvSpPr>
        <p:spPr>
          <a:xfrm>
            <a:off x="16420510" y="7024630"/>
            <a:ext cx="3114087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2018年12月底</a:t>
            </a:r>
          </a:p>
          <a:p>
            <a: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主体建设完成</a:t>
            </a:r>
          </a:p>
        </p:txBody>
      </p:sp>
      <p:sp>
        <p:nvSpPr>
          <p:cNvPr id="190" name="Shape 190"/>
          <p:cNvSpPr/>
          <p:nvPr/>
        </p:nvSpPr>
        <p:spPr>
          <a:xfrm>
            <a:off x="18571660" y="9144162"/>
            <a:ext cx="3114086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2019年2月底</a:t>
            </a:r>
          </a:p>
          <a:p>
            <a: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完成验收</a:t>
            </a:r>
          </a:p>
        </p:txBody>
      </p:sp>
      <p:pic>
        <p:nvPicPr>
          <p:cNvPr id="191" name="图片 19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6953608" y="8007349"/>
            <a:ext cx="8138688" cy="38101"/>
          </a:xfrm>
          <a:prstGeom prst="rect">
            <a:avLst/>
          </a:prstGeom>
        </p:spPr>
      </p:pic>
      <p:sp>
        <p:nvSpPr>
          <p:cNvPr id="193" name="Shape 193"/>
          <p:cNvSpPr/>
          <p:nvPr/>
        </p:nvSpPr>
        <p:spPr>
          <a:xfrm>
            <a:off x="21022691" y="7248626"/>
            <a:ext cx="311408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进入3年质保期</a:t>
            </a:r>
          </a:p>
        </p:txBody>
      </p:sp>
      <p:sp>
        <p:nvSpPr>
          <p:cNvPr id="194" name="Shape 194"/>
          <p:cNvSpPr/>
          <p:nvPr/>
        </p:nvSpPr>
        <p:spPr>
          <a:xfrm>
            <a:off x="2244920" y="11790266"/>
            <a:ext cx="637286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一批项目已回款合同额的80%</a:t>
            </a:r>
          </a:p>
        </p:txBody>
      </p:sp>
      <p:sp>
        <p:nvSpPr>
          <p:cNvPr id="195" name="Shape 195"/>
          <p:cNvSpPr/>
          <p:nvPr/>
        </p:nvSpPr>
        <p:spPr>
          <a:xfrm>
            <a:off x="2244920" y="12347572"/>
            <a:ext cx="637286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二批项目已回款合同额的30%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Shape 3364"/>
          <p:cNvSpPr/>
          <p:nvPr/>
        </p:nvSpPr>
        <p:spPr>
          <a:xfrm>
            <a:off x="595624" y="331905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5" name="Shape 3365"/>
          <p:cNvSpPr/>
          <p:nvPr/>
        </p:nvSpPr>
        <p:spPr>
          <a:xfrm>
            <a:off x="4156343" y="3312996"/>
            <a:ext cx="1331044" cy="12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4" y="0"/>
                </a:moveTo>
                <a:cubicBezTo>
                  <a:pt x="3189" y="15"/>
                  <a:pt x="3083" y="125"/>
                  <a:pt x="3083" y="125"/>
                </a:cubicBezTo>
                <a:cubicBezTo>
                  <a:pt x="3083" y="125"/>
                  <a:pt x="5981" y="9488"/>
                  <a:pt x="9197" y="10287"/>
                </a:cubicBezTo>
                <a:cubicBezTo>
                  <a:pt x="9197" y="10293"/>
                  <a:pt x="9197" y="10300"/>
                  <a:pt x="9197" y="10306"/>
                </a:cubicBezTo>
                <a:cubicBezTo>
                  <a:pt x="8998" y="10360"/>
                  <a:pt x="7832" y="10513"/>
                  <a:pt x="5124" y="7807"/>
                </a:cubicBezTo>
                <a:cubicBezTo>
                  <a:pt x="4239" y="7698"/>
                  <a:pt x="3179" y="7849"/>
                  <a:pt x="2266" y="8041"/>
                </a:cubicBezTo>
                <a:cubicBezTo>
                  <a:pt x="1419" y="8716"/>
                  <a:pt x="0" y="8950"/>
                  <a:pt x="0" y="8950"/>
                </a:cubicBezTo>
                <a:lnTo>
                  <a:pt x="98" y="9386"/>
                </a:lnTo>
                <a:cubicBezTo>
                  <a:pt x="98" y="9386"/>
                  <a:pt x="1844" y="9278"/>
                  <a:pt x="2577" y="8699"/>
                </a:cubicBezTo>
                <a:cubicBezTo>
                  <a:pt x="3441" y="8626"/>
                  <a:pt x="4631" y="8699"/>
                  <a:pt x="4631" y="8699"/>
                </a:cubicBezTo>
                <a:cubicBezTo>
                  <a:pt x="4631" y="8699"/>
                  <a:pt x="7001" y="11358"/>
                  <a:pt x="9256" y="11309"/>
                </a:cubicBezTo>
                <a:cubicBezTo>
                  <a:pt x="6392" y="11855"/>
                  <a:pt x="3783" y="11115"/>
                  <a:pt x="1612" y="14021"/>
                </a:cubicBezTo>
                <a:cubicBezTo>
                  <a:pt x="1875" y="14238"/>
                  <a:pt x="1908" y="14345"/>
                  <a:pt x="1908" y="14345"/>
                </a:cubicBezTo>
                <a:cubicBezTo>
                  <a:pt x="1908" y="14345"/>
                  <a:pt x="3049" y="12822"/>
                  <a:pt x="6049" y="12645"/>
                </a:cubicBezTo>
                <a:cubicBezTo>
                  <a:pt x="8237" y="12515"/>
                  <a:pt x="9364" y="12136"/>
                  <a:pt x="9364" y="12136"/>
                </a:cubicBezTo>
                <a:cubicBezTo>
                  <a:pt x="9364" y="12136"/>
                  <a:pt x="7141" y="13659"/>
                  <a:pt x="4304" y="21293"/>
                </a:cubicBezTo>
                <a:cubicBezTo>
                  <a:pt x="4679" y="21582"/>
                  <a:pt x="4789" y="21600"/>
                  <a:pt x="4789" y="21600"/>
                </a:cubicBezTo>
                <a:cubicBezTo>
                  <a:pt x="4789" y="21600"/>
                  <a:pt x="7151" y="16343"/>
                  <a:pt x="8993" y="13879"/>
                </a:cubicBezTo>
                <a:cubicBezTo>
                  <a:pt x="8870" y="14273"/>
                  <a:pt x="8802" y="14713"/>
                  <a:pt x="8802" y="15178"/>
                </a:cubicBezTo>
                <a:cubicBezTo>
                  <a:pt x="8802" y="16859"/>
                  <a:pt x="9696" y="18221"/>
                  <a:pt x="10801" y="18221"/>
                </a:cubicBezTo>
                <a:cubicBezTo>
                  <a:pt x="11905" y="18221"/>
                  <a:pt x="12800" y="16859"/>
                  <a:pt x="12800" y="15178"/>
                </a:cubicBezTo>
                <a:cubicBezTo>
                  <a:pt x="12800" y="14713"/>
                  <a:pt x="12731" y="14273"/>
                  <a:pt x="12609" y="13879"/>
                </a:cubicBezTo>
                <a:cubicBezTo>
                  <a:pt x="14451" y="16343"/>
                  <a:pt x="16811" y="21600"/>
                  <a:pt x="16811" y="21600"/>
                </a:cubicBezTo>
                <a:cubicBezTo>
                  <a:pt x="16811" y="21600"/>
                  <a:pt x="16922" y="21582"/>
                  <a:pt x="17297" y="21293"/>
                </a:cubicBezTo>
                <a:cubicBezTo>
                  <a:pt x="14461" y="13659"/>
                  <a:pt x="12237" y="12136"/>
                  <a:pt x="12237" y="12136"/>
                </a:cubicBezTo>
                <a:cubicBezTo>
                  <a:pt x="12237" y="12136"/>
                  <a:pt x="13363" y="12515"/>
                  <a:pt x="15551" y="12645"/>
                </a:cubicBezTo>
                <a:cubicBezTo>
                  <a:pt x="18551" y="12822"/>
                  <a:pt x="19694" y="14345"/>
                  <a:pt x="19694" y="14345"/>
                </a:cubicBezTo>
                <a:cubicBezTo>
                  <a:pt x="19694" y="14345"/>
                  <a:pt x="19726" y="14238"/>
                  <a:pt x="19989" y="14021"/>
                </a:cubicBezTo>
                <a:cubicBezTo>
                  <a:pt x="17819" y="11115"/>
                  <a:pt x="15210" y="11855"/>
                  <a:pt x="12346" y="11309"/>
                </a:cubicBezTo>
                <a:cubicBezTo>
                  <a:pt x="14600" y="11358"/>
                  <a:pt x="16971" y="8699"/>
                  <a:pt x="16971" y="8699"/>
                </a:cubicBezTo>
                <a:cubicBezTo>
                  <a:pt x="16971" y="8699"/>
                  <a:pt x="18160" y="8626"/>
                  <a:pt x="19024" y="8699"/>
                </a:cubicBezTo>
                <a:cubicBezTo>
                  <a:pt x="19758" y="9278"/>
                  <a:pt x="21504" y="9386"/>
                  <a:pt x="21504" y="9386"/>
                </a:cubicBezTo>
                <a:lnTo>
                  <a:pt x="21600" y="8950"/>
                </a:lnTo>
                <a:cubicBezTo>
                  <a:pt x="21600" y="8950"/>
                  <a:pt x="20183" y="8716"/>
                  <a:pt x="19335" y="8041"/>
                </a:cubicBezTo>
                <a:cubicBezTo>
                  <a:pt x="18423" y="7849"/>
                  <a:pt x="17362" y="7698"/>
                  <a:pt x="16478" y="7807"/>
                </a:cubicBezTo>
                <a:cubicBezTo>
                  <a:pt x="13769" y="10513"/>
                  <a:pt x="12603" y="10360"/>
                  <a:pt x="12405" y="10306"/>
                </a:cubicBezTo>
                <a:cubicBezTo>
                  <a:pt x="12404" y="10300"/>
                  <a:pt x="12403" y="10293"/>
                  <a:pt x="12403" y="10287"/>
                </a:cubicBezTo>
                <a:cubicBezTo>
                  <a:pt x="15619" y="9488"/>
                  <a:pt x="18519" y="125"/>
                  <a:pt x="18519" y="125"/>
                </a:cubicBezTo>
                <a:cubicBezTo>
                  <a:pt x="18519" y="125"/>
                  <a:pt x="18412" y="15"/>
                  <a:pt x="18147" y="0"/>
                </a:cubicBezTo>
                <a:cubicBezTo>
                  <a:pt x="14900" y="7699"/>
                  <a:pt x="13001" y="9077"/>
                  <a:pt x="12308" y="9307"/>
                </a:cubicBezTo>
                <a:cubicBezTo>
                  <a:pt x="12436" y="9065"/>
                  <a:pt x="12554" y="8627"/>
                  <a:pt x="12516" y="8220"/>
                </a:cubicBezTo>
                <a:cubicBezTo>
                  <a:pt x="12508" y="8132"/>
                  <a:pt x="12504" y="8041"/>
                  <a:pt x="12489" y="7949"/>
                </a:cubicBezTo>
                <a:cubicBezTo>
                  <a:pt x="12370" y="7209"/>
                  <a:pt x="12491" y="6784"/>
                  <a:pt x="12629" y="6598"/>
                </a:cubicBezTo>
                <a:cubicBezTo>
                  <a:pt x="12629" y="6598"/>
                  <a:pt x="12268" y="6304"/>
                  <a:pt x="12258" y="6312"/>
                </a:cubicBezTo>
                <a:cubicBezTo>
                  <a:pt x="11871" y="6628"/>
                  <a:pt x="11879" y="7259"/>
                  <a:pt x="11957" y="8005"/>
                </a:cubicBezTo>
                <a:cubicBezTo>
                  <a:pt x="11966" y="8096"/>
                  <a:pt x="11976" y="8185"/>
                  <a:pt x="11984" y="8271"/>
                </a:cubicBezTo>
                <a:cubicBezTo>
                  <a:pt x="12003" y="8475"/>
                  <a:pt x="11961" y="8608"/>
                  <a:pt x="11899" y="8701"/>
                </a:cubicBezTo>
                <a:cubicBezTo>
                  <a:pt x="11832" y="8605"/>
                  <a:pt x="11761" y="8518"/>
                  <a:pt x="11683" y="8441"/>
                </a:cubicBezTo>
                <a:cubicBezTo>
                  <a:pt x="11665" y="8077"/>
                  <a:pt x="11549" y="7661"/>
                  <a:pt x="11396" y="7423"/>
                </a:cubicBezTo>
                <a:cubicBezTo>
                  <a:pt x="11344" y="7343"/>
                  <a:pt x="11226" y="7388"/>
                  <a:pt x="11228" y="7487"/>
                </a:cubicBezTo>
                <a:cubicBezTo>
                  <a:pt x="11235" y="7709"/>
                  <a:pt x="11184" y="7942"/>
                  <a:pt x="11141" y="8095"/>
                </a:cubicBezTo>
                <a:cubicBezTo>
                  <a:pt x="11031" y="8059"/>
                  <a:pt x="10917" y="8041"/>
                  <a:pt x="10801" y="8041"/>
                </a:cubicBezTo>
                <a:cubicBezTo>
                  <a:pt x="10684" y="8041"/>
                  <a:pt x="10571" y="8059"/>
                  <a:pt x="10461" y="8095"/>
                </a:cubicBezTo>
                <a:cubicBezTo>
                  <a:pt x="10418" y="7942"/>
                  <a:pt x="10365" y="7709"/>
                  <a:pt x="10372" y="7487"/>
                </a:cubicBezTo>
                <a:cubicBezTo>
                  <a:pt x="10374" y="7388"/>
                  <a:pt x="10258" y="7343"/>
                  <a:pt x="10206" y="7423"/>
                </a:cubicBezTo>
                <a:cubicBezTo>
                  <a:pt x="10053" y="7661"/>
                  <a:pt x="9937" y="8077"/>
                  <a:pt x="9919" y="8441"/>
                </a:cubicBezTo>
                <a:cubicBezTo>
                  <a:pt x="9841" y="8518"/>
                  <a:pt x="9768" y="8605"/>
                  <a:pt x="9701" y="8701"/>
                </a:cubicBezTo>
                <a:cubicBezTo>
                  <a:pt x="9639" y="8608"/>
                  <a:pt x="9599" y="8475"/>
                  <a:pt x="9618" y="8271"/>
                </a:cubicBezTo>
                <a:cubicBezTo>
                  <a:pt x="9626" y="8185"/>
                  <a:pt x="9635" y="8096"/>
                  <a:pt x="9645" y="8005"/>
                </a:cubicBezTo>
                <a:cubicBezTo>
                  <a:pt x="9723" y="7259"/>
                  <a:pt x="9730" y="6628"/>
                  <a:pt x="9344" y="6312"/>
                </a:cubicBezTo>
                <a:cubicBezTo>
                  <a:pt x="9334" y="6304"/>
                  <a:pt x="8972" y="6598"/>
                  <a:pt x="8972" y="6598"/>
                </a:cubicBezTo>
                <a:cubicBezTo>
                  <a:pt x="9111" y="6784"/>
                  <a:pt x="9232" y="7209"/>
                  <a:pt x="9113" y="7949"/>
                </a:cubicBezTo>
                <a:cubicBezTo>
                  <a:pt x="9098" y="8041"/>
                  <a:pt x="9094" y="8132"/>
                  <a:pt x="9085" y="8220"/>
                </a:cubicBezTo>
                <a:cubicBezTo>
                  <a:pt x="9048" y="8627"/>
                  <a:pt x="9166" y="9065"/>
                  <a:pt x="9293" y="9307"/>
                </a:cubicBezTo>
                <a:cubicBezTo>
                  <a:pt x="8601" y="9077"/>
                  <a:pt x="6701" y="7699"/>
                  <a:pt x="345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hueOff val="1070290"/>
                  <a:satOff val="36161"/>
                  <a:lumOff val="-30156"/>
                </a:schemeClr>
              </a:gs>
              <a:gs pos="100000">
                <a:schemeClr val="accent6">
                  <a:hueOff val="-251040"/>
                  <a:satOff val="49908"/>
                  <a:lumOff val="2607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6" name="Shape 3366"/>
          <p:cNvSpPr/>
          <p:nvPr/>
        </p:nvSpPr>
        <p:spPr>
          <a:xfrm>
            <a:off x="7831200" y="3566890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7" name="Shape 3367"/>
          <p:cNvSpPr/>
          <p:nvPr/>
        </p:nvSpPr>
        <p:spPr>
          <a:xfrm>
            <a:off x="13595985" y="3676411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8" name="Shape 3368"/>
          <p:cNvSpPr/>
          <p:nvPr/>
        </p:nvSpPr>
        <p:spPr>
          <a:xfrm>
            <a:off x="22627997" y="3835523"/>
            <a:ext cx="567191" cy="1530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9" name="Shape 3369"/>
          <p:cNvSpPr/>
          <p:nvPr/>
        </p:nvSpPr>
        <p:spPr>
          <a:xfrm>
            <a:off x="20316781" y="3709845"/>
            <a:ext cx="1332833" cy="1200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0" name="Shape 3370"/>
          <p:cNvSpPr/>
          <p:nvPr/>
        </p:nvSpPr>
        <p:spPr>
          <a:xfrm>
            <a:off x="7630929" y="4997238"/>
            <a:ext cx="147485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FastDFS</a:t>
            </a:r>
          </a:p>
        </p:txBody>
      </p:sp>
      <p:sp>
        <p:nvSpPr>
          <p:cNvPr id="3371" name="Shape 3371"/>
          <p:cNvSpPr/>
          <p:nvPr/>
        </p:nvSpPr>
        <p:spPr>
          <a:xfrm>
            <a:off x="13603986" y="5025006"/>
            <a:ext cx="147637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Hadoop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Hbase</a:t>
            </a:r>
          </a:p>
        </p:txBody>
      </p:sp>
      <p:sp>
        <p:nvSpPr>
          <p:cNvPr id="3372" name="Shape 3372"/>
          <p:cNvSpPr/>
          <p:nvPr/>
        </p:nvSpPr>
        <p:spPr>
          <a:xfrm>
            <a:off x="13123488" y="297080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结构信息库</a:t>
            </a:r>
          </a:p>
        </p:txBody>
      </p:sp>
      <p:sp>
        <p:nvSpPr>
          <p:cNvPr id="3373" name="Shape 3373"/>
          <p:cNvSpPr/>
          <p:nvPr/>
        </p:nvSpPr>
        <p:spPr>
          <a:xfrm>
            <a:off x="7358704" y="297080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原始信息库</a:t>
            </a:r>
          </a:p>
        </p:txBody>
      </p:sp>
      <p:sp>
        <p:nvSpPr>
          <p:cNvPr id="3374" name="Shape 3374"/>
          <p:cNvSpPr/>
          <p:nvPr/>
        </p:nvSpPr>
        <p:spPr>
          <a:xfrm>
            <a:off x="601974" y="262506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互联网</a:t>
            </a:r>
          </a:p>
        </p:txBody>
      </p:sp>
      <p:sp>
        <p:nvSpPr>
          <p:cNvPr id="3375" name="Shape 3375"/>
          <p:cNvSpPr/>
          <p:nvPr/>
        </p:nvSpPr>
        <p:spPr>
          <a:xfrm>
            <a:off x="3920816" y="2479845"/>
            <a:ext cx="1638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采集系统</a:t>
            </a:r>
          </a:p>
        </p:txBody>
      </p:sp>
      <p:sp>
        <p:nvSpPr>
          <p:cNvPr id="3376" name="Shape 3376"/>
          <p:cNvSpPr/>
          <p:nvPr/>
        </p:nvSpPr>
        <p:spPr>
          <a:xfrm>
            <a:off x="22473442" y="3186031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用户</a:t>
            </a:r>
          </a:p>
        </p:txBody>
      </p:sp>
      <p:sp>
        <p:nvSpPr>
          <p:cNvPr id="3377" name="Shape 3377"/>
          <p:cNvSpPr/>
          <p:nvPr/>
        </p:nvSpPr>
        <p:spPr>
          <a:xfrm>
            <a:off x="13999249" y="4371565"/>
            <a:ext cx="68585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78" name="图片 337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2247201" y="3593018"/>
            <a:ext cx="1759160" cy="722080"/>
          </a:xfrm>
          <a:prstGeom prst="rect">
            <a:avLst/>
          </a:prstGeom>
        </p:spPr>
      </p:pic>
      <p:sp>
        <p:nvSpPr>
          <p:cNvPr id="3380" name="Shape 3380"/>
          <p:cNvSpPr/>
          <p:nvPr/>
        </p:nvSpPr>
        <p:spPr>
          <a:xfrm>
            <a:off x="2733615" y="3056277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采集</a:t>
            </a:r>
          </a:p>
        </p:txBody>
      </p:sp>
      <p:pic>
        <p:nvPicPr>
          <p:cNvPr id="3381" name="图片 338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5513307" y="3994904"/>
            <a:ext cx="1362568" cy="722080"/>
          </a:xfrm>
          <a:prstGeom prst="rect">
            <a:avLst/>
          </a:prstGeom>
        </p:spPr>
      </p:pic>
      <p:pic>
        <p:nvPicPr>
          <p:cNvPr id="3383" name="图片 338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8051271" y="4049905"/>
            <a:ext cx="1759160" cy="722080"/>
          </a:xfrm>
          <a:prstGeom prst="rect">
            <a:avLst/>
          </a:prstGeom>
        </p:spPr>
      </p:pic>
      <p:sp>
        <p:nvSpPr>
          <p:cNvPr id="3385" name="Shape 3385"/>
          <p:cNvSpPr/>
          <p:nvPr/>
        </p:nvSpPr>
        <p:spPr>
          <a:xfrm rot="20172237">
            <a:off x="8156629" y="4013630"/>
            <a:ext cx="337158" cy="92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6" name="Shape 3386"/>
          <p:cNvSpPr/>
          <p:nvPr/>
        </p:nvSpPr>
        <p:spPr>
          <a:xfrm>
            <a:off x="16294783" y="3745114"/>
            <a:ext cx="1384490" cy="112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87" name="图片 338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038139" y="4011805"/>
            <a:ext cx="1359968" cy="722080"/>
          </a:xfrm>
          <a:prstGeom prst="rect">
            <a:avLst/>
          </a:prstGeom>
        </p:spPr>
      </p:pic>
      <p:pic>
        <p:nvPicPr>
          <p:cNvPr id="3389" name="图片 3388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4814489" y="4057638"/>
            <a:ext cx="1362568" cy="722080"/>
          </a:xfrm>
          <a:prstGeom prst="rect">
            <a:avLst/>
          </a:prstGeom>
        </p:spPr>
      </p:pic>
      <p:sp>
        <p:nvSpPr>
          <p:cNvPr id="3391" name="Shape 3391"/>
          <p:cNvSpPr/>
          <p:nvPr/>
        </p:nvSpPr>
        <p:spPr>
          <a:xfrm>
            <a:off x="7157211" y="2469617"/>
            <a:ext cx="8636091" cy="9850251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392" name="Shape 3392"/>
          <p:cNvSpPr/>
          <p:nvPr/>
        </p:nvSpPr>
        <p:spPr>
          <a:xfrm>
            <a:off x="16204421" y="5139908"/>
            <a:ext cx="217474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Elasticsearch</a:t>
            </a:r>
          </a:p>
        </p:txBody>
      </p:sp>
      <p:sp>
        <p:nvSpPr>
          <p:cNvPr id="3393" name="Shape 3393"/>
          <p:cNvSpPr/>
          <p:nvPr/>
        </p:nvSpPr>
        <p:spPr>
          <a:xfrm>
            <a:off x="4254553" y="6781992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共享</a:t>
            </a:r>
          </a:p>
        </p:txBody>
      </p:sp>
      <p:pic>
        <p:nvPicPr>
          <p:cNvPr id="3394" name="图片 3393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33001" y="10063204"/>
            <a:ext cx="7607557" cy="165101"/>
          </a:xfrm>
          <a:prstGeom prst="rect">
            <a:avLst/>
          </a:prstGeom>
        </p:spPr>
      </p:pic>
      <p:sp>
        <p:nvSpPr>
          <p:cNvPr id="3396" name="Shape 3396"/>
          <p:cNvSpPr/>
          <p:nvPr/>
        </p:nvSpPr>
        <p:spPr>
          <a:xfrm>
            <a:off x="4104966" y="5005956"/>
            <a:ext cx="1270001" cy="12700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7" name="Shape 3397"/>
          <p:cNvSpPr/>
          <p:nvPr/>
        </p:nvSpPr>
        <p:spPr>
          <a:xfrm>
            <a:off x="4325048" y="5464200"/>
            <a:ext cx="973498" cy="353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8" name="Shape 3398"/>
          <p:cNvSpPr/>
          <p:nvPr/>
        </p:nvSpPr>
        <p:spPr>
          <a:xfrm>
            <a:off x="3730316" y="6253041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第三方数据</a:t>
            </a:r>
          </a:p>
        </p:txBody>
      </p:sp>
      <p:pic>
        <p:nvPicPr>
          <p:cNvPr id="3399" name="图片 3398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11936427" y="4024489"/>
            <a:ext cx="1415993" cy="722080"/>
          </a:xfrm>
          <a:prstGeom prst="rect">
            <a:avLst/>
          </a:prstGeom>
        </p:spPr>
      </p:pic>
      <p:sp>
        <p:nvSpPr>
          <p:cNvPr id="3401" name="Shape 3401"/>
          <p:cNvSpPr/>
          <p:nvPr/>
        </p:nvSpPr>
        <p:spPr>
          <a:xfrm>
            <a:off x="10565626" y="3767017"/>
            <a:ext cx="1189515" cy="1202428"/>
          </a:xfrm>
          <a:prstGeom prst="roundRect">
            <a:avLst>
              <a:gd name="adj" fmla="val 12917"/>
            </a:avLst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解析程序</a:t>
            </a:r>
          </a:p>
        </p:txBody>
      </p:sp>
      <p:sp>
        <p:nvSpPr>
          <p:cNvPr id="3402" name="Shape 3402"/>
          <p:cNvSpPr/>
          <p:nvPr/>
        </p:nvSpPr>
        <p:spPr>
          <a:xfrm>
            <a:off x="16164935" y="2845008"/>
            <a:ext cx="1638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搜索引擎</a:t>
            </a:r>
          </a:p>
        </p:txBody>
      </p:sp>
      <p:sp>
        <p:nvSpPr>
          <p:cNvPr id="3403" name="Shape 3403"/>
          <p:cNvSpPr/>
          <p:nvPr/>
        </p:nvSpPr>
        <p:spPr>
          <a:xfrm>
            <a:off x="19783046" y="2994087"/>
            <a:ext cx="2400301" cy="635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00"/>
              </a:spcBef>
              <a:defRPr sz="30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网上分析系统</a:t>
            </a:r>
          </a:p>
        </p:txBody>
      </p:sp>
      <p:sp>
        <p:nvSpPr>
          <p:cNvPr id="3404" name="Shape 3404"/>
          <p:cNvSpPr/>
          <p:nvPr/>
        </p:nvSpPr>
        <p:spPr>
          <a:xfrm>
            <a:off x="8755424" y="7351150"/>
            <a:ext cx="4809918" cy="2163119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关键词消息预警服务</a:t>
            </a:r>
          </a:p>
        </p:txBody>
      </p:sp>
      <p:pic>
        <p:nvPicPr>
          <p:cNvPr id="3405" name="图片 3404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0052137" y="5701899"/>
            <a:ext cx="2216492" cy="722080"/>
          </a:xfrm>
          <a:prstGeom prst="rect">
            <a:avLst/>
          </a:prstGeom>
        </p:spPr>
      </p:pic>
      <p:pic>
        <p:nvPicPr>
          <p:cNvPr id="3407" name="图片 3406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13313865" y="6853257"/>
            <a:ext cx="2056617" cy="722080"/>
          </a:xfrm>
          <a:prstGeom prst="rect">
            <a:avLst/>
          </a:prstGeom>
        </p:spPr>
      </p:pic>
      <p:pic>
        <p:nvPicPr>
          <p:cNvPr id="3409" name="图片 3408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457157" y="8077505"/>
            <a:ext cx="966269" cy="165101"/>
          </a:xfrm>
          <a:prstGeom prst="rect">
            <a:avLst/>
          </a:prstGeom>
        </p:spPr>
      </p:pic>
      <p:sp>
        <p:nvSpPr>
          <p:cNvPr id="3411" name="Shape 3411"/>
          <p:cNvSpPr/>
          <p:nvPr/>
        </p:nvSpPr>
        <p:spPr>
          <a:xfrm>
            <a:off x="8755424" y="9897971"/>
            <a:ext cx="4809918" cy="2163119"/>
          </a:xfrm>
          <a:prstGeom prst="rect">
            <a:avLst/>
          </a:prstGeom>
          <a:ln w="76200">
            <a:solidFill>
              <a:schemeClr val="accent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智能预警识别服务</a:t>
            </a:r>
          </a:p>
        </p:txBody>
      </p:sp>
      <p:pic>
        <p:nvPicPr>
          <p:cNvPr id="3412" name="图片 3411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67914" y="5523772"/>
            <a:ext cx="3541304" cy="165101"/>
          </a:xfrm>
          <a:prstGeom prst="rect">
            <a:avLst/>
          </a:prstGeom>
        </p:spPr>
      </p:pic>
      <p:pic>
        <p:nvPicPr>
          <p:cNvPr id="3414" name="图片 3413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594273" y="10353035"/>
            <a:ext cx="1237322" cy="722080"/>
          </a:xfrm>
          <a:prstGeom prst="rect">
            <a:avLst/>
          </a:prstGeom>
        </p:spPr>
      </p:pic>
      <p:pic>
        <p:nvPicPr>
          <p:cNvPr id="3416" name="图片 3415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5174127" y="8077505"/>
            <a:ext cx="5235506" cy="165101"/>
          </a:xfrm>
          <a:prstGeom prst="rect">
            <a:avLst/>
          </a:prstGeom>
        </p:spPr>
      </p:pic>
      <p:pic>
        <p:nvPicPr>
          <p:cNvPr id="3418" name="图片 3417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6200000">
            <a:off x="18350518" y="7197587"/>
            <a:ext cx="5265360" cy="722080"/>
          </a:xfrm>
          <a:prstGeom prst="rect">
            <a:avLst/>
          </a:prstGeom>
        </p:spPr>
      </p:pic>
      <p:sp>
        <p:nvSpPr>
          <p:cNvPr id="3420" name="Shape 3420"/>
          <p:cNvSpPr/>
          <p:nvPr/>
        </p:nvSpPr>
        <p:spPr>
          <a:xfrm>
            <a:off x="654280" y="907921"/>
            <a:ext cx="43973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77874" indent="-777874" algn="l">
              <a:buSzPct val="47000"/>
              <a:buBlip>
                <a:blip r:embed="rId14"/>
              </a:buBlip>
              <a:defRPr sz="4600" b="1">
                <a:solidFill>
                  <a:srgbClr val="000000"/>
                </a:solidFill>
              </a:defRPr>
            </a:lvl1pPr>
          </a:lstStyle>
          <a:p>
            <a:r>
              <a:t>预警推送流程</a:t>
            </a:r>
          </a:p>
        </p:txBody>
      </p:sp>
      <p:sp>
        <p:nvSpPr>
          <p:cNvPr id="3421" name="Shape 3421"/>
          <p:cNvSpPr/>
          <p:nvPr/>
        </p:nvSpPr>
        <p:spPr>
          <a:xfrm>
            <a:off x="11316454" y="5419426"/>
            <a:ext cx="97155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实时</a:t>
            </a:r>
          </a:p>
          <a:p>
            <a:pPr algn="l">
              <a:spcBef>
                <a:spcPts val="500"/>
              </a:spcBef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消息</a:t>
            </a:r>
          </a:p>
        </p:txBody>
      </p:sp>
      <p:sp>
        <p:nvSpPr>
          <p:cNvPr id="3422" name="Shape 3422"/>
          <p:cNvSpPr/>
          <p:nvPr/>
        </p:nvSpPr>
        <p:spPr>
          <a:xfrm>
            <a:off x="9928700" y="7542952"/>
            <a:ext cx="2463367" cy="552610"/>
          </a:xfrm>
          <a:prstGeom prst="rect">
            <a:avLst/>
          </a:prstGeom>
          <a:blipFill>
            <a:blip r:embed="rId1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Spark-Streaming</a:t>
            </a:r>
          </a:p>
        </p:txBody>
      </p:sp>
      <p:sp>
        <p:nvSpPr>
          <p:cNvPr id="3423" name="Shape 3423"/>
          <p:cNvSpPr/>
          <p:nvPr/>
        </p:nvSpPr>
        <p:spPr>
          <a:xfrm>
            <a:off x="2381250" y="23613"/>
            <a:ext cx="19621500" cy="157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大数据分析</a:t>
            </a: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Shape 3425"/>
          <p:cNvSpPr/>
          <p:nvPr/>
        </p:nvSpPr>
        <p:spPr>
          <a:xfrm flipV="1">
            <a:off x="12515744" y="3198333"/>
            <a:ext cx="1" cy="9320170"/>
          </a:xfrm>
          <a:prstGeom prst="line">
            <a:avLst/>
          </a:prstGeom>
          <a:ln w="762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426" name="Shape 3426"/>
          <p:cNvSpPr/>
          <p:nvPr/>
        </p:nvSpPr>
        <p:spPr>
          <a:xfrm flipV="1">
            <a:off x="20275229" y="3198333"/>
            <a:ext cx="1" cy="9320170"/>
          </a:xfrm>
          <a:prstGeom prst="line">
            <a:avLst/>
          </a:prstGeom>
          <a:ln w="762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427" name="Shape 3427"/>
          <p:cNvSpPr/>
          <p:nvPr/>
        </p:nvSpPr>
        <p:spPr>
          <a:xfrm>
            <a:off x="11756166" y="6881066"/>
            <a:ext cx="1519156" cy="47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812" y="1"/>
                </a:moveTo>
                <a:cubicBezTo>
                  <a:pt x="1339" y="21"/>
                  <a:pt x="783" y="215"/>
                  <a:pt x="286" y="791"/>
                </a:cubicBezTo>
                <a:cubicBezTo>
                  <a:pt x="199" y="1615"/>
                  <a:pt x="123" y="3110"/>
                  <a:pt x="123" y="3110"/>
                </a:cubicBezTo>
                <a:cubicBezTo>
                  <a:pt x="1178" y="3574"/>
                  <a:pt x="1286" y="5912"/>
                  <a:pt x="967" y="7734"/>
                </a:cubicBezTo>
                <a:cubicBezTo>
                  <a:pt x="642" y="9538"/>
                  <a:pt x="524" y="13522"/>
                  <a:pt x="713" y="15584"/>
                </a:cubicBezTo>
                <a:cubicBezTo>
                  <a:pt x="962" y="18265"/>
                  <a:pt x="0" y="19107"/>
                  <a:pt x="0" y="19107"/>
                </a:cubicBezTo>
                <a:lnTo>
                  <a:pt x="194" y="21104"/>
                </a:lnTo>
                <a:cubicBezTo>
                  <a:pt x="194" y="21104"/>
                  <a:pt x="1839" y="20432"/>
                  <a:pt x="3110" y="20019"/>
                </a:cubicBezTo>
                <a:cubicBezTo>
                  <a:pt x="3759" y="19813"/>
                  <a:pt x="4127" y="18919"/>
                  <a:pt x="4516" y="17458"/>
                </a:cubicBezTo>
                <a:lnTo>
                  <a:pt x="5040" y="21582"/>
                </a:lnTo>
                <a:lnTo>
                  <a:pt x="5359" y="19708"/>
                </a:lnTo>
                <a:lnTo>
                  <a:pt x="5468" y="21276"/>
                </a:lnTo>
                <a:lnTo>
                  <a:pt x="5787" y="19402"/>
                </a:lnTo>
                <a:lnTo>
                  <a:pt x="5895" y="20964"/>
                </a:lnTo>
                <a:lnTo>
                  <a:pt x="6213" y="19090"/>
                </a:lnTo>
                <a:lnTo>
                  <a:pt x="6321" y="20653"/>
                </a:lnTo>
                <a:lnTo>
                  <a:pt x="6641" y="18784"/>
                </a:lnTo>
                <a:lnTo>
                  <a:pt x="6749" y="20347"/>
                </a:lnTo>
                <a:lnTo>
                  <a:pt x="7068" y="18473"/>
                </a:lnTo>
                <a:lnTo>
                  <a:pt x="7176" y="20036"/>
                </a:lnTo>
                <a:lnTo>
                  <a:pt x="7496" y="18162"/>
                </a:lnTo>
                <a:lnTo>
                  <a:pt x="7604" y="19729"/>
                </a:lnTo>
                <a:lnTo>
                  <a:pt x="7923" y="17855"/>
                </a:lnTo>
                <a:lnTo>
                  <a:pt x="8032" y="19418"/>
                </a:lnTo>
                <a:lnTo>
                  <a:pt x="8349" y="17544"/>
                </a:lnTo>
                <a:lnTo>
                  <a:pt x="8457" y="19107"/>
                </a:lnTo>
                <a:lnTo>
                  <a:pt x="8777" y="17238"/>
                </a:lnTo>
                <a:lnTo>
                  <a:pt x="8885" y="18801"/>
                </a:lnTo>
                <a:lnTo>
                  <a:pt x="9205" y="16927"/>
                </a:lnTo>
                <a:lnTo>
                  <a:pt x="9313" y="18489"/>
                </a:lnTo>
                <a:lnTo>
                  <a:pt x="9632" y="16615"/>
                </a:lnTo>
                <a:lnTo>
                  <a:pt x="9740" y="18183"/>
                </a:lnTo>
                <a:lnTo>
                  <a:pt x="10060" y="16309"/>
                </a:lnTo>
                <a:lnTo>
                  <a:pt x="10168" y="17872"/>
                </a:lnTo>
                <a:lnTo>
                  <a:pt x="10486" y="15998"/>
                </a:lnTo>
                <a:lnTo>
                  <a:pt x="10594" y="17560"/>
                </a:lnTo>
                <a:lnTo>
                  <a:pt x="10913" y="15691"/>
                </a:lnTo>
                <a:lnTo>
                  <a:pt x="11021" y="17254"/>
                </a:lnTo>
                <a:lnTo>
                  <a:pt x="11341" y="15380"/>
                </a:lnTo>
                <a:lnTo>
                  <a:pt x="11449" y="16943"/>
                </a:lnTo>
                <a:lnTo>
                  <a:pt x="11768" y="15069"/>
                </a:lnTo>
                <a:lnTo>
                  <a:pt x="11877" y="16637"/>
                </a:lnTo>
                <a:lnTo>
                  <a:pt x="12196" y="14763"/>
                </a:lnTo>
                <a:lnTo>
                  <a:pt x="12304" y="16325"/>
                </a:lnTo>
                <a:lnTo>
                  <a:pt x="12622" y="14451"/>
                </a:lnTo>
                <a:lnTo>
                  <a:pt x="12730" y="16014"/>
                </a:lnTo>
                <a:lnTo>
                  <a:pt x="13050" y="14145"/>
                </a:lnTo>
                <a:lnTo>
                  <a:pt x="13158" y="15708"/>
                </a:lnTo>
                <a:lnTo>
                  <a:pt x="13477" y="13834"/>
                </a:lnTo>
                <a:lnTo>
                  <a:pt x="13585" y="15396"/>
                </a:lnTo>
                <a:lnTo>
                  <a:pt x="13905" y="13522"/>
                </a:lnTo>
                <a:lnTo>
                  <a:pt x="14013" y="15090"/>
                </a:lnTo>
                <a:lnTo>
                  <a:pt x="14332" y="13216"/>
                </a:lnTo>
                <a:lnTo>
                  <a:pt x="14441" y="14779"/>
                </a:lnTo>
                <a:lnTo>
                  <a:pt x="14758" y="12905"/>
                </a:lnTo>
                <a:lnTo>
                  <a:pt x="14866" y="14467"/>
                </a:lnTo>
                <a:lnTo>
                  <a:pt x="15186" y="12599"/>
                </a:lnTo>
                <a:lnTo>
                  <a:pt x="15294" y="14161"/>
                </a:lnTo>
                <a:lnTo>
                  <a:pt x="15614" y="12287"/>
                </a:lnTo>
                <a:lnTo>
                  <a:pt x="15722" y="13850"/>
                </a:lnTo>
                <a:lnTo>
                  <a:pt x="16041" y="11976"/>
                </a:lnTo>
                <a:lnTo>
                  <a:pt x="16149" y="13544"/>
                </a:lnTo>
                <a:lnTo>
                  <a:pt x="16469" y="11670"/>
                </a:lnTo>
                <a:lnTo>
                  <a:pt x="16577" y="13232"/>
                </a:lnTo>
                <a:lnTo>
                  <a:pt x="16895" y="11358"/>
                </a:lnTo>
                <a:lnTo>
                  <a:pt x="17003" y="12921"/>
                </a:lnTo>
                <a:lnTo>
                  <a:pt x="17322" y="11052"/>
                </a:lnTo>
                <a:lnTo>
                  <a:pt x="17430" y="12615"/>
                </a:lnTo>
                <a:lnTo>
                  <a:pt x="17750" y="10741"/>
                </a:lnTo>
                <a:lnTo>
                  <a:pt x="17858" y="12303"/>
                </a:lnTo>
                <a:lnTo>
                  <a:pt x="18177" y="10429"/>
                </a:lnTo>
                <a:lnTo>
                  <a:pt x="18286" y="11997"/>
                </a:lnTo>
                <a:lnTo>
                  <a:pt x="18605" y="10123"/>
                </a:lnTo>
                <a:lnTo>
                  <a:pt x="18713" y="11686"/>
                </a:lnTo>
                <a:lnTo>
                  <a:pt x="19031" y="9812"/>
                </a:lnTo>
                <a:lnTo>
                  <a:pt x="19139" y="11374"/>
                </a:lnTo>
                <a:lnTo>
                  <a:pt x="19459" y="9506"/>
                </a:lnTo>
                <a:lnTo>
                  <a:pt x="19567" y="11068"/>
                </a:lnTo>
                <a:lnTo>
                  <a:pt x="19886" y="9194"/>
                </a:lnTo>
                <a:lnTo>
                  <a:pt x="19994" y="10757"/>
                </a:lnTo>
                <a:lnTo>
                  <a:pt x="20314" y="8883"/>
                </a:lnTo>
                <a:lnTo>
                  <a:pt x="20422" y="10451"/>
                </a:lnTo>
                <a:lnTo>
                  <a:pt x="20741" y="8577"/>
                </a:lnTo>
                <a:lnTo>
                  <a:pt x="20850" y="10139"/>
                </a:lnTo>
                <a:lnTo>
                  <a:pt x="21167" y="8265"/>
                </a:lnTo>
                <a:lnTo>
                  <a:pt x="21275" y="9828"/>
                </a:lnTo>
                <a:lnTo>
                  <a:pt x="21563" y="8421"/>
                </a:lnTo>
                <a:lnTo>
                  <a:pt x="21600" y="7701"/>
                </a:lnTo>
                <a:lnTo>
                  <a:pt x="21568" y="5983"/>
                </a:lnTo>
                <a:cubicBezTo>
                  <a:pt x="21552" y="5090"/>
                  <a:pt x="21330" y="4381"/>
                  <a:pt x="21049" y="4329"/>
                </a:cubicBezTo>
                <a:lnTo>
                  <a:pt x="7830" y="1806"/>
                </a:lnTo>
                <a:cubicBezTo>
                  <a:pt x="7830" y="1806"/>
                  <a:pt x="7858" y="947"/>
                  <a:pt x="7582" y="844"/>
                </a:cubicBezTo>
                <a:cubicBezTo>
                  <a:pt x="7171" y="690"/>
                  <a:pt x="5434" y="327"/>
                  <a:pt x="5185" y="275"/>
                </a:cubicBezTo>
                <a:cubicBezTo>
                  <a:pt x="4937" y="224"/>
                  <a:pt x="4613" y="1702"/>
                  <a:pt x="4273" y="1634"/>
                </a:cubicBezTo>
                <a:cubicBezTo>
                  <a:pt x="3932" y="1582"/>
                  <a:pt x="3326" y="620"/>
                  <a:pt x="2845" y="259"/>
                </a:cubicBezTo>
                <a:cubicBezTo>
                  <a:pt x="2677" y="139"/>
                  <a:pt x="2285" y="-18"/>
                  <a:pt x="1812" y="1"/>
                </a:cubicBezTo>
                <a:close/>
                <a:moveTo>
                  <a:pt x="6673" y="3320"/>
                </a:moveTo>
                <a:cubicBezTo>
                  <a:pt x="6830" y="3320"/>
                  <a:pt x="6955" y="3713"/>
                  <a:pt x="6955" y="4211"/>
                </a:cubicBezTo>
                <a:cubicBezTo>
                  <a:pt x="6955" y="4709"/>
                  <a:pt x="6824" y="5103"/>
                  <a:pt x="6673" y="5103"/>
                </a:cubicBezTo>
                <a:cubicBezTo>
                  <a:pt x="6516" y="5103"/>
                  <a:pt x="6392" y="4709"/>
                  <a:pt x="6392" y="4211"/>
                </a:cubicBezTo>
                <a:cubicBezTo>
                  <a:pt x="6392" y="3713"/>
                  <a:pt x="6516" y="3320"/>
                  <a:pt x="6673" y="3320"/>
                </a:cubicBezTo>
                <a:close/>
                <a:moveTo>
                  <a:pt x="3455" y="4297"/>
                </a:moveTo>
                <a:cubicBezTo>
                  <a:pt x="4985" y="4400"/>
                  <a:pt x="3433" y="18165"/>
                  <a:pt x="2346" y="16824"/>
                </a:cubicBezTo>
                <a:cubicBezTo>
                  <a:pt x="1573" y="15862"/>
                  <a:pt x="2244" y="14162"/>
                  <a:pt x="2466" y="11052"/>
                </a:cubicBezTo>
                <a:cubicBezTo>
                  <a:pt x="2698" y="7736"/>
                  <a:pt x="2070" y="4211"/>
                  <a:pt x="3455" y="4297"/>
                </a:cubicBezTo>
                <a:close/>
                <a:moveTo>
                  <a:pt x="5716" y="7116"/>
                </a:moveTo>
                <a:cubicBezTo>
                  <a:pt x="5873" y="7116"/>
                  <a:pt x="5997" y="7509"/>
                  <a:pt x="5997" y="8007"/>
                </a:cubicBezTo>
                <a:cubicBezTo>
                  <a:pt x="5997" y="8506"/>
                  <a:pt x="5873" y="8904"/>
                  <a:pt x="5716" y="8904"/>
                </a:cubicBezTo>
                <a:cubicBezTo>
                  <a:pt x="5559" y="8904"/>
                  <a:pt x="5435" y="8506"/>
                  <a:pt x="5435" y="8007"/>
                </a:cubicBezTo>
                <a:cubicBezTo>
                  <a:pt x="5435" y="7509"/>
                  <a:pt x="5559" y="7116"/>
                  <a:pt x="5716" y="7116"/>
                </a:cubicBezTo>
                <a:close/>
                <a:moveTo>
                  <a:pt x="5435" y="12217"/>
                </a:moveTo>
                <a:cubicBezTo>
                  <a:pt x="5592" y="12217"/>
                  <a:pt x="5716" y="12616"/>
                  <a:pt x="5716" y="13114"/>
                </a:cubicBezTo>
                <a:cubicBezTo>
                  <a:pt x="5716" y="13612"/>
                  <a:pt x="5587" y="14005"/>
                  <a:pt x="5435" y="14005"/>
                </a:cubicBezTo>
                <a:cubicBezTo>
                  <a:pt x="5279" y="14005"/>
                  <a:pt x="5153" y="13612"/>
                  <a:pt x="5153" y="13114"/>
                </a:cubicBezTo>
                <a:cubicBezTo>
                  <a:pt x="5153" y="12616"/>
                  <a:pt x="5279" y="12217"/>
                  <a:pt x="5435" y="12217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28" name="Shape 3428"/>
          <p:cNvSpPr/>
          <p:nvPr/>
        </p:nvSpPr>
        <p:spPr>
          <a:xfrm>
            <a:off x="19852261" y="6311285"/>
            <a:ext cx="232303" cy="143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96" h="20892" extrusionOk="0">
                <a:moveTo>
                  <a:pt x="17696" y="0"/>
                </a:moveTo>
                <a:cubicBezTo>
                  <a:pt x="-3904" y="2643"/>
                  <a:pt x="338" y="10633"/>
                  <a:pt x="338" y="11964"/>
                </a:cubicBezTo>
                <a:cubicBezTo>
                  <a:pt x="9728" y="12288"/>
                  <a:pt x="10299" y="13240"/>
                  <a:pt x="9149" y="14164"/>
                </a:cubicBezTo>
                <a:cubicBezTo>
                  <a:pt x="8000" y="15089"/>
                  <a:pt x="7454" y="17067"/>
                  <a:pt x="8576" y="18044"/>
                </a:cubicBezTo>
                <a:cubicBezTo>
                  <a:pt x="9726" y="19020"/>
                  <a:pt x="8711" y="19020"/>
                  <a:pt x="5317" y="19537"/>
                </a:cubicBezTo>
                <a:cubicBezTo>
                  <a:pt x="8164" y="21600"/>
                  <a:pt x="17696" y="20895"/>
                  <a:pt x="17696" y="20107"/>
                </a:cubicBezTo>
                <a:cubicBezTo>
                  <a:pt x="17696" y="20107"/>
                  <a:pt x="17696" y="3348"/>
                  <a:pt x="17696" y="0"/>
                </a:cubicBezTo>
                <a:close/>
                <a:moveTo>
                  <a:pt x="12383" y="19371"/>
                </a:moveTo>
                <a:cubicBezTo>
                  <a:pt x="13369" y="19371"/>
                  <a:pt x="14137" y="19522"/>
                  <a:pt x="14137" y="19705"/>
                </a:cubicBezTo>
                <a:cubicBezTo>
                  <a:pt x="14164" y="19888"/>
                  <a:pt x="13369" y="20040"/>
                  <a:pt x="12383" y="20040"/>
                </a:cubicBezTo>
                <a:cubicBezTo>
                  <a:pt x="11398" y="20040"/>
                  <a:pt x="10629" y="19888"/>
                  <a:pt x="10629" y="19705"/>
                </a:cubicBezTo>
                <a:cubicBezTo>
                  <a:pt x="10629" y="19517"/>
                  <a:pt x="11425" y="19371"/>
                  <a:pt x="12383" y="19371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29" name="Shape 3429"/>
          <p:cNvSpPr/>
          <p:nvPr/>
        </p:nvSpPr>
        <p:spPr>
          <a:xfrm>
            <a:off x="20465894" y="6311285"/>
            <a:ext cx="232304" cy="143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96" h="20892" extrusionOk="0">
                <a:moveTo>
                  <a:pt x="17696" y="0"/>
                </a:moveTo>
                <a:cubicBezTo>
                  <a:pt x="-3904" y="2643"/>
                  <a:pt x="338" y="10633"/>
                  <a:pt x="338" y="11964"/>
                </a:cubicBezTo>
                <a:cubicBezTo>
                  <a:pt x="9728" y="12288"/>
                  <a:pt x="10299" y="13240"/>
                  <a:pt x="9149" y="14164"/>
                </a:cubicBezTo>
                <a:cubicBezTo>
                  <a:pt x="8000" y="15089"/>
                  <a:pt x="7454" y="17067"/>
                  <a:pt x="8576" y="18044"/>
                </a:cubicBezTo>
                <a:cubicBezTo>
                  <a:pt x="9726" y="19020"/>
                  <a:pt x="8711" y="19020"/>
                  <a:pt x="5317" y="19537"/>
                </a:cubicBezTo>
                <a:cubicBezTo>
                  <a:pt x="8164" y="21600"/>
                  <a:pt x="17696" y="20895"/>
                  <a:pt x="17696" y="20107"/>
                </a:cubicBezTo>
                <a:cubicBezTo>
                  <a:pt x="17696" y="20107"/>
                  <a:pt x="17696" y="3348"/>
                  <a:pt x="17696" y="0"/>
                </a:cubicBezTo>
                <a:close/>
                <a:moveTo>
                  <a:pt x="12383" y="19371"/>
                </a:moveTo>
                <a:cubicBezTo>
                  <a:pt x="13369" y="19371"/>
                  <a:pt x="14137" y="19522"/>
                  <a:pt x="14137" y="19705"/>
                </a:cubicBezTo>
                <a:cubicBezTo>
                  <a:pt x="14164" y="19888"/>
                  <a:pt x="13369" y="20040"/>
                  <a:pt x="12383" y="20040"/>
                </a:cubicBezTo>
                <a:cubicBezTo>
                  <a:pt x="11398" y="20040"/>
                  <a:pt x="10629" y="19888"/>
                  <a:pt x="10629" y="19705"/>
                </a:cubicBezTo>
                <a:cubicBezTo>
                  <a:pt x="10629" y="19517"/>
                  <a:pt x="11425" y="19371"/>
                  <a:pt x="12383" y="19371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30" name="Shape 3430"/>
          <p:cNvSpPr/>
          <p:nvPr/>
        </p:nvSpPr>
        <p:spPr>
          <a:xfrm>
            <a:off x="11528492" y="7767968"/>
            <a:ext cx="1974504" cy="110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双向光闸</a:t>
            </a:r>
          </a:p>
        </p:txBody>
      </p:sp>
      <p:pic>
        <p:nvPicPr>
          <p:cNvPr id="3431" name="图片 3430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138" y="3913807"/>
            <a:ext cx="3020024" cy="1952697"/>
          </a:xfrm>
          <a:prstGeom prst="rect">
            <a:avLst/>
          </a:prstGeom>
        </p:spPr>
      </p:pic>
      <p:pic>
        <p:nvPicPr>
          <p:cNvPr id="3433" name="图片 3432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097656" y="7820317"/>
            <a:ext cx="9396371" cy="76201"/>
          </a:xfrm>
          <a:prstGeom prst="rect">
            <a:avLst/>
          </a:prstGeom>
        </p:spPr>
      </p:pic>
      <p:sp>
        <p:nvSpPr>
          <p:cNvPr id="3435" name="Shape 3435"/>
          <p:cNvSpPr/>
          <p:nvPr/>
        </p:nvSpPr>
        <p:spPr>
          <a:xfrm>
            <a:off x="11813368" y="7467952"/>
            <a:ext cx="1519156" cy="47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9788" y="1"/>
                </a:moveTo>
                <a:cubicBezTo>
                  <a:pt x="20261" y="21"/>
                  <a:pt x="20817" y="215"/>
                  <a:pt x="21314" y="791"/>
                </a:cubicBezTo>
                <a:cubicBezTo>
                  <a:pt x="21401" y="1615"/>
                  <a:pt x="21477" y="3110"/>
                  <a:pt x="21477" y="3110"/>
                </a:cubicBezTo>
                <a:cubicBezTo>
                  <a:pt x="20422" y="3574"/>
                  <a:pt x="20314" y="5912"/>
                  <a:pt x="20633" y="7734"/>
                </a:cubicBezTo>
                <a:cubicBezTo>
                  <a:pt x="20958" y="9538"/>
                  <a:pt x="21076" y="13522"/>
                  <a:pt x="20887" y="15584"/>
                </a:cubicBezTo>
                <a:cubicBezTo>
                  <a:pt x="20638" y="18265"/>
                  <a:pt x="21600" y="19107"/>
                  <a:pt x="21600" y="19107"/>
                </a:cubicBezTo>
                <a:lnTo>
                  <a:pt x="21406" y="21104"/>
                </a:lnTo>
                <a:cubicBezTo>
                  <a:pt x="21406" y="21104"/>
                  <a:pt x="19761" y="20432"/>
                  <a:pt x="18490" y="20019"/>
                </a:cubicBezTo>
                <a:cubicBezTo>
                  <a:pt x="17841" y="19813"/>
                  <a:pt x="17473" y="18919"/>
                  <a:pt x="17084" y="17458"/>
                </a:cubicBezTo>
                <a:lnTo>
                  <a:pt x="16560" y="21582"/>
                </a:lnTo>
                <a:lnTo>
                  <a:pt x="16241" y="19708"/>
                </a:lnTo>
                <a:lnTo>
                  <a:pt x="16132" y="21276"/>
                </a:lnTo>
                <a:lnTo>
                  <a:pt x="15813" y="19402"/>
                </a:lnTo>
                <a:lnTo>
                  <a:pt x="15705" y="20964"/>
                </a:lnTo>
                <a:lnTo>
                  <a:pt x="15387" y="19090"/>
                </a:lnTo>
                <a:lnTo>
                  <a:pt x="15279" y="20653"/>
                </a:lnTo>
                <a:lnTo>
                  <a:pt x="14959" y="18784"/>
                </a:lnTo>
                <a:lnTo>
                  <a:pt x="14851" y="20347"/>
                </a:lnTo>
                <a:lnTo>
                  <a:pt x="14532" y="18473"/>
                </a:lnTo>
                <a:lnTo>
                  <a:pt x="14424" y="20036"/>
                </a:lnTo>
                <a:lnTo>
                  <a:pt x="14104" y="18162"/>
                </a:lnTo>
                <a:lnTo>
                  <a:pt x="13996" y="19729"/>
                </a:lnTo>
                <a:lnTo>
                  <a:pt x="13677" y="17855"/>
                </a:lnTo>
                <a:lnTo>
                  <a:pt x="13568" y="19418"/>
                </a:lnTo>
                <a:lnTo>
                  <a:pt x="13251" y="17544"/>
                </a:lnTo>
                <a:lnTo>
                  <a:pt x="13143" y="19107"/>
                </a:lnTo>
                <a:lnTo>
                  <a:pt x="12823" y="17238"/>
                </a:lnTo>
                <a:lnTo>
                  <a:pt x="12715" y="18801"/>
                </a:lnTo>
                <a:lnTo>
                  <a:pt x="12395" y="16927"/>
                </a:lnTo>
                <a:lnTo>
                  <a:pt x="12287" y="18489"/>
                </a:lnTo>
                <a:lnTo>
                  <a:pt x="11968" y="16615"/>
                </a:lnTo>
                <a:lnTo>
                  <a:pt x="11860" y="18183"/>
                </a:lnTo>
                <a:lnTo>
                  <a:pt x="11540" y="16309"/>
                </a:lnTo>
                <a:lnTo>
                  <a:pt x="11432" y="17872"/>
                </a:lnTo>
                <a:lnTo>
                  <a:pt x="11114" y="15998"/>
                </a:lnTo>
                <a:lnTo>
                  <a:pt x="11006" y="17560"/>
                </a:lnTo>
                <a:lnTo>
                  <a:pt x="10687" y="15691"/>
                </a:lnTo>
                <a:lnTo>
                  <a:pt x="10579" y="17254"/>
                </a:lnTo>
                <a:lnTo>
                  <a:pt x="10259" y="15380"/>
                </a:lnTo>
                <a:lnTo>
                  <a:pt x="10151" y="16943"/>
                </a:lnTo>
                <a:lnTo>
                  <a:pt x="9832" y="15069"/>
                </a:lnTo>
                <a:lnTo>
                  <a:pt x="9723" y="16637"/>
                </a:lnTo>
                <a:lnTo>
                  <a:pt x="9404" y="14763"/>
                </a:lnTo>
                <a:lnTo>
                  <a:pt x="9296" y="16325"/>
                </a:lnTo>
                <a:lnTo>
                  <a:pt x="8978" y="14451"/>
                </a:lnTo>
                <a:lnTo>
                  <a:pt x="8870" y="16014"/>
                </a:lnTo>
                <a:lnTo>
                  <a:pt x="8550" y="14145"/>
                </a:lnTo>
                <a:lnTo>
                  <a:pt x="8442" y="15708"/>
                </a:lnTo>
                <a:lnTo>
                  <a:pt x="8123" y="13834"/>
                </a:lnTo>
                <a:lnTo>
                  <a:pt x="8015" y="15396"/>
                </a:lnTo>
                <a:lnTo>
                  <a:pt x="7695" y="13522"/>
                </a:lnTo>
                <a:lnTo>
                  <a:pt x="7587" y="15090"/>
                </a:lnTo>
                <a:lnTo>
                  <a:pt x="7268" y="13216"/>
                </a:lnTo>
                <a:lnTo>
                  <a:pt x="7159" y="14779"/>
                </a:lnTo>
                <a:lnTo>
                  <a:pt x="6842" y="12905"/>
                </a:lnTo>
                <a:lnTo>
                  <a:pt x="6734" y="14467"/>
                </a:lnTo>
                <a:lnTo>
                  <a:pt x="6414" y="12599"/>
                </a:lnTo>
                <a:lnTo>
                  <a:pt x="6306" y="14161"/>
                </a:lnTo>
                <a:lnTo>
                  <a:pt x="5986" y="12287"/>
                </a:lnTo>
                <a:lnTo>
                  <a:pt x="5878" y="13850"/>
                </a:lnTo>
                <a:lnTo>
                  <a:pt x="5559" y="11976"/>
                </a:lnTo>
                <a:lnTo>
                  <a:pt x="5451" y="13544"/>
                </a:lnTo>
                <a:lnTo>
                  <a:pt x="5131" y="11670"/>
                </a:lnTo>
                <a:lnTo>
                  <a:pt x="5023" y="13232"/>
                </a:lnTo>
                <a:lnTo>
                  <a:pt x="4705" y="11358"/>
                </a:lnTo>
                <a:lnTo>
                  <a:pt x="4597" y="12921"/>
                </a:lnTo>
                <a:lnTo>
                  <a:pt x="4278" y="11052"/>
                </a:lnTo>
                <a:lnTo>
                  <a:pt x="4170" y="12615"/>
                </a:lnTo>
                <a:lnTo>
                  <a:pt x="3850" y="10741"/>
                </a:lnTo>
                <a:lnTo>
                  <a:pt x="3742" y="12303"/>
                </a:lnTo>
                <a:lnTo>
                  <a:pt x="3423" y="10429"/>
                </a:lnTo>
                <a:lnTo>
                  <a:pt x="3314" y="11997"/>
                </a:lnTo>
                <a:lnTo>
                  <a:pt x="2995" y="10123"/>
                </a:lnTo>
                <a:lnTo>
                  <a:pt x="2887" y="11686"/>
                </a:lnTo>
                <a:lnTo>
                  <a:pt x="2569" y="9812"/>
                </a:lnTo>
                <a:lnTo>
                  <a:pt x="2461" y="11374"/>
                </a:lnTo>
                <a:lnTo>
                  <a:pt x="2141" y="9506"/>
                </a:lnTo>
                <a:lnTo>
                  <a:pt x="2033" y="11068"/>
                </a:lnTo>
                <a:lnTo>
                  <a:pt x="1714" y="9194"/>
                </a:lnTo>
                <a:lnTo>
                  <a:pt x="1606" y="10757"/>
                </a:lnTo>
                <a:lnTo>
                  <a:pt x="1286" y="8883"/>
                </a:lnTo>
                <a:lnTo>
                  <a:pt x="1178" y="10451"/>
                </a:lnTo>
                <a:lnTo>
                  <a:pt x="859" y="8577"/>
                </a:lnTo>
                <a:lnTo>
                  <a:pt x="750" y="10139"/>
                </a:lnTo>
                <a:lnTo>
                  <a:pt x="433" y="8265"/>
                </a:lnTo>
                <a:lnTo>
                  <a:pt x="325" y="9828"/>
                </a:lnTo>
                <a:lnTo>
                  <a:pt x="37" y="8421"/>
                </a:lnTo>
                <a:lnTo>
                  <a:pt x="0" y="7701"/>
                </a:lnTo>
                <a:lnTo>
                  <a:pt x="32" y="5983"/>
                </a:lnTo>
                <a:cubicBezTo>
                  <a:pt x="48" y="5090"/>
                  <a:pt x="270" y="4381"/>
                  <a:pt x="551" y="4329"/>
                </a:cubicBezTo>
                <a:lnTo>
                  <a:pt x="13770" y="1806"/>
                </a:lnTo>
                <a:cubicBezTo>
                  <a:pt x="13770" y="1806"/>
                  <a:pt x="13742" y="947"/>
                  <a:pt x="14018" y="844"/>
                </a:cubicBezTo>
                <a:cubicBezTo>
                  <a:pt x="14429" y="690"/>
                  <a:pt x="16166" y="327"/>
                  <a:pt x="16415" y="275"/>
                </a:cubicBezTo>
                <a:cubicBezTo>
                  <a:pt x="16663" y="224"/>
                  <a:pt x="16987" y="1702"/>
                  <a:pt x="17327" y="1634"/>
                </a:cubicBezTo>
                <a:cubicBezTo>
                  <a:pt x="17668" y="1582"/>
                  <a:pt x="18274" y="620"/>
                  <a:pt x="18755" y="259"/>
                </a:cubicBezTo>
                <a:cubicBezTo>
                  <a:pt x="18923" y="139"/>
                  <a:pt x="19315" y="-18"/>
                  <a:pt x="19788" y="1"/>
                </a:cubicBezTo>
                <a:close/>
                <a:moveTo>
                  <a:pt x="14927" y="3320"/>
                </a:moveTo>
                <a:cubicBezTo>
                  <a:pt x="14770" y="3320"/>
                  <a:pt x="14645" y="3713"/>
                  <a:pt x="14645" y="4211"/>
                </a:cubicBezTo>
                <a:cubicBezTo>
                  <a:pt x="14645" y="4709"/>
                  <a:pt x="14776" y="5103"/>
                  <a:pt x="14927" y="5103"/>
                </a:cubicBezTo>
                <a:cubicBezTo>
                  <a:pt x="15084" y="5103"/>
                  <a:pt x="15208" y="4709"/>
                  <a:pt x="15208" y="4211"/>
                </a:cubicBezTo>
                <a:cubicBezTo>
                  <a:pt x="15208" y="3713"/>
                  <a:pt x="15084" y="3320"/>
                  <a:pt x="14927" y="3320"/>
                </a:cubicBezTo>
                <a:close/>
                <a:moveTo>
                  <a:pt x="18145" y="4297"/>
                </a:moveTo>
                <a:cubicBezTo>
                  <a:pt x="16615" y="4400"/>
                  <a:pt x="18167" y="18165"/>
                  <a:pt x="19254" y="16824"/>
                </a:cubicBezTo>
                <a:cubicBezTo>
                  <a:pt x="20027" y="15862"/>
                  <a:pt x="19356" y="14162"/>
                  <a:pt x="19134" y="11052"/>
                </a:cubicBezTo>
                <a:cubicBezTo>
                  <a:pt x="18902" y="7736"/>
                  <a:pt x="19530" y="4211"/>
                  <a:pt x="18145" y="4297"/>
                </a:cubicBezTo>
                <a:close/>
                <a:moveTo>
                  <a:pt x="15884" y="7116"/>
                </a:moveTo>
                <a:cubicBezTo>
                  <a:pt x="15727" y="7116"/>
                  <a:pt x="15603" y="7509"/>
                  <a:pt x="15603" y="8007"/>
                </a:cubicBezTo>
                <a:cubicBezTo>
                  <a:pt x="15603" y="8506"/>
                  <a:pt x="15727" y="8904"/>
                  <a:pt x="15884" y="8904"/>
                </a:cubicBezTo>
                <a:cubicBezTo>
                  <a:pt x="16041" y="8904"/>
                  <a:pt x="16165" y="8506"/>
                  <a:pt x="16165" y="8007"/>
                </a:cubicBezTo>
                <a:cubicBezTo>
                  <a:pt x="16165" y="7509"/>
                  <a:pt x="16041" y="7116"/>
                  <a:pt x="15884" y="7116"/>
                </a:cubicBezTo>
                <a:close/>
                <a:moveTo>
                  <a:pt x="16165" y="12217"/>
                </a:moveTo>
                <a:cubicBezTo>
                  <a:pt x="16008" y="12217"/>
                  <a:pt x="15884" y="12616"/>
                  <a:pt x="15884" y="13114"/>
                </a:cubicBezTo>
                <a:cubicBezTo>
                  <a:pt x="15884" y="13612"/>
                  <a:pt x="16013" y="14005"/>
                  <a:pt x="16165" y="14005"/>
                </a:cubicBezTo>
                <a:cubicBezTo>
                  <a:pt x="16321" y="14005"/>
                  <a:pt x="16447" y="13612"/>
                  <a:pt x="16447" y="13114"/>
                </a:cubicBezTo>
                <a:cubicBezTo>
                  <a:pt x="16447" y="12616"/>
                  <a:pt x="16321" y="12217"/>
                  <a:pt x="16165" y="12217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36" name="图片 343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0178" y="3913807"/>
            <a:ext cx="3020024" cy="1952697"/>
          </a:xfrm>
          <a:prstGeom prst="rect">
            <a:avLst/>
          </a:prstGeom>
        </p:spPr>
      </p:pic>
      <p:pic>
        <p:nvPicPr>
          <p:cNvPr id="3438" name="图片 343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390" y="6124331"/>
            <a:ext cx="3020024" cy="1952697"/>
          </a:xfrm>
          <a:prstGeom prst="rect">
            <a:avLst/>
          </a:prstGeom>
        </p:spPr>
      </p:pic>
      <p:pic>
        <p:nvPicPr>
          <p:cNvPr id="3440" name="图片 343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2430" y="6124331"/>
            <a:ext cx="3020024" cy="1952697"/>
          </a:xfrm>
          <a:prstGeom prst="rect">
            <a:avLst/>
          </a:prstGeom>
        </p:spPr>
      </p:pic>
      <p:pic>
        <p:nvPicPr>
          <p:cNvPr id="3442" name="图片 344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1628" y="3916645"/>
            <a:ext cx="3020024" cy="1952697"/>
          </a:xfrm>
          <a:prstGeom prst="rect">
            <a:avLst/>
          </a:prstGeom>
        </p:spPr>
      </p:pic>
      <p:pic>
        <p:nvPicPr>
          <p:cNvPr id="3444" name="图片 344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880" y="6127170"/>
            <a:ext cx="3020024" cy="1952697"/>
          </a:xfrm>
          <a:prstGeom prst="rect">
            <a:avLst/>
          </a:prstGeom>
        </p:spPr>
      </p:pic>
      <p:pic>
        <p:nvPicPr>
          <p:cNvPr id="3446" name="图片 344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880" y="8337694"/>
            <a:ext cx="3020024" cy="1952697"/>
          </a:xfrm>
          <a:prstGeom prst="rect">
            <a:avLst/>
          </a:prstGeom>
        </p:spPr>
      </p:pic>
      <p:pic>
        <p:nvPicPr>
          <p:cNvPr id="3448" name="图片 344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6132" y="10548219"/>
            <a:ext cx="3020023" cy="1952697"/>
          </a:xfrm>
          <a:prstGeom prst="rect">
            <a:avLst/>
          </a:prstGeom>
        </p:spPr>
      </p:pic>
      <p:pic>
        <p:nvPicPr>
          <p:cNvPr id="3450" name="图片 344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8189" y="3919087"/>
            <a:ext cx="3020024" cy="1952697"/>
          </a:xfrm>
          <a:prstGeom prst="rect">
            <a:avLst/>
          </a:prstGeom>
        </p:spPr>
      </p:pic>
      <p:pic>
        <p:nvPicPr>
          <p:cNvPr id="3452" name="图片 345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0441" y="6129611"/>
            <a:ext cx="3020024" cy="1952697"/>
          </a:xfrm>
          <a:prstGeom prst="rect">
            <a:avLst/>
          </a:prstGeom>
        </p:spPr>
      </p:pic>
      <p:pic>
        <p:nvPicPr>
          <p:cNvPr id="3454" name="图片 345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0441" y="8340136"/>
            <a:ext cx="3020024" cy="1952697"/>
          </a:xfrm>
          <a:prstGeom prst="rect">
            <a:avLst/>
          </a:prstGeom>
        </p:spPr>
      </p:pic>
      <p:pic>
        <p:nvPicPr>
          <p:cNvPr id="3456" name="图片 345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2691" y="10550661"/>
            <a:ext cx="3020024" cy="1952697"/>
          </a:xfrm>
          <a:prstGeom prst="rect">
            <a:avLst/>
          </a:prstGeom>
        </p:spPr>
      </p:pic>
      <p:pic>
        <p:nvPicPr>
          <p:cNvPr id="3458" name="图片 345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7660" y="3916645"/>
            <a:ext cx="3020023" cy="1952697"/>
          </a:xfrm>
          <a:prstGeom prst="rect">
            <a:avLst/>
          </a:prstGeom>
        </p:spPr>
      </p:pic>
      <p:pic>
        <p:nvPicPr>
          <p:cNvPr id="3460" name="图片 345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0038" y="3916645"/>
            <a:ext cx="3020023" cy="1952697"/>
          </a:xfrm>
          <a:prstGeom prst="rect">
            <a:avLst/>
          </a:prstGeom>
        </p:spPr>
      </p:pic>
      <p:sp>
        <p:nvSpPr>
          <p:cNvPr id="3462" name="Shape 3462"/>
          <p:cNvSpPr/>
          <p:nvPr/>
        </p:nvSpPr>
        <p:spPr>
          <a:xfrm>
            <a:off x="839592" y="403197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公众服务区</a:t>
            </a:r>
          </a:p>
        </p:txBody>
      </p:sp>
      <p:sp>
        <p:nvSpPr>
          <p:cNvPr id="3463" name="Shape 3463"/>
          <p:cNvSpPr/>
          <p:nvPr/>
        </p:nvSpPr>
        <p:spPr>
          <a:xfrm>
            <a:off x="4092026" y="4057374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数据采集区</a:t>
            </a:r>
          </a:p>
        </p:txBody>
      </p:sp>
      <p:sp>
        <p:nvSpPr>
          <p:cNvPr id="3464" name="Shape 3464"/>
          <p:cNvSpPr/>
          <p:nvPr/>
        </p:nvSpPr>
        <p:spPr>
          <a:xfrm>
            <a:off x="839592" y="6156081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信息识别区</a:t>
            </a:r>
          </a:p>
        </p:txBody>
      </p:sp>
      <p:sp>
        <p:nvSpPr>
          <p:cNvPr id="3465" name="Shape 3465"/>
          <p:cNvSpPr/>
          <p:nvPr/>
        </p:nvSpPr>
        <p:spPr>
          <a:xfrm>
            <a:off x="4116529" y="6156081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分析数据区</a:t>
            </a:r>
          </a:p>
        </p:txBody>
      </p:sp>
      <p:sp>
        <p:nvSpPr>
          <p:cNvPr id="3466" name="Shape 3466"/>
          <p:cNvSpPr/>
          <p:nvPr/>
        </p:nvSpPr>
        <p:spPr>
          <a:xfrm>
            <a:off x="8681473" y="40766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管理服务区</a:t>
            </a:r>
          </a:p>
        </p:txBody>
      </p:sp>
      <p:sp>
        <p:nvSpPr>
          <p:cNvPr id="3467" name="Shape 3467"/>
          <p:cNvSpPr/>
          <p:nvPr/>
        </p:nvSpPr>
        <p:spPr>
          <a:xfrm>
            <a:off x="8681473" y="6175355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业务工作区</a:t>
            </a:r>
          </a:p>
        </p:txBody>
      </p:sp>
      <p:sp>
        <p:nvSpPr>
          <p:cNvPr id="3468" name="Shape 3468"/>
          <p:cNvSpPr/>
          <p:nvPr/>
        </p:nvSpPr>
        <p:spPr>
          <a:xfrm>
            <a:off x="8719878" y="839484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安全运维区</a:t>
            </a:r>
          </a:p>
        </p:txBody>
      </p:sp>
      <p:sp>
        <p:nvSpPr>
          <p:cNvPr id="3469" name="Shape 3469"/>
          <p:cNvSpPr/>
          <p:nvPr/>
        </p:nvSpPr>
        <p:spPr>
          <a:xfrm>
            <a:off x="8719878" y="10569753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业务支撑区</a:t>
            </a:r>
          </a:p>
        </p:txBody>
      </p:sp>
      <p:sp>
        <p:nvSpPr>
          <p:cNvPr id="3470" name="Shape 3470"/>
          <p:cNvSpPr/>
          <p:nvPr/>
        </p:nvSpPr>
        <p:spPr>
          <a:xfrm>
            <a:off x="13582691" y="4066587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专用服务区</a:t>
            </a:r>
          </a:p>
        </p:txBody>
      </p:sp>
      <p:sp>
        <p:nvSpPr>
          <p:cNvPr id="3471" name="Shape 3471"/>
          <p:cNvSpPr/>
          <p:nvPr/>
        </p:nvSpPr>
        <p:spPr>
          <a:xfrm>
            <a:off x="13582691" y="6203394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专用数据区</a:t>
            </a:r>
          </a:p>
        </p:txBody>
      </p:sp>
      <p:sp>
        <p:nvSpPr>
          <p:cNvPr id="3472" name="Shape 3472"/>
          <p:cNvSpPr/>
          <p:nvPr/>
        </p:nvSpPr>
        <p:spPr>
          <a:xfrm>
            <a:off x="13621097" y="842288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专用工作区</a:t>
            </a:r>
          </a:p>
        </p:txBody>
      </p:sp>
      <p:sp>
        <p:nvSpPr>
          <p:cNvPr id="3473" name="Shape 3473"/>
          <p:cNvSpPr/>
          <p:nvPr/>
        </p:nvSpPr>
        <p:spPr>
          <a:xfrm>
            <a:off x="13621097" y="10597792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专用支撑区</a:t>
            </a:r>
          </a:p>
        </p:txBody>
      </p:sp>
      <p:sp>
        <p:nvSpPr>
          <p:cNvPr id="3474" name="Shape 3474"/>
          <p:cNvSpPr/>
          <p:nvPr/>
        </p:nvSpPr>
        <p:spPr>
          <a:xfrm>
            <a:off x="16909910" y="40639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专用运维区</a:t>
            </a:r>
          </a:p>
        </p:txBody>
      </p:sp>
      <p:sp>
        <p:nvSpPr>
          <p:cNvPr id="3475" name="Shape 3475"/>
          <p:cNvSpPr/>
          <p:nvPr/>
        </p:nvSpPr>
        <p:spPr>
          <a:xfrm>
            <a:off x="20928288" y="40639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涉密工作区</a:t>
            </a:r>
          </a:p>
        </p:txBody>
      </p:sp>
      <p:sp>
        <p:nvSpPr>
          <p:cNvPr id="3476" name="Shape 3476"/>
          <p:cNvSpPr/>
          <p:nvPr/>
        </p:nvSpPr>
        <p:spPr>
          <a:xfrm>
            <a:off x="7808805" y="2230538"/>
            <a:ext cx="14720197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477" name="Shape 3477"/>
          <p:cNvSpPr/>
          <p:nvPr/>
        </p:nvSpPr>
        <p:spPr>
          <a:xfrm flipH="1" flipV="1">
            <a:off x="2187468" y="2637070"/>
            <a:ext cx="5547529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478" name="Shape 3478"/>
          <p:cNvSpPr/>
          <p:nvPr/>
        </p:nvSpPr>
        <p:spPr>
          <a:xfrm>
            <a:off x="4990466" y="256643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IDC机房</a:t>
            </a:r>
          </a:p>
        </p:txBody>
      </p:sp>
      <p:sp>
        <p:nvSpPr>
          <p:cNvPr id="3479" name="Shape 3479"/>
          <p:cNvSpPr/>
          <p:nvPr/>
        </p:nvSpPr>
        <p:spPr>
          <a:xfrm>
            <a:off x="7527179" y="160315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自建机房</a:t>
            </a:r>
          </a:p>
        </p:txBody>
      </p:sp>
      <p:sp>
        <p:nvSpPr>
          <p:cNvPr id="3480" name="Shape 3480"/>
          <p:cNvSpPr/>
          <p:nvPr/>
        </p:nvSpPr>
        <p:spPr>
          <a:xfrm>
            <a:off x="7459812" y="6665610"/>
            <a:ext cx="672059" cy="1532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197" y="0"/>
                </a:moveTo>
                <a:cubicBezTo>
                  <a:pt x="532" y="0"/>
                  <a:pt x="0" y="233"/>
                  <a:pt x="0" y="525"/>
                </a:cubicBezTo>
                <a:lnTo>
                  <a:pt x="0" y="3724"/>
                </a:lnTo>
                <a:cubicBezTo>
                  <a:pt x="0" y="3759"/>
                  <a:pt x="53" y="3783"/>
                  <a:pt x="133" y="3783"/>
                </a:cubicBezTo>
                <a:lnTo>
                  <a:pt x="21466" y="3783"/>
                </a:lnTo>
                <a:cubicBezTo>
                  <a:pt x="21533" y="3783"/>
                  <a:pt x="21600" y="3754"/>
                  <a:pt x="21587" y="3724"/>
                </a:cubicBezTo>
                <a:lnTo>
                  <a:pt x="21587" y="525"/>
                </a:lnTo>
                <a:cubicBezTo>
                  <a:pt x="21587" y="233"/>
                  <a:pt x="21055" y="0"/>
                  <a:pt x="20390" y="0"/>
                </a:cubicBezTo>
                <a:lnTo>
                  <a:pt x="1197" y="0"/>
                </a:lnTo>
                <a:close/>
                <a:moveTo>
                  <a:pt x="254" y="4133"/>
                </a:moveTo>
                <a:cubicBezTo>
                  <a:pt x="147" y="4133"/>
                  <a:pt x="92" y="4185"/>
                  <a:pt x="145" y="4226"/>
                </a:cubicBezTo>
                <a:lnTo>
                  <a:pt x="3965" y="6723"/>
                </a:lnTo>
                <a:cubicBezTo>
                  <a:pt x="3992" y="6734"/>
                  <a:pt x="4029" y="6746"/>
                  <a:pt x="4069" y="6746"/>
                </a:cubicBezTo>
                <a:lnTo>
                  <a:pt x="17530" y="6746"/>
                </a:lnTo>
                <a:cubicBezTo>
                  <a:pt x="17584" y="6746"/>
                  <a:pt x="17621" y="6734"/>
                  <a:pt x="17634" y="6723"/>
                </a:cubicBezTo>
                <a:lnTo>
                  <a:pt x="21454" y="4226"/>
                </a:lnTo>
                <a:cubicBezTo>
                  <a:pt x="21520" y="4185"/>
                  <a:pt x="21452" y="4133"/>
                  <a:pt x="21346" y="4133"/>
                </a:cubicBezTo>
                <a:lnTo>
                  <a:pt x="254" y="4133"/>
                </a:lnTo>
                <a:close/>
                <a:moveTo>
                  <a:pt x="4123" y="7120"/>
                </a:moveTo>
                <a:cubicBezTo>
                  <a:pt x="4043" y="7120"/>
                  <a:pt x="3990" y="7150"/>
                  <a:pt x="3990" y="7179"/>
                </a:cubicBezTo>
                <a:lnTo>
                  <a:pt x="3990" y="20947"/>
                </a:lnTo>
                <a:cubicBezTo>
                  <a:pt x="3990" y="21309"/>
                  <a:pt x="4656" y="21600"/>
                  <a:pt x="5494" y="21600"/>
                </a:cubicBezTo>
                <a:lnTo>
                  <a:pt x="16105" y="21600"/>
                </a:lnTo>
                <a:cubicBezTo>
                  <a:pt x="16929" y="21600"/>
                  <a:pt x="17609" y="21309"/>
                  <a:pt x="17609" y="20947"/>
                </a:cubicBezTo>
                <a:lnTo>
                  <a:pt x="17609" y="7179"/>
                </a:lnTo>
                <a:cubicBezTo>
                  <a:pt x="17609" y="7150"/>
                  <a:pt x="17543" y="7120"/>
                  <a:pt x="17476" y="7120"/>
                </a:cubicBezTo>
                <a:lnTo>
                  <a:pt x="4123" y="7120"/>
                </a:lnTo>
                <a:close/>
                <a:moveTo>
                  <a:pt x="10440" y="10219"/>
                </a:moveTo>
                <a:lnTo>
                  <a:pt x="11147" y="10219"/>
                </a:lnTo>
                <a:cubicBezTo>
                  <a:pt x="11905" y="10219"/>
                  <a:pt x="12526" y="10494"/>
                  <a:pt x="12526" y="10826"/>
                </a:cubicBezTo>
                <a:lnTo>
                  <a:pt x="12526" y="13424"/>
                </a:lnTo>
                <a:lnTo>
                  <a:pt x="12543" y="13424"/>
                </a:lnTo>
                <a:cubicBezTo>
                  <a:pt x="12543" y="13756"/>
                  <a:pt x="11917" y="14031"/>
                  <a:pt x="11159" y="14031"/>
                </a:cubicBezTo>
                <a:lnTo>
                  <a:pt x="10440" y="14031"/>
                </a:lnTo>
                <a:cubicBezTo>
                  <a:pt x="9682" y="14031"/>
                  <a:pt x="9056" y="13756"/>
                  <a:pt x="9056" y="13424"/>
                </a:cubicBezTo>
                <a:lnTo>
                  <a:pt x="9056" y="10826"/>
                </a:lnTo>
                <a:cubicBezTo>
                  <a:pt x="9056" y="10494"/>
                  <a:pt x="9682" y="10219"/>
                  <a:pt x="10440" y="10219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1" name="Shape 3481"/>
          <p:cNvSpPr/>
          <p:nvPr/>
        </p:nvSpPr>
        <p:spPr>
          <a:xfrm>
            <a:off x="19287977" y="7471629"/>
            <a:ext cx="1974505" cy="1100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物理隔离</a:t>
            </a:r>
          </a:p>
        </p:txBody>
      </p:sp>
      <p:sp>
        <p:nvSpPr>
          <p:cNvPr id="3482" name="Shape 3482"/>
          <p:cNvSpPr/>
          <p:nvPr/>
        </p:nvSpPr>
        <p:spPr>
          <a:xfrm>
            <a:off x="6799139" y="8006021"/>
            <a:ext cx="1974504" cy="110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光纤直连</a:t>
            </a:r>
          </a:p>
        </p:txBody>
      </p:sp>
      <p:sp>
        <p:nvSpPr>
          <p:cNvPr id="3483" name="Shape 3483"/>
          <p:cNvSpPr/>
          <p:nvPr/>
        </p:nvSpPr>
        <p:spPr>
          <a:xfrm>
            <a:off x="4375043" y="4851222"/>
            <a:ext cx="1368468" cy="43967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网上采集</a:t>
            </a:r>
          </a:p>
        </p:txBody>
      </p:sp>
      <p:sp>
        <p:nvSpPr>
          <p:cNvPr id="3484" name="Shape 3484"/>
          <p:cNvSpPr/>
          <p:nvPr/>
        </p:nvSpPr>
        <p:spPr>
          <a:xfrm>
            <a:off x="8778413" y="7012484"/>
            <a:ext cx="1368467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网上搜索系统</a:t>
            </a:r>
          </a:p>
        </p:txBody>
      </p:sp>
      <p:sp>
        <p:nvSpPr>
          <p:cNvPr id="3485" name="Shape 3485"/>
          <p:cNvSpPr/>
          <p:nvPr/>
        </p:nvSpPr>
        <p:spPr>
          <a:xfrm>
            <a:off x="8786445" y="9259583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取证标注</a:t>
            </a:r>
          </a:p>
        </p:txBody>
      </p:sp>
      <p:sp>
        <p:nvSpPr>
          <p:cNvPr id="3486" name="Shape 3486"/>
          <p:cNvSpPr/>
          <p:nvPr/>
        </p:nvSpPr>
        <p:spPr>
          <a:xfrm>
            <a:off x="10207083" y="7012484"/>
            <a:ext cx="1316613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网上分析系统</a:t>
            </a:r>
          </a:p>
        </p:txBody>
      </p:sp>
      <p:sp>
        <p:nvSpPr>
          <p:cNvPr id="3487" name="Shape 3487"/>
          <p:cNvSpPr/>
          <p:nvPr/>
        </p:nvSpPr>
        <p:spPr>
          <a:xfrm>
            <a:off x="8786445" y="9759116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AP</a:t>
            </a:r>
          </a:p>
        </p:txBody>
      </p:sp>
      <p:sp>
        <p:nvSpPr>
          <p:cNvPr id="3488" name="Shape 3488"/>
          <p:cNvSpPr/>
          <p:nvPr/>
        </p:nvSpPr>
        <p:spPr>
          <a:xfrm>
            <a:off x="10207083" y="9259583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搜索引擎</a:t>
            </a:r>
          </a:p>
        </p:txBody>
      </p:sp>
      <p:sp>
        <p:nvSpPr>
          <p:cNvPr id="3489" name="Shape 3489"/>
          <p:cNvSpPr/>
          <p:nvPr/>
        </p:nvSpPr>
        <p:spPr>
          <a:xfrm>
            <a:off x="10207083" y="9759116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机器翻译</a:t>
            </a:r>
          </a:p>
        </p:txBody>
      </p:sp>
      <p:sp>
        <p:nvSpPr>
          <p:cNvPr id="3490" name="Shape 3490"/>
          <p:cNvSpPr/>
          <p:nvPr/>
        </p:nvSpPr>
        <p:spPr>
          <a:xfrm>
            <a:off x="4375043" y="6921198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大数据分析</a:t>
            </a:r>
          </a:p>
        </p:txBody>
      </p:sp>
      <p:sp>
        <p:nvSpPr>
          <p:cNvPr id="3491" name="Shape 3491"/>
          <p:cNvSpPr/>
          <p:nvPr/>
        </p:nvSpPr>
        <p:spPr>
          <a:xfrm>
            <a:off x="8736034" y="4871182"/>
            <a:ext cx="1368468" cy="578777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t>网上搜索系统</a:t>
            </a:r>
          </a:p>
          <a:p>
            <a:pPr>
              <a:defRPr sz="1400" b="1">
                <a:solidFill>
                  <a:srgbClr val="FFFFFF"/>
                </a:solidFill>
              </a:defRPr>
            </a:pPr>
            <a:r>
              <a:t>（VPN）</a:t>
            </a:r>
          </a:p>
        </p:txBody>
      </p:sp>
      <p:sp>
        <p:nvSpPr>
          <p:cNvPr id="3492" name="Shape 3492"/>
          <p:cNvSpPr/>
          <p:nvPr/>
        </p:nvSpPr>
        <p:spPr>
          <a:xfrm>
            <a:off x="835913" y="6921565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自然语言处理</a:t>
            </a:r>
          </a:p>
        </p:txBody>
      </p:sp>
      <p:sp>
        <p:nvSpPr>
          <p:cNvPr id="3493" name="Shape 3493"/>
          <p:cNvSpPr/>
          <p:nvPr/>
        </p:nvSpPr>
        <p:spPr>
          <a:xfrm>
            <a:off x="2322680" y="6921565"/>
            <a:ext cx="1368468" cy="39751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数据识别</a:t>
            </a:r>
          </a:p>
        </p:txBody>
      </p:sp>
      <p:sp>
        <p:nvSpPr>
          <p:cNvPr id="3494" name="Shape 3494"/>
          <p:cNvSpPr/>
          <p:nvPr/>
        </p:nvSpPr>
        <p:spPr>
          <a:xfrm>
            <a:off x="10203284" y="4870420"/>
            <a:ext cx="1320413" cy="578778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网上分析系统（VPN）</a:t>
            </a:r>
          </a:p>
        </p:txBody>
      </p:sp>
      <p:sp>
        <p:nvSpPr>
          <p:cNvPr id="3495" name="Shape 3495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部署设计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7" name="图片 3496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19803" y="1586925"/>
            <a:ext cx="7555784" cy="7333381"/>
          </a:xfrm>
          <a:prstGeom prst="rect">
            <a:avLst/>
          </a:prstGeom>
        </p:spPr>
      </p:pic>
      <p:sp>
        <p:nvSpPr>
          <p:cNvPr id="3499" name="Shape 3499"/>
          <p:cNvSpPr/>
          <p:nvPr/>
        </p:nvSpPr>
        <p:spPr>
          <a:xfrm>
            <a:off x="16589047" y="2522055"/>
            <a:ext cx="903931" cy="472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77" extrusionOk="0">
                <a:moveTo>
                  <a:pt x="0" y="3372"/>
                </a:moveTo>
                <a:lnTo>
                  <a:pt x="18595" y="3372"/>
                </a:lnTo>
                <a:lnTo>
                  <a:pt x="18595" y="16535"/>
                </a:lnTo>
                <a:cubicBezTo>
                  <a:pt x="9298" y="16535"/>
                  <a:pt x="9298" y="21600"/>
                  <a:pt x="0" y="19068"/>
                </a:cubicBezTo>
                <a:close/>
                <a:moveTo>
                  <a:pt x="1532" y="3372"/>
                </a:moveTo>
                <a:lnTo>
                  <a:pt x="1532" y="1665"/>
                </a:lnTo>
                <a:lnTo>
                  <a:pt x="20000" y="1665"/>
                </a:lnTo>
                <a:lnTo>
                  <a:pt x="20000" y="14911"/>
                </a:lnTo>
                <a:cubicBezTo>
                  <a:pt x="19298" y="14911"/>
                  <a:pt x="18595" y="15003"/>
                  <a:pt x="18595" y="15003"/>
                </a:cubicBezTo>
                <a:moveTo>
                  <a:pt x="2972" y="1665"/>
                </a:moveTo>
                <a:lnTo>
                  <a:pt x="2972" y="0"/>
                </a:lnTo>
                <a:lnTo>
                  <a:pt x="21600" y="0"/>
                </a:lnTo>
                <a:lnTo>
                  <a:pt x="21600" y="13205"/>
                </a:lnTo>
                <a:cubicBezTo>
                  <a:pt x="20800" y="13205"/>
                  <a:pt x="20000" y="13274"/>
                  <a:pt x="20000" y="13274"/>
                </a:cubicBezTo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00" name="Shape 3500" descr="文本框 45"/>
          <p:cNvSpPr/>
          <p:nvPr/>
        </p:nvSpPr>
        <p:spPr>
          <a:xfrm>
            <a:off x="16625349" y="2192544"/>
            <a:ext cx="954640" cy="41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algn="l" defTabSz="1828800">
              <a:defRPr sz="1400" b="1">
                <a:solidFill>
                  <a:srgbClr val="5981B0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2台管理</a:t>
            </a:r>
          </a:p>
        </p:txBody>
      </p:sp>
      <p:sp>
        <p:nvSpPr>
          <p:cNvPr id="3501" name="Shape 3501"/>
          <p:cNvSpPr/>
          <p:nvPr/>
        </p:nvSpPr>
        <p:spPr>
          <a:xfrm>
            <a:off x="17748862" y="2516970"/>
            <a:ext cx="903930" cy="472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77" extrusionOk="0">
                <a:moveTo>
                  <a:pt x="0" y="3372"/>
                </a:moveTo>
                <a:lnTo>
                  <a:pt x="18595" y="3372"/>
                </a:lnTo>
                <a:lnTo>
                  <a:pt x="18595" y="16535"/>
                </a:lnTo>
                <a:cubicBezTo>
                  <a:pt x="9298" y="16535"/>
                  <a:pt x="9298" y="21600"/>
                  <a:pt x="0" y="19068"/>
                </a:cubicBezTo>
                <a:close/>
                <a:moveTo>
                  <a:pt x="1532" y="3372"/>
                </a:moveTo>
                <a:lnTo>
                  <a:pt x="1532" y="1665"/>
                </a:lnTo>
                <a:lnTo>
                  <a:pt x="20000" y="1665"/>
                </a:lnTo>
                <a:lnTo>
                  <a:pt x="20000" y="14911"/>
                </a:lnTo>
                <a:cubicBezTo>
                  <a:pt x="19298" y="14911"/>
                  <a:pt x="18595" y="15003"/>
                  <a:pt x="18595" y="15003"/>
                </a:cubicBezTo>
                <a:moveTo>
                  <a:pt x="2972" y="1665"/>
                </a:moveTo>
                <a:lnTo>
                  <a:pt x="2972" y="0"/>
                </a:lnTo>
                <a:lnTo>
                  <a:pt x="21600" y="0"/>
                </a:lnTo>
                <a:lnTo>
                  <a:pt x="21600" y="13205"/>
                </a:lnTo>
                <a:cubicBezTo>
                  <a:pt x="20800" y="13205"/>
                  <a:pt x="20000" y="13274"/>
                  <a:pt x="20000" y="13274"/>
                </a:cubicBezTo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02" name="Shape 3502" descr="文本框 50"/>
          <p:cNvSpPr/>
          <p:nvPr/>
        </p:nvSpPr>
        <p:spPr>
          <a:xfrm>
            <a:off x="17804810" y="2225054"/>
            <a:ext cx="968632" cy="41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400" b="1">
                <a:solidFill>
                  <a:srgbClr val="5981B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3台存储</a:t>
            </a:r>
          </a:p>
        </p:txBody>
      </p:sp>
      <p:sp>
        <p:nvSpPr>
          <p:cNvPr id="3503" name="Shape 3503" descr="矩形 52"/>
          <p:cNvSpPr/>
          <p:nvPr/>
        </p:nvSpPr>
        <p:spPr>
          <a:xfrm>
            <a:off x="16500045" y="2247535"/>
            <a:ext cx="2219191" cy="936190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04" name="Shape 3504" descr="矩形 53"/>
          <p:cNvSpPr/>
          <p:nvPr/>
        </p:nvSpPr>
        <p:spPr>
          <a:xfrm>
            <a:off x="17094015" y="3345141"/>
            <a:ext cx="994091" cy="125989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05" name="Shape 3505" descr="TextBox 77"/>
          <p:cNvSpPr/>
          <p:nvPr/>
        </p:nvSpPr>
        <p:spPr>
          <a:xfrm>
            <a:off x="17938977" y="3188078"/>
            <a:ext cx="1126735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506" name="Shape 3506" descr="肘形连接符 365"/>
          <p:cNvSpPr/>
          <p:nvPr/>
        </p:nvSpPr>
        <p:spPr>
          <a:xfrm rot="16200000" flipH="1">
            <a:off x="17165163" y="2919243"/>
            <a:ext cx="265250" cy="586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240" y="0"/>
                </a:lnTo>
                <a:lnTo>
                  <a:pt x="524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07" name="Shape 3507" descr="肘形连接符 369"/>
          <p:cNvSpPr/>
          <p:nvPr/>
        </p:nvSpPr>
        <p:spPr>
          <a:xfrm rot="5400000">
            <a:off x="17709791" y="2904222"/>
            <a:ext cx="322195" cy="559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511" y="0"/>
                </a:lnTo>
                <a:lnTo>
                  <a:pt x="8511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08" name="Shape 3508" descr="TextBox 77"/>
          <p:cNvSpPr/>
          <p:nvPr/>
        </p:nvSpPr>
        <p:spPr>
          <a:xfrm>
            <a:off x="5405907" y="10757816"/>
            <a:ext cx="1243923" cy="44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509" name="Shape 3509" descr="矩形 67"/>
          <p:cNvSpPr/>
          <p:nvPr/>
        </p:nvSpPr>
        <p:spPr>
          <a:xfrm>
            <a:off x="4703650" y="10919504"/>
            <a:ext cx="880729" cy="147716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0" name="Shape 3510"/>
          <p:cNvSpPr/>
          <p:nvPr/>
        </p:nvSpPr>
        <p:spPr>
          <a:xfrm>
            <a:off x="4168171" y="11436567"/>
            <a:ext cx="891841" cy="679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1" name="Shape 3511"/>
          <p:cNvSpPr/>
          <p:nvPr/>
        </p:nvSpPr>
        <p:spPr>
          <a:xfrm>
            <a:off x="5272248" y="11428366"/>
            <a:ext cx="921473" cy="665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2" name="Shape 3512" descr="矩形 75"/>
          <p:cNvSpPr/>
          <p:nvPr/>
        </p:nvSpPr>
        <p:spPr>
          <a:xfrm>
            <a:off x="4065492" y="11261115"/>
            <a:ext cx="2340463" cy="958925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3" name="Shape 3513" descr="文本框 76"/>
          <p:cNvSpPr/>
          <p:nvPr/>
        </p:nvSpPr>
        <p:spPr>
          <a:xfrm>
            <a:off x="4065492" y="12131124"/>
            <a:ext cx="2282291" cy="44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 b="1">
                <a:solidFill>
                  <a:srgbClr val="5981B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4台数据库做集群</a:t>
            </a:r>
          </a:p>
        </p:txBody>
      </p:sp>
      <p:sp>
        <p:nvSpPr>
          <p:cNvPr id="3514" name="Shape 3514" descr="肘形连接符 364"/>
          <p:cNvSpPr/>
          <p:nvPr/>
        </p:nvSpPr>
        <p:spPr>
          <a:xfrm rot="16200000">
            <a:off x="4533898" y="11051355"/>
            <a:ext cx="465408" cy="305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629" y="0"/>
                </a:lnTo>
                <a:lnTo>
                  <a:pt x="862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5" name="Shape 3515" descr="肘形连接符 379"/>
          <p:cNvSpPr/>
          <p:nvPr/>
        </p:nvSpPr>
        <p:spPr>
          <a:xfrm rot="5400000" flipH="1">
            <a:off x="5195276" y="11073537"/>
            <a:ext cx="440744" cy="23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508" y="0"/>
                </a:lnTo>
                <a:lnTo>
                  <a:pt x="8508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6" name="Shape 3516" descr="TextBox 77"/>
          <p:cNvSpPr/>
          <p:nvPr/>
        </p:nvSpPr>
        <p:spPr>
          <a:xfrm>
            <a:off x="10637521" y="10756466"/>
            <a:ext cx="1190187" cy="44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517" name="Shape 3517" descr="矩形 82"/>
          <p:cNvSpPr/>
          <p:nvPr/>
        </p:nvSpPr>
        <p:spPr>
          <a:xfrm>
            <a:off x="9845198" y="10940048"/>
            <a:ext cx="898776" cy="137496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8" name="Shape 3518"/>
          <p:cNvSpPr/>
          <p:nvPr/>
        </p:nvSpPr>
        <p:spPr>
          <a:xfrm>
            <a:off x="9295434" y="11485204"/>
            <a:ext cx="910117" cy="632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19" name="Shape 3519"/>
          <p:cNvSpPr/>
          <p:nvPr/>
        </p:nvSpPr>
        <p:spPr>
          <a:xfrm>
            <a:off x="10422135" y="11477571"/>
            <a:ext cx="940353" cy="619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20" name="Shape 3520" descr="矩形 88"/>
          <p:cNvSpPr/>
          <p:nvPr/>
        </p:nvSpPr>
        <p:spPr>
          <a:xfrm>
            <a:off x="9190651" y="11244282"/>
            <a:ext cx="2388422" cy="970187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21" name="Shape 3521" descr="文本框 89"/>
          <p:cNvSpPr/>
          <p:nvPr/>
        </p:nvSpPr>
        <p:spPr>
          <a:xfrm>
            <a:off x="9631694" y="12151734"/>
            <a:ext cx="1873554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 b="1">
                <a:solidFill>
                  <a:srgbClr val="5981B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4台数据库做集群</a:t>
            </a:r>
          </a:p>
        </p:txBody>
      </p:sp>
      <p:sp>
        <p:nvSpPr>
          <p:cNvPr id="3522" name="Shape 3522" descr="肘形连接符 364"/>
          <p:cNvSpPr/>
          <p:nvPr/>
        </p:nvSpPr>
        <p:spPr>
          <a:xfrm rot="16200000">
            <a:off x="9689524" y="11112966"/>
            <a:ext cx="433208" cy="311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629" y="0"/>
                </a:lnTo>
                <a:lnTo>
                  <a:pt x="862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23" name="Shape 3523" descr="肘形连接符 379"/>
          <p:cNvSpPr/>
          <p:nvPr/>
        </p:nvSpPr>
        <p:spPr>
          <a:xfrm rot="5400000" flipH="1">
            <a:off x="10363348" y="11136710"/>
            <a:ext cx="410248" cy="24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508" y="0"/>
                </a:lnTo>
                <a:lnTo>
                  <a:pt x="8508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24" name="Shape 3524" descr="TextBox 77"/>
          <p:cNvSpPr/>
          <p:nvPr/>
        </p:nvSpPr>
        <p:spPr>
          <a:xfrm>
            <a:off x="8156785" y="10732657"/>
            <a:ext cx="1155774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525" name="Shape 3525" descr="矩形 95"/>
          <p:cNvSpPr/>
          <p:nvPr/>
        </p:nvSpPr>
        <p:spPr>
          <a:xfrm>
            <a:off x="7387369" y="10916240"/>
            <a:ext cx="872788" cy="137496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26" name="Shape 3526"/>
          <p:cNvSpPr/>
          <p:nvPr/>
        </p:nvSpPr>
        <p:spPr>
          <a:xfrm>
            <a:off x="6853502" y="11461394"/>
            <a:ext cx="883802" cy="632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27" name="Shape 3527"/>
          <p:cNvSpPr/>
          <p:nvPr/>
        </p:nvSpPr>
        <p:spPr>
          <a:xfrm>
            <a:off x="7947624" y="11453762"/>
            <a:ext cx="913169" cy="619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28" name="Shape 3528" descr="矩形 101"/>
          <p:cNvSpPr/>
          <p:nvPr/>
        </p:nvSpPr>
        <p:spPr>
          <a:xfrm>
            <a:off x="6751749" y="11220474"/>
            <a:ext cx="2319364" cy="970187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29" name="Shape 3529" descr="文本框 103"/>
          <p:cNvSpPr/>
          <p:nvPr/>
        </p:nvSpPr>
        <p:spPr>
          <a:xfrm>
            <a:off x="7206636" y="12142006"/>
            <a:ext cx="1819384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 b="1">
                <a:solidFill>
                  <a:srgbClr val="5981B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4台数据库做集群</a:t>
            </a:r>
          </a:p>
        </p:txBody>
      </p:sp>
      <p:sp>
        <p:nvSpPr>
          <p:cNvPr id="3530" name="Shape 3530" descr="肘形连接符 364"/>
          <p:cNvSpPr/>
          <p:nvPr/>
        </p:nvSpPr>
        <p:spPr>
          <a:xfrm rot="16200000">
            <a:off x="7229935" y="11093658"/>
            <a:ext cx="433205" cy="302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629" y="0"/>
                </a:lnTo>
                <a:lnTo>
                  <a:pt x="862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31" name="Shape 3531" descr="肘形连接符 379"/>
          <p:cNvSpPr/>
          <p:nvPr/>
        </p:nvSpPr>
        <p:spPr>
          <a:xfrm rot="5400000" flipH="1">
            <a:off x="7884608" y="11116382"/>
            <a:ext cx="410248" cy="233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508" y="0"/>
                </a:lnTo>
                <a:lnTo>
                  <a:pt x="8508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32" name="Shape 3532" descr="TextBox 77"/>
          <p:cNvSpPr/>
          <p:nvPr/>
        </p:nvSpPr>
        <p:spPr>
          <a:xfrm>
            <a:off x="5533741" y="7589956"/>
            <a:ext cx="1197558" cy="44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533" name="Shape 3533" descr="矩形 109"/>
          <p:cNvSpPr/>
          <p:nvPr/>
        </p:nvSpPr>
        <p:spPr>
          <a:xfrm>
            <a:off x="4736513" y="7773537"/>
            <a:ext cx="904340" cy="137497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34" name="Shape 3534"/>
          <p:cNvSpPr/>
          <p:nvPr/>
        </p:nvSpPr>
        <p:spPr>
          <a:xfrm>
            <a:off x="4183344" y="8318693"/>
            <a:ext cx="915754" cy="632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35" name="Shape 3535"/>
          <p:cNvSpPr/>
          <p:nvPr/>
        </p:nvSpPr>
        <p:spPr>
          <a:xfrm>
            <a:off x="4183344" y="8318693"/>
            <a:ext cx="915754" cy="632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36" name="Shape 3536"/>
          <p:cNvSpPr/>
          <p:nvPr/>
        </p:nvSpPr>
        <p:spPr>
          <a:xfrm>
            <a:off x="4183346" y="8485582"/>
            <a:ext cx="915751" cy="40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6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Hadoop</a:t>
            </a:r>
          </a:p>
        </p:txBody>
      </p:sp>
      <p:sp>
        <p:nvSpPr>
          <p:cNvPr id="3537" name="Shape 3537"/>
          <p:cNvSpPr/>
          <p:nvPr/>
        </p:nvSpPr>
        <p:spPr>
          <a:xfrm>
            <a:off x="5317023" y="8311061"/>
            <a:ext cx="946176" cy="619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38" name="Shape 3538" descr="矩形 113"/>
          <p:cNvSpPr/>
          <p:nvPr/>
        </p:nvSpPr>
        <p:spPr>
          <a:xfrm>
            <a:off x="4077914" y="8077772"/>
            <a:ext cx="2403209" cy="970187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39" name="Shape 3539" descr="文本框 114"/>
          <p:cNvSpPr/>
          <p:nvPr/>
        </p:nvSpPr>
        <p:spPr>
          <a:xfrm>
            <a:off x="4521687" y="8985224"/>
            <a:ext cx="1885154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 b="1">
                <a:solidFill>
                  <a:srgbClr val="5981B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4台数据库做集群</a:t>
            </a:r>
          </a:p>
        </p:txBody>
      </p:sp>
      <p:sp>
        <p:nvSpPr>
          <p:cNvPr id="3540" name="Shape 3540" descr="肘形连接符 364"/>
          <p:cNvSpPr/>
          <p:nvPr/>
        </p:nvSpPr>
        <p:spPr>
          <a:xfrm rot="16200000">
            <a:off x="4581217" y="7945493"/>
            <a:ext cx="433207" cy="313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629" y="0"/>
                </a:lnTo>
                <a:lnTo>
                  <a:pt x="862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1" name="Shape 3541" descr="肘形连接符 379"/>
          <p:cNvSpPr/>
          <p:nvPr/>
        </p:nvSpPr>
        <p:spPr>
          <a:xfrm rot="5400000" flipH="1">
            <a:off x="5259142" y="7969454"/>
            <a:ext cx="410248" cy="242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508" y="0"/>
                </a:lnTo>
                <a:lnTo>
                  <a:pt x="8508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2" name="Shape 3542" descr="流程图: 终止 440"/>
          <p:cNvSpPr/>
          <p:nvPr/>
        </p:nvSpPr>
        <p:spPr>
          <a:xfrm>
            <a:off x="9475974" y="8464781"/>
            <a:ext cx="978146" cy="5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3" name="Shape 3543" descr="流程图: 终止 443"/>
          <p:cNvSpPr/>
          <p:nvPr/>
        </p:nvSpPr>
        <p:spPr>
          <a:xfrm>
            <a:off x="10665597" y="8450022"/>
            <a:ext cx="902229" cy="5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4" name="Shape 3544" descr="矩形 122"/>
          <p:cNvSpPr/>
          <p:nvPr/>
        </p:nvSpPr>
        <p:spPr>
          <a:xfrm>
            <a:off x="9346058" y="8102282"/>
            <a:ext cx="2400508" cy="963917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5" name="Shape 3545" descr="肘形连接符 123"/>
          <p:cNvSpPr/>
          <p:nvPr/>
        </p:nvSpPr>
        <p:spPr>
          <a:xfrm>
            <a:off x="10750457" y="8227104"/>
            <a:ext cx="366255" cy="22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6" name="Shape 3546" descr="肘形连接符 124"/>
          <p:cNvSpPr/>
          <p:nvPr/>
        </p:nvSpPr>
        <p:spPr>
          <a:xfrm flipH="1">
            <a:off x="9925484" y="8230999"/>
            <a:ext cx="513806" cy="219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7" name="Shape 3547" descr="肘形连接符 262"/>
          <p:cNvSpPr/>
          <p:nvPr/>
        </p:nvSpPr>
        <p:spPr>
          <a:xfrm>
            <a:off x="10765549" y="8019179"/>
            <a:ext cx="1" cy="203475"/>
          </a:xfrm>
          <a:prstGeom prst="line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8" name="Shape 3548" descr="肘形连接符 262"/>
          <p:cNvSpPr/>
          <p:nvPr/>
        </p:nvSpPr>
        <p:spPr>
          <a:xfrm>
            <a:off x="10423454" y="8019179"/>
            <a:ext cx="1" cy="203475"/>
          </a:xfrm>
          <a:prstGeom prst="line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49" name="Shape 3549" descr="矩形 127"/>
          <p:cNvSpPr/>
          <p:nvPr/>
        </p:nvSpPr>
        <p:spPr>
          <a:xfrm>
            <a:off x="9965283" y="7796728"/>
            <a:ext cx="1102189" cy="123231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50" name="Shape 3550" descr="TextBox 77"/>
          <p:cNvSpPr/>
          <p:nvPr/>
        </p:nvSpPr>
        <p:spPr>
          <a:xfrm>
            <a:off x="11043063" y="7626011"/>
            <a:ext cx="1167156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551" name="Shape 3551" descr="流程图: 终止 440"/>
          <p:cNvSpPr/>
          <p:nvPr/>
        </p:nvSpPr>
        <p:spPr>
          <a:xfrm>
            <a:off x="20657477" y="7905937"/>
            <a:ext cx="1143889" cy="5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52" name="Shape 3552" descr="TextBox 77"/>
          <p:cNvSpPr/>
          <p:nvPr/>
        </p:nvSpPr>
        <p:spPr>
          <a:xfrm>
            <a:off x="20810015" y="7983869"/>
            <a:ext cx="910468" cy="40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ES</a:t>
            </a:r>
          </a:p>
        </p:txBody>
      </p:sp>
      <p:sp>
        <p:nvSpPr>
          <p:cNvPr id="3553" name="Shape 3553" descr="流程图: 终止 443"/>
          <p:cNvSpPr/>
          <p:nvPr/>
        </p:nvSpPr>
        <p:spPr>
          <a:xfrm>
            <a:off x="22048675" y="7891178"/>
            <a:ext cx="1081265" cy="5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54" name="Shape 3554" descr="TextBox 77"/>
          <p:cNvSpPr/>
          <p:nvPr/>
        </p:nvSpPr>
        <p:spPr>
          <a:xfrm>
            <a:off x="22157422" y="7953326"/>
            <a:ext cx="822648" cy="403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555" name="Shape 3555" descr="矩形 137"/>
          <p:cNvSpPr/>
          <p:nvPr/>
        </p:nvSpPr>
        <p:spPr>
          <a:xfrm>
            <a:off x="20505548" y="7467814"/>
            <a:ext cx="2939043" cy="1073683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56" name="Shape 3556" descr="肘形连接符 138"/>
          <p:cNvSpPr/>
          <p:nvPr/>
        </p:nvSpPr>
        <p:spPr>
          <a:xfrm>
            <a:off x="22147914" y="7668259"/>
            <a:ext cx="441393" cy="22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57" name="Shape 3557" descr="肘形连接符 139"/>
          <p:cNvSpPr/>
          <p:nvPr/>
        </p:nvSpPr>
        <p:spPr>
          <a:xfrm flipH="1">
            <a:off x="21183156" y="7672154"/>
            <a:ext cx="600867" cy="219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58" name="Shape 3558" descr="肘形连接符 262"/>
          <p:cNvSpPr/>
          <p:nvPr/>
        </p:nvSpPr>
        <p:spPr>
          <a:xfrm>
            <a:off x="22165565" y="7460335"/>
            <a:ext cx="1" cy="203475"/>
          </a:xfrm>
          <a:prstGeom prst="line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59" name="Shape 3559" descr="肘形连接符 262"/>
          <p:cNvSpPr/>
          <p:nvPr/>
        </p:nvSpPr>
        <p:spPr>
          <a:xfrm>
            <a:off x="21765504" y="7460335"/>
            <a:ext cx="1" cy="203475"/>
          </a:xfrm>
          <a:prstGeom prst="line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60" name="Shape 3560" descr="矩形 142"/>
          <p:cNvSpPr/>
          <p:nvPr/>
        </p:nvSpPr>
        <p:spPr>
          <a:xfrm>
            <a:off x="21303139" y="7254878"/>
            <a:ext cx="1176712" cy="132350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61" name="Shape 3561" descr="TextBox 77"/>
          <p:cNvSpPr/>
          <p:nvPr/>
        </p:nvSpPr>
        <p:spPr>
          <a:xfrm>
            <a:off x="22541329" y="7062186"/>
            <a:ext cx="1159668" cy="44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562" name="Shape 3562" descr="矩形 147"/>
          <p:cNvSpPr/>
          <p:nvPr/>
        </p:nvSpPr>
        <p:spPr>
          <a:xfrm>
            <a:off x="9031744" y="13184089"/>
            <a:ext cx="1669695" cy="51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20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分析数据区</a:t>
            </a:r>
          </a:p>
        </p:txBody>
      </p:sp>
      <p:pic>
        <p:nvPicPr>
          <p:cNvPr id="3563" name="图片 3562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71813" y="7311630"/>
            <a:ext cx="11754589" cy="5958921"/>
          </a:xfrm>
          <a:prstGeom prst="rect">
            <a:avLst/>
          </a:prstGeom>
        </p:spPr>
      </p:pic>
      <p:sp>
        <p:nvSpPr>
          <p:cNvPr id="3565" name="Shape 3565" descr="矩形 149"/>
          <p:cNvSpPr/>
          <p:nvPr/>
        </p:nvSpPr>
        <p:spPr>
          <a:xfrm>
            <a:off x="1580196" y="13172113"/>
            <a:ext cx="1665594" cy="51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20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信息识别区</a:t>
            </a:r>
          </a:p>
        </p:txBody>
      </p:sp>
      <p:pic>
        <p:nvPicPr>
          <p:cNvPr id="3566" name="图片 3565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117" y="1588793"/>
            <a:ext cx="2386443" cy="11650788"/>
          </a:xfrm>
          <a:prstGeom prst="rect">
            <a:avLst/>
          </a:prstGeom>
        </p:spPr>
      </p:pic>
      <p:pic>
        <p:nvPicPr>
          <p:cNvPr id="3568" name="图片 3567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83141" y="1638968"/>
            <a:ext cx="11727358" cy="4378656"/>
          </a:xfrm>
          <a:prstGeom prst="rect">
            <a:avLst/>
          </a:prstGeom>
        </p:spPr>
      </p:pic>
      <p:sp>
        <p:nvSpPr>
          <p:cNvPr id="3570" name="Shape 3570" descr="TextBox 77"/>
          <p:cNvSpPr/>
          <p:nvPr/>
        </p:nvSpPr>
        <p:spPr>
          <a:xfrm>
            <a:off x="6195758" y="4235024"/>
            <a:ext cx="1283955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600">
                <a:solidFill>
                  <a:srgbClr val="90AB89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571" name="Shape 3571" descr="矩形 155"/>
          <p:cNvSpPr/>
          <p:nvPr/>
        </p:nvSpPr>
        <p:spPr>
          <a:xfrm>
            <a:off x="5341013" y="4418605"/>
            <a:ext cx="969583" cy="137496"/>
          </a:xfrm>
          <a:prstGeom prst="rect">
            <a:avLst/>
          </a:prstGeom>
          <a:ln w="38100">
            <a:solidFill>
              <a:srgbClr val="90AB8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2" name="Shape 3572"/>
          <p:cNvSpPr/>
          <p:nvPr/>
        </p:nvSpPr>
        <p:spPr>
          <a:xfrm>
            <a:off x="4747934" y="4963761"/>
            <a:ext cx="981824" cy="632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95B95C"/>
            </a:solidFill>
            <a:miter/>
          </a:ln>
        </p:spPr>
        <p:txBody>
          <a:bodyPr tIns="91439" bIns="91439" anchor="ctr"/>
          <a:lstStyle/>
          <a:p>
            <a:pPr defTabSz="1828800">
              <a:defRPr sz="12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endParaRPr/>
          </a:p>
        </p:txBody>
      </p:sp>
      <p:sp>
        <p:nvSpPr>
          <p:cNvPr id="3573" name="Shape 3573"/>
          <p:cNvSpPr/>
          <p:nvPr/>
        </p:nvSpPr>
        <p:spPr>
          <a:xfrm>
            <a:off x="5963403" y="4956128"/>
            <a:ext cx="1014438" cy="619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95B95C"/>
            </a:solidFill>
            <a:miter/>
          </a:ln>
        </p:spPr>
        <p:txBody>
          <a:bodyPr tIns="91439" bIns="91439" anchor="ctr"/>
          <a:lstStyle/>
          <a:p>
            <a:pPr defTabSz="1828800">
              <a:defRPr sz="12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endParaRPr/>
          </a:p>
        </p:txBody>
      </p:sp>
      <p:sp>
        <p:nvSpPr>
          <p:cNvPr id="3574" name="Shape 3574" descr="矩形 159"/>
          <p:cNvSpPr/>
          <p:nvPr/>
        </p:nvSpPr>
        <p:spPr>
          <a:xfrm>
            <a:off x="4634898" y="4722839"/>
            <a:ext cx="2576590" cy="970187"/>
          </a:xfrm>
          <a:prstGeom prst="rect">
            <a:avLst/>
          </a:prstGeom>
          <a:ln w="38100">
            <a:solidFill>
              <a:srgbClr val="90AB88"/>
            </a:solidFill>
            <a:prstDash val="sysDash"/>
            <a:miter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5" name="Shape 3575" descr="文本框 160"/>
          <p:cNvSpPr/>
          <p:nvPr/>
        </p:nvSpPr>
        <p:spPr>
          <a:xfrm>
            <a:off x="5110687" y="5630291"/>
            <a:ext cx="2021161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600" b="1">
                <a:solidFill>
                  <a:srgbClr val="8CAF53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4台数据库做集群</a:t>
            </a:r>
          </a:p>
        </p:txBody>
      </p:sp>
      <p:sp>
        <p:nvSpPr>
          <p:cNvPr id="3576" name="Shape 3576" descr="肘形连接符 364"/>
          <p:cNvSpPr/>
          <p:nvPr/>
        </p:nvSpPr>
        <p:spPr>
          <a:xfrm rot="16200000">
            <a:off x="5190139" y="4579262"/>
            <a:ext cx="433208" cy="335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629" y="0"/>
                </a:lnTo>
                <a:lnTo>
                  <a:pt x="8629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7" name="Shape 3577" descr="肘形连接符 379"/>
          <p:cNvSpPr/>
          <p:nvPr/>
        </p:nvSpPr>
        <p:spPr>
          <a:xfrm rot="5400000" flipH="1">
            <a:off x="5916146" y="4605781"/>
            <a:ext cx="410248" cy="259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508" y="0"/>
                </a:lnTo>
                <a:lnTo>
                  <a:pt x="850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8" name="Shape 3578"/>
          <p:cNvSpPr/>
          <p:nvPr/>
        </p:nvSpPr>
        <p:spPr>
          <a:xfrm>
            <a:off x="10503204" y="4826419"/>
            <a:ext cx="995017" cy="62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77" extrusionOk="0">
                <a:moveTo>
                  <a:pt x="0" y="3372"/>
                </a:moveTo>
                <a:lnTo>
                  <a:pt x="18595" y="3372"/>
                </a:lnTo>
                <a:lnTo>
                  <a:pt x="18595" y="16535"/>
                </a:lnTo>
                <a:cubicBezTo>
                  <a:pt x="9298" y="16535"/>
                  <a:pt x="9298" y="21600"/>
                  <a:pt x="0" y="19068"/>
                </a:cubicBezTo>
                <a:close/>
                <a:moveTo>
                  <a:pt x="1532" y="3372"/>
                </a:moveTo>
                <a:lnTo>
                  <a:pt x="1532" y="1665"/>
                </a:lnTo>
                <a:lnTo>
                  <a:pt x="20000" y="1665"/>
                </a:lnTo>
                <a:lnTo>
                  <a:pt x="20000" y="14911"/>
                </a:lnTo>
                <a:cubicBezTo>
                  <a:pt x="19298" y="14911"/>
                  <a:pt x="18595" y="15003"/>
                  <a:pt x="18595" y="15003"/>
                </a:cubicBezTo>
                <a:moveTo>
                  <a:pt x="2972" y="1665"/>
                </a:moveTo>
                <a:lnTo>
                  <a:pt x="2972" y="0"/>
                </a:lnTo>
                <a:lnTo>
                  <a:pt x="21600" y="0"/>
                </a:lnTo>
                <a:lnTo>
                  <a:pt x="21600" y="13205"/>
                </a:lnTo>
                <a:cubicBezTo>
                  <a:pt x="20800" y="13205"/>
                  <a:pt x="20000" y="13274"/>
                  <a:pt x="20000" y="13274"/>
                </a:cubicBezTo>
              </a:path>
            </a:pathLst>
          </a:custGeom>
          <a:ln w="25400">
            <a:solidFill>
              <a:srgbClr val="95B95C"/>
            </a:solidFill>
            <a:miter/>
          </a:ln>
        </p:spPr>
        <p:txBody>
          <a:bodyPr tIns="91439" bIns="91439" anchor="ctr"/>
          <a:lstStyle/>
          <a:p>
            <a:pPr defTabSz="1828800">
              <a:defRPr sz="12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endParaRPr/>
          </a:p>
        </p:txBody>
      </p:sp>
      <p:sp>
        <p:nvSpPr>
          <p:cNvPr id="3579" name="Shape 3579" descr="文本框 165"/>
          <p:cNvSpPr/>
          <p:nvPr/>
        </p:nvSpPr>
        <p:spPr>
          <a:xfrm>
            <a:off x="10558673" y="5322813"/>
            <a:ext cx="1050835" cy="41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400" b="1">
                <a:solidFill>
                  <a:srgbClr val="8CAF53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2台管理</a:t>
            </a:r>
          </a:p>
        </p:txBody>
      </p:sp>
      <p:sp>
        <p:nvSpPr>
          <p:cNvPr id="3580" name="Shape 3580"/>
          <p:cNvSpPr/>
          <p:nvPr/>
        </p:nvSpPr>
        <p:spPr>
          <a:xfrm>
            <a:off x="11779891" y="4821443"/>
            <a:ext cx="995015" cy="62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77" extrusionOk="0">
                <a:moveTo>
                  <a:pt x="0" y="3372"/>
                </a:moveTo>
                <a:lnTo>
                  <a:pt x="18595" y="3372"/>
                </a:lnTo>
                <a:lnTo>
                  <a:pt x="18595" y="16535"/>
                </a:lnTo>
                <a:cubicBezTo>
                  <a:pt x="9298" y="16535"/>
                  <a:pt x="9298" y="21600"/>
                  <a:pt x="0" y="19068"/>
                </a:cubicBezTo>
                <a:close/>
                <a:moveTo>
                  <a:pt x="1532" y="3372"/>
                </a:moveTo>
                <a:lnTo>
                  <a:pt x="1532" y="1665"/>
                </a:lnTo>
                <a:lnTo>
                  <a:pt x="20000" y="1665"/>
                </a:lnTo>
                <a:lnTo>
                  <a:pt x="20000" y="14911"/>
                </a:lnTo>
                <a:cubicBezTo>
                  <a:pt x="19298" y="14911"/>
                  <a:pt x="18595" y="15003"/>
                  <a:pt x="18595" y="15003"/>
                </a:cubicBezTo>
                <a:moveTo>
                  <a:pt x="2972" y="1665"/>
                </a:moveTo>
                <a:lnTo>
                  <a:pt x="2972" y="0"/>
                </a:lnTo>
                <a:lnTo>
                  <a:pt x="21600" y="0"/>
                </a:lnTo>
                <a:lnTo>
                  <a:pt x="21600" y="13205"/>
                </a:lnTo>
                <a:cubicBezTo>
                  <a:pt x="20800" y="13205"/>
                  <a:pt x="20000" y="13274"/>
                  <a:pt x="20000" y="13274"/>
                </a:cubicBezTo>
              </a:path>
            </a:pathLst>
          </a:custGeom>
          <a:ln w="25400">
            <a:solidFill>
              <a:srgbClr val="95B95C"/>
            </a:solidFill>
            <a:miter/>
          </a:ln>
        </p:spPr>
        <p:txBody>
          <a:bodyPr tIns="91439" bIns="91439" anchor="ctr"/>
          <a:lstStyle/>
          <a:p>
            <a:pPr defTabSz="1828800">
              <a:defRPr sz="12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endParaRPr/>
          </a:p>
        </p:txBody>
      </p:sp>
      <p:sp>
        <p:nvSpPr>
          <p:cNvPr id="3581" name="Shape 3581" descr="文本框 167"/>
          <p:cNvSpPr/>
          <p:nvPr/>
        </p:nvSpPr>
        <p:spPr>
          <a:xfrm>
            <a:off x="11806673" y="5353740"/>
            <a:ext cx="1066235" cy="41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400" b="1">
                <a:solidFill>
                  <a:srgbClr val="8CAF53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3台存储</a:t>
            </a:r>
          </a:p>
        </p:txBody>
      </p:sp>
      <p:sp>
        <p:nvSpPr>
          <p:cNvPr id="3582" name="Shape 3582" descr="矩形 168"/>
          <p:cNvSpPr/>
          <p:nvPr/>
        </p:nvSpPr>
        <p:spPr>
          <a:xfrm>
            <a:off x="10405235" y="4557739"/>
            <a:ext cx="2442813" cy="1148857"/>
          </a:xfrm>
          <a:prstGeom prst="rect">
            <a:avLst/>
          </a:prstGeom>
          <a:ln w="38100">
            <a:solidFill>
              <a:srgbClr val="90AB88"/>
            </a:solidFill>
            <a:prstDash val="sysDash"/>
            <a:miter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83" name="Shape 3583" descr="矩形 169"/>
          <p:cNvSpPr/>
          <p:nvPr/>
        </p:nvSpPr>
        <p:spPr>
          <a:xfrm>
            <a:off x="10949782" y="4258965"/>
            <a:ext cx="1144788" cy="146638"/>
          </a:xfrm>
          <a:prstGeom prst="rect">
            <a:avLst/>
          </a:prstGeom>
          <a:ln w="38100">
            <a:solidFill>
              <a:srgbClr val="90AB8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84" name="Shape 3584" descr="TextBox 77"/>
          <p:cNvSpPr/>
          <p:nvPr/>
        </p:nvSpPr>
        <p:spPr>
          <a:xfrm>
            <a:off x="11936007" y="4109429"/>
            <a:ext cx="1148852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600">
                <a:solidFill>
                  <a:srgbClr val="90AB89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585" name="Shape 3585" descr="肘形连接符 365"/>
          <p:cNvSpPr/>
          <p:nvPr/>
        </p:nvSpPr>
        <p:spPr>
          <a:xfrm rot="16200000">
            <a:off x="10992192" y="4429564"/>
            <a:ext cx="418660" cy="279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548" y="0"/>
                </a:lnTo>
                <a:lnTo>
                  <a:pt x="754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86" name="Shape 3586" descr="肘形连接符 369"/>
          <p:cNvSpPr/>
          <p:nvPr/>
        </p:nvSpPr>
        <p:spPr>
          <a:xfrm rot="5400000" flipH="1">
            <a:off x="11745268" y="4440125"/>
            <a:ext cx="395308" cy="303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734" y="0"/>
                </a:lnTo>
                <a:lnTo>
                  <a:pt x="8734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87" name="Shape 3587" descr="流程图: 终止 440"/>
          <p:cNvSpPr/>
          <p:nvPr/>
        </p:nvSpPr>
        <p:spPr>
          <a:xfrm>
            <a:off x="7701626" y="5072408"/>
            <a:ext cx="1006759" cy="5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ln w="25400">
            <a:solidFill>
              <a:srgbClr val="95B95C"/>
            </a:solidFill>
            <a:miter/>
          </a:ln>
        </p:spPr>
        <p:txBody>
          <a:bodyPr tIns="91439" bIns="91439" anchor="ctr"/>
          <a:lstStyle/>
          <a:p>
            <a:pPr defTabSz="1828800">
              <a:defRPr sz="12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endParaRPr/>
          </a:p>
        </p:txBody>
      </p:sp>
      <p:sp>
        <p:nvSpPr>
          <p:cNvPr id="3588" name="Shape 3588" descr="TextBox 77"/>
          <p:cNvSpPr/>
          <p:nvPr/>
        </p:nvSpPr>
        <p:spPr>
          <a:xfrm>
            <a:off x="7835876" y="5150339"/>
            <a:ext cx="801322" cy="34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200" b="1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Kafka</a:t>
            </a:r>
          </a:p>
        </p:txBody>
      </p:sp>
      <p:sp>
        <p:nvSpPr>
          <p:cNvPr id="3589" name="Shape 3589" descr="流程图: 终止 443"/>
          <p:cNvSpPr/>
          <p:nvPr/>
        </p:nvSpPr>
        <p:spPr>
          <a:xfrm>
            <a:off x="8926048" y="5057649"/>
            <a:ext cx="951645" cy="54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ln w="25400">
            <a:solidFill>
              <a:srgbClr val="95B95C"/>
            </a:solidFill>
            <a:miter/>
          </a:ln>
        </p:spPr>
        <p:txBody>
          <a:bodyPr tIns="91439" bIns="91439" anchor="ctr"/>
          <a:lstStyle/>
          <a:p>
            <a:pPr defTabSz="1828800">
              <a:defRPr sz="12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endParaRPr/>
          </a:p>
        </p:txBody>
      </p:sp>
      <p:sp>
        <p:nvSpPr>
          <p:cNvPr id="3590" name="Shape 3590" descr="TextBox 77"/>
          <p:cNvSpPr/>
          <p:nvPr/>
        </p:nvSpPr>
        <p:spPr>
          <a:xfrm>
            <a:off x="9057568" y="5134939"/>
            <a:ext cx="724029" cy="34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200" b="1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Kafka</a:t>
            </a:r>
          </a:p>
        </p:txBody>
      </p:sp>
      <p:sp>
        <p:nvSpPr>
          <p:cNvPr id="3591" name="Shape 3591" descr="矩形 182"/>
          <p:cNvSpPr/>
          <p:nvPr/>
        </p:nvSpPr>
        <p:spPr>
          <a:xfrm>
            <a:off x="7567910" y="4634286"/>
            <a:ext cx="2470729" cy="1073682"/>
          </a:xfrm>
          <a:prstGeom prst="rect">
            <a:avLst/>
          </a:prstGeom>
          <a:ln w="38100">
            <a:solidFill>
              <a:srgbClr val="90AB88"/>
            </a:solidFill>
            <a:prstDash val="sysDash"/>
            <a:miter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92" name="Shape 3592" descr="肘形连接符 183"/>
          <p:cNvSpPr/>
          <p:nvPr/>
        </p:nvSpPr>
        <p:spPr>
          <a:xfrm>
            <a:off x="9013390" y="4834730"/>
            <a:ext cx="388480" cy="22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93" name="Shape 3593" descr="肘形连接符 184"/>
          <p:cNvSpPr/>
          <p:nvPr/>
        </p:nvSpPr>
        <p:spPr>
          <a:xfrm flipH="1">
            <a:off x="8164286" y="4838626"/>
            <a:ext cx="528836" cy="219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94" name="Shape 3594" descr="肘形连接符 262"/>
          <p:cNvSpPr/>
          <p:nvPr/>
        </p:nvSpPr>
        <p:spPr>
          <a:xfrm>
            <a:off x="9028924" y="4626806"/>
            <a:ext cx="1" cy="203475"/>
          </a:xfrm>
          <a:prstGeom prst="line">
            <a:avLst/>
          </a:prstGeom>
          <a:ln w="38100">
            <a:solidFill>
              <a:srgbClr val="93B559"/>
            </a:solidFill>
            <a:prstDash val="sysDash"/>
            <a:miter/>
            <a:head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95" name="Shape 3595" descr="肘形连接符 262"/>
          <p:cNvSpPr/>
          <p:nvPr/>
        </p:nvSpPr>
        <p:spPr>
          <a:xfrm>
            <a:off x="8676821" y="4626806"/>
            <a:ext cx="1" cy="203475"/>
          </a:xfrm>
          <a:prstGeom prst="line">
            <a:avLst/>
          </a:prstGeom>
          <a:ln w="38100">
            <a:solidFill>
              <a:srgbClr val="93B559"/>
            </a:solidFill>
            <a:prstDash val="sysDash"/>
            <a:miter/>
            <a:head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96" name="Shape 3596" descr="矩形 187"/>
          <p:cNvSpPr/>
          <p:nvPr/>
        </p:nvSpPr>
        <p:spPr>
          <a:xfrm>
            <a:off x="8112484" y="4404357"/>
            <a:ext cx="1432694" cy="121514"/>
          </a:xfrm>
          <a:prstGeom prst="rect">
            <a:avLst/>
          </a:prstGeom>
          <a:ln w="38100">
            <a:solidFill>
              <a:srgbClr val="90AB8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97" name="Shape 3597" descr="TextBox 77"/>
          <p:cNvSpPr/>
          <p:nvPr/>
        </p:nvSpPr>
        <p:spPr>
          <a:xfrm>
            <a:off x="9397199" y="4214490"/>
            <a:ext cx="1201298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600">
                <a:solidFill>
                  <a:srgbClr val="90AB89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598" name="Shape 3598" descr="TextBox 77"/>
          <p:cNvSpPr/>
          <p:nvPr/>
        </p:nvSpPr>
        <p:spPr>
          <a:xfrm>
            <a:off x="20037587" y="3212260"/>
            <a:ext cx="1233104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599" name="Shape 3599" descr="矩形 195"/>
          <p:cNvSpPr/>
          <p:nvPr/>
        </p:nvSpPr>
        <p:spPr>
          <a:xfrm>
            <a:off x="19473829" y="3370012"/>
            <a:ext cx="750521" cy="129650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0" name="Shape 3600"/>
          <p:cNvSpPr/>
          <p:nvPr/>
        </p:nvSpPr>
        <p:spPr>
          <a:xfrm>
            <a:off x="19020510" y="2466827"/>
            <a:ext cx="759991" cy="59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1" name="Shape 3601"/>
          <p:cNvSpPr/>
          <p:nvPr/>
        </p:nvSpPr>
        <p:spPr>
          <a:xfrm>
            <a:off x="19020510" y="2466827"/>
            <a:ext cx="759991" cy="59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2" name="Shape 3602"/>
          <p:cNvSpPr/>
          <p:nvPr/>
        </p:nvSpPr>
        <p:spPr>
          <a:xfrm>
            <a:off x="19020513" y="2642901"/>
            <a:ext cx="759988" cy="34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200" b="1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Redis</a:t>
            </a:r>
          </a:p>
        </p:txBody>
      </p:sp>
      <p:sp>
        <p:nvSpPr>
          <p:cNvPr id="3603" name="Shape 3603"/>
          <p:cNvSpPr/>
          <p:nvPr/>
        </p:nvSpPr>
        <p:spPr>
          <a:xfrm>
            <a:off x="19961359" y="2459630"/>
            <a:ext cx="785238" cy="58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4" name="Shape 3604"/>
          <p:cNvSpPr/>
          <p:nvPr/>
        </p:nvSpPr>
        <p:spPr>
          <a:xfrm>
            <a:off x="19961359" y="2459630"/>
            <a:ext cx="785238" cy="58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5" name="Shape 3605"/>
          <p:cNvSpPr/>
          <p:nvPr/>
        </p:nvSpPr>
        <p:spPr>
          <a:xfrm>
            <a:off x="19961359" y="2574199"/>
            <a:ext cx="785238" cy="4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606" name="Shape 3606" descr="矩形 199"/>
          <p:cNvSpPr/>
          <p:nvPr/>
        </p:nvSpPr>
        <p:spPr>
          <a:xfrm>
            <a:off x="18933014" y="2239651"/>
            <a:ext cx="1994441" cy="914837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7" name="Shape 3607" descr="文本框 200"/>
          <p:cNvSpPr/>
          <p:nvPr/>
        </p:nvSpPr>
        <p:spPr>
          <a:xfrm>
            <a:off x="19094871" y="1867056"/>
            <a:ext cx="1883835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 b="1">
                <a:solidFill>
                  <a:srgbClr val="5981B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4台数据库做集群</a:t>
            </a:r>
          </a:p>
        </p:txBody>
      </p:sp>
      <p:sp>
        <p:nvSpPr>
          <p:cNvPr id="3608" name="Shape 3608" descr="肘形连接符 364"/>
          <p:cNvSpPr/>
          <p:nvPr/>
        </p:nvSpPr>
        <p:spPr>
          <a:xfrm rot="16200000" flipH="1">
            <a:off x="19471293" y="2992212"/>
            <a:ext cx="307011" cy="448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09" name="Shape 3609" descr="肘形连接符 379"/>
          <p:cNvSpPr/>
          <p:nvPr/>
        </p:nvSpPr>
        <p:spPr>
          <a:xfrm rot="5400000">
            <a:off x="19938351" y="2954379"/>
            <a:ext cx="326372" cy="50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10" name="Shape 3610" descr="TextBox 77"/>
          <p:cNvSpPr/>
          <p:nvPr/>
        </p:nvSpPr>
        <p:spPr>
          <a:xfrm>
            <a:off x="14482822" y="1775821"/>
            <a:ext cx="1159166" cy="44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600">
                <a:solidFill>
                  <a:srgbClr val="90AB89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611" name="Shape 3611" descr="矩形 206"/>
          <p:cNvSpPr/>
          <p:nvPr/>
        </p:nvSpPr>
        <p:spPr>
          <a:xfrm>
            <a:off x="13591981" y="1951398"/>
            <a:ext cx="875349" cy="129808"/>
          </a:xfrm>
          <a:prstGeom prst="rect">
            <a:avLst/>
          </a:prstGeom>
          <a:ln w="38100">
            <a:solidFill>
              <a:srgbClr val="90AB8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12" name="Shape 3612"/>
          <p:cNvSpPr/>
          <p:nvPr/>
        </p:nvSpPr>
        <p:spPr>
          <a:xfrm>
            <a:off x="13056545" y="2466071"/>
            <a:ext cx="886395" cy="596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ADD17D"/>
            </a:solidFill>
            <a:miter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endParaRPr/>
          </a:p>
        </p:txBody>
      </p:sp>
      <p:sp>
        <p:nvSpPr>
          <p:cNvPr id="3613" name="Shape 3613"/>
          <p:cNvSpPr/>
          <p:nvPr/>
        </p:nvSpPr>
        <p:spPr>
          <a:xfrm>
            <a:off x="14153880" y="2458865"/>
            <a:ext cx="915844" cy="584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ADD17D"/>
            </a:solidFill>
            <a:miter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endParaRPr/>
          </a:p>
        </p:txBody>
      </p:sp>
      <p:sp>
        <p:nvSpPr>
          <p:cNvPr id="3614" name="Shape 3614" descr="矩形 210"/>
          <p:cNvSpPr/>
          <p:nvPr/>
        </p:nvSpPr>
        <p:spPr>
          <a:xfrm>
            <a:off x="12954496" y="2238621"/>
            <a:ext cx="2233247" cy="915937"/>
          </a:xfrm>
          <a:prstGeom prst="rect">
            <a:avLst/>
          </a:prstGeom>
          <a:ln w="38100">
            <a:solidFill>
              <a:srgbClr val="90AB88"/>
            </a:solidFill>
            <a:prstDash val="sysDash"/>
            <a:miter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15" name="Shape 3615" descr="文本框 211"/>
          <p:cNvSpPr/>
          <p:nvPr/>
        </p:nvSpPr>
        <p:spPr>
          <a:xfrm>
            <a:off x="13110788" y="3094345"/>
            <a:ext cx="1824722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600" b="1">
                <a:solidFill>
                  <a:srgbClr val="8CAF53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4台数据库做集群</a:t>
            </a:r>
          </a:p>
        </p:txBody>
      </p:sp>
      <p:sp>
        <p:nvSpPr>
          <p:cNvPr id="3616" name="Shape 3616" descr="肘形连接符 364"/>
          <p:cNvSpPr/>
          <p:nvPr/>
        </p:nvSpPr>
        <p:spPr>
          <a:xfrm rot="16200000">
            <a:off x="13446830" y="2110002"/>
            <a:ext cx="408983" cy="303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629" y="0"/>
                </a:lnTo>
                <a:lnTo>
                  <a:pt x="8629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17" name="Shape 3617" descr="肘形连接符 379"/>
          <p:cNvSpPr/>
          <p:nvPr/>
        </p:nvSpPr>
        <p:spPr>
          <a:xfrm rot="5400000" flipH="1">
            <a:off x="14102750" y="2133469"/>
            <a:ext cx="387308" cy="234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508" y="0"/>
                </a:lnTo>
                <a:lnTo>
                  <a:pt x="850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18" name="Shape 3618"/>
          <p:cNvSpPr/>
          <p:nvPr/>
        </p:nvSpPr>
        <p:spPr>
          <a:xfrm>
            <a:off x="19986026" y="5578714"/>
            <a:ext cx="1882653" cy="552949"/>
          </a:xfrm>
          <a:prstGeom prst="rect">
            <a:avLst/>
          </a:prstGeom>
          <a:blipFill>
            <a:blip r:embed="rId7"/>
          </a:blipFill>
          <a:ln w="12700"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2800" b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19" name="图片 3618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493019" y="4797235"/>
            <a:ext cx="4697723" cy="1793181"/>
          </a:xfrm>
          <a:prstGeom prst="rect">
            <a:avLst/>
          </a:prstGeom>
        </p:spPr>
      </p:pic>
      <p:sp>
        <p:nvSpPr>
          <p:cNvPr id="3621" name="Shape 3621" descr="矩形 220"/>
          <p:cNvSpPr/>
          <p:nvPr/>
        </p:nvSpPr>
        <p:spPr>
          <a:xfrm>
            <a:off x="18166762" y="4821670"/>
            <a:ext cx="3350236" cy="512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2000" b="1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舆情监测分析系统</a:t>
            </a:r>
          </a:p>
        </p:txBody>
      </p:sp>
      <p:sp>
        <p:nvSpPr>
          <p:cNvPr id="3622" name="Shape 3622"/>
          <p:cNvSpPr/>
          <p:nvPr/>
        </p:nvSpPr>
        <p:spPr>
          <a:xfrm>
            <a:off x="17815083" y="5581094"/>
            <a:ext cx="1882652" cy="552949"/>
          </a:xfrm>
          <a:prstGeom prst="rect">
            <a:avLst/>
          </a:prstGeom>
          <a:blipFill>
            <a:blip r:embed="rId7"/>
          </a:blipFill>
          <a:ln w="12700"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2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3" name="Shape 3623"/>
          <p:cNvSpPr/>
          <p:nvPr/>
        </p:nvSpPr>
        <p:spPr>
          <a:xfrm>
            <a:off x="6811301" y="8269977"/>
            <a:ext cx="998322" cy="619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77" extrusionOk="0">
                <a:moveTo>
                  <a:pt x="0" y="3372"/>
                </a:moveTo>
                <a:lnTo>
                  <a:pt x="18595" y="3372"/>
                </a:lnTo>
                <a:lnTo>
                  <a:pt x="18595" y="16535"/>
                </a:lnTo>
                <a:cubicBezTo>
                  <a:pt x="9298" y="16535"/>
                  <a:pt x="9298" y="21600"/>
                  <a:pt x="0" y="19068"/>
                </a:cubicBezTo>
                <a:close/>
                <a:moveTo>
                  <a:pt x="1532" y="3372"/>
                </a:moveTo>
                <a:lnTo>
                  <a:pt x="1532" y="1665"/>
                </a:lnTo>
                <a:lnTo>
                  <a:pt x="20000" y="1665"/>
                </a:lnTo>
                <a:lnTo>
                  <a:pt x="20000" y="14911"/>
                </a:lnTo>
                <a:cubicBezTo>
                  <a:pt x="19298" y="14911"/>
                  <a:pt x="18595" y="15003"/>
                  <a:pt x="18595" y="15003"/>
                </a:cubicBezTo>
                <a:moveTo>
                  <a:pt x="2972" y="1665"/>
                </a:moveTo>
                <a:lnTo>
                  <a:pt x="2972" y="0"/>
                </a:lnTo>
                <a:lnTo>
                  <a:pt x="21600" y="0"/>
                </a:lnTo>
                <a:lnTo>
                  <a:pt x="21600" y="13205"/>
                </a:lnTo>
                <a:cubicBezTo>
                  <a:pt x="20800" y="13205"/>
                  <a:pt x="20000" y="13274"/>
                  <a:pt x="20000" y="13274"/>
                </a:cubicBezTo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24" name="Shape 3624" descr="文本框 224"/>
          <p:cNvSpPr/>
          <p:nvPr/>
        </p:nvSpPr>
        <p:spPr>
          <a:xfrm>
            <a:off x="6866953" y="8758560"/>
            <a:ext cx="1054324" cy="41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400" b="1">
                <a:solidFill>
                  <a:srgbClr val="5981B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2台管理</a:t>
            </a:r>
          </a:p>
        </p:txBody>
      </p:sp>
      <p:sp>
        <p:nvSpPr>
          <p:cNvPr id="3625" name="Shape 3625"/>
          <p:cNvSpPr/>
          <p:nvPr/>
        </p:nvSpPr>
        <p:spPr>
          <a:xfrm>
            <a:off x="8092230" y="8265079"/>
            <a:ext cx="998320" cy="619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77" extrusionOk="0">
                <a:moveTo>
                  <a:pt x="0" y="3372"/>
                </a:moveTo>
                <a:lnTo>
                  <a:pt x="18595" y="3372"/>
                </a:lnTo>
                <a:lnTo>
                  <a:pt x="18595" y="16535"/>
                </a:lnTo>
                <a:cubicBezTo>
                  <a:pt x="9298" y="16535"/>
                  <a:pt x="9298" y="21600"/>
                  <a:pt x="0" y="19068"/>
                </a:cubicBezTo>
                <a:close/>
                <a:moveTo>
                  <a:pt x="1532" y="3372"/>
                </a:moveTo>
                <a:lnTo>
                  <a:pt x="1532" y="1665"/>
                </a:lnTo>
                <a:lnTo>
                  <a:pt x="20000" y="1665"/>
                </a:lnTo>
                <a:lnTo>
                  <a:pt x="20000" y="14911"/>
                </a:lnTo>
                <a:cubicBezTo>
                  <a:pt x="19298" y="14911"/>
                  <a:pt x="18595" y="15003"/>
                  <a:pt x="18595" y="15003"/>
                </a:cubicBezTo>
                <a:moveTo>
                  <a:pt x="2972" y="1665"/>
                </a:moveTo>
                <a:lnTo>
                  <a:pt x="2972" y="0"/>
                </a:lnTo>
                <a:lnTo>
                  <a:pt x="21600" y="0"/>
                </a:lnTo>
                <a:lnTo>
                  <a:pt x="21600" y="13205"/>
                </a:lnTo>
                <a:cubicBezTo>
                  <a:pt x="20800" y="13205"/>
                  <a:pt x="20000" y="13274"/>
                  <a:pt x="20000" y="13274"/>
                </a:cubicBezTo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26" name="Shape 3626" descr="文本框 226"/>
          <p:cNvSpPr/>
          <p:nvPr/>
        </p:nvSpPr>
        <p:spPr>
          <a:xfrm>
            <a:off x="8119027" y="8721512"/>
            <a:ext cx="1069778" cy="41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400" b="1">
                <a:solidFill>
                  <a:srgbClr val="5981B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3台存储</a:t>
            </a:r>
          </a:p>
        </p:txBody>
      </p:sp>
      <p:sp>
        <p:nvSpPr>
          <p:cNvPr id="3627" name="Shape 3627" descr="矩形 227"/>
          <p:cNvSpPr/>
          <p:nvPr/>
        </p:nvSpPr>
        <p:spPr>
          <a:xfrm>
            <a:off x="6713006" y="8089269"/>
            <a:ext cx="2450928" cy="1001388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28" name="Shape 3628" descr="矩形 228"/>
          <p:cNvSpPr/>
          <p:nvPr/>
        </p:nvSpPr>
        <p:spPr>
          <a:xfrm>
            <a:off x="7258120" y="7762754"/>
            <a:ext cx="1288334" cy="99257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29" name="Shape 3629" descr="TextBox 77"/>
          <p:cNvSpPr/>
          <p:nvPr/>
        </p:nvSpPr>
        <p:spPr>
          <a:xfrm>
            <a:off x="8304648" y="7540739"/>
            <a:ext cx="1244394" cy="44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630" name="Shape 3630" descr="肘形连接符 365"/>
          <p:cNvSpPr/>
          <p:nvPr/>
        </p:nvSpPr>
        <p:spPr>
          <a:xfrm rot="16200000">
            <a:off x="7305902" y="7876706"/>
            <a:ext cx="412072" cy="280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548" y="0"/>
                </a:lnTo>
                <a:lnTo>
                  <a:pt x="7548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1" name="Shape 3631" descr="肘形连接符 369"/>
          <p:cNvSpPr/>
          <p:nvPr/>
        </p:nvSpPr>
        <p:spPr>
          <a:xfrm rot="5400000" flipH="1">
            <a:off x="8061255" y="7886869"/>
            <a:ext cx="389089" cy="304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734" y="0"/>
                </a:lnTo>
                <a:lnTo>
                  <a:pt x="8734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2" name="Shape 3632" descr="TextBox 77"/>
          <p:cNvSpPr/>
          <p:nvPr/>
        </p:nvSpPr>
        <p:spPr>
          <a:xfrm>
            <a:off x="22460205" y="3206565"/>
            <a:ext cx="1166287" cy="44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633" name="Shape 3633" descr="矩形 239"/>
          <p:cNvSpPr/>
          <p:nvPr/>
        </p:nvSpPr>
        <p:spPr>
          <a:xfrm>
            <a:off x="21790643" y="3361882"/>
            <a:ext cx="825761" cy="136421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4" name="Shape 3634"/>
          <p:cNvSpPr/>
          <p:nvPr/>
        </p:nvSpPr>
        <p:spPr>
          <a:xfrm>
            <a:off x="21283643" y="2434535"/>
            <a:ext cx="836180" cy="62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5" name="Shape 3635"/>
          <p:cNvSpPr/>
          <p:nvPr/>
        </p:nvSpPr>
        <p:spPr>
          <a:xfrm>
            <a:off x="21331485" y="2635079"/>
            <a:ext cx="836180" cy="40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6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Mysql</a:t>
            </a:r>
          </a:p>
        </p:txBody>
      </p:sp>
      <p:sp>
        <p:nvSpPr>
          <p:cNvPr id="3636" name="Shape 3636"/>
          <p:cNvSpPr/>
          <p:nvPr/>
        </p:nvSpPr>
        <p:spPr>
          <a:xfrm>
            <a:off x="22318812" y="2409892"/>
            <a:ext cx="863961" cy="614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7" name="Shape 3637" descr="矩形 243"/>
          <p:cNvSpPr/>
          <p:nvPr/>
        </p:nvSpPr>
        <p:spPr>
          <a:xfrm>
            <a:off x="21187373" y="2246707"/>
            <a:ext cx="2194386" cy="962605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8" name="Shape 3638" descr="文本框 244"/>
          <p:cNvSpPr/>
          <p:nvPr/>
        </p:nvSpPr>
        <p:spPr>
          <a:xfrm>
            <a:off x="21296810" y="1902331"/>
            <a:ext cx="2139845" cy="44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 b="1">
                <a:solidFill>
                  <a:srgbClr val="5981B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4台数据库做集群</a:t>
            </a:r>
          </a:p>
        </p:txBody>
      </p:sp>
      <p:sp>
        <p:nvSpPr>
          <p:cNvPr id="3639" name="Shape 3639" descr="肘形连接符 364"/>
          <p:cNvSpPr/>
          <p:nvPr/>
        </p:nvSpPr>
        <p:spPr>
          <a:xfrm rot="16200000" flipH="1">
            <a:off x="21802604" y="2960965"/>
            <a:ext cx="300045" cy="501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40" name="Shape 3640" descr="肘形连接符 379"/>
          <p:cNvSpPr/>
          <p:nvPr/>
        </p:nvSpPr>
        <p:spPr>
          <a:xfrm rot="5400000">
            <a:off x="22308415" y="2919506"/>
            <a:ext cx="337488" cy="547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641" name="图片 3640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76961" y="1895712"/>
            <a:ext cx="5472295" cy="1524291"/>
          </a:xfrm>
          <a:prstGeom prst="rect">
            <a:avLst/>
          </a:prstGeom>
        </p:spPr>
      </p:pic>
      <p:pic>
        <p:nvPicPr>
          <p:cNvPr id="3643" name="image1.pdf" descr="图片 25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934801" y="847666"/>
            <a:ext cx="1417821" cy="624846"/>
          </a:xfrm>
          <a:prstGeom prst="rect">
            <a:avLst/>
          </a:prstGeom>
          <a:ln w="12700">
            <a:miter lim="400000"/>
          </a:ln>
        </p:spPr>
      </p:pic>
      <p:sp>
        <p:nvSpPr>
          <p:cNvPr id="3644" name="Shape 3644" descr="TextBox 77"/>
          <p:cNvSpPr/>
          <p:nvPr/>
        </p:nvSpPr>
        <p:spPr>
          <a:xfrm>
            <a:off x="11870181" y="1711215"/>
            <a:ext cx="1169377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600">
                <a:solidFill>
                  <a:srgbClr val="90AB89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645" name="Shape 3645" descr="矩形 260"/>
          <p:cNvSpPr/>
          <p:nvPr/>
        </p:nvSpPr>
        <p:spPr>
          <a:xfrm>
            <a:off x="11022010" y="1906486"/>
            <a:ext cx="883059" cy="136613"/>
          </a:xfrm>
          <a:prstGeom prst="rect">
            <a:avLst/>
          </a:prstGeom>
          <a:ln w="38100">
            <a:solidFill>
              <a:srgbClr val="90AB8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46" name="Shape 3646"/>
          <p:cNvSpPr/>
          <p:nvPr/>
        </p:nvSpPr>
        <p:spPr>
          <a:xfrm>
            <a:off x="10551563" y="2435284"/>
            <a:ext cx="894202" cy="62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95B95C"/>
            </a:solidFill>
            <a:miter/>
          </a:ln>
        </p:spPr>
        <p:txBody>
          <a:bodyPr tIns="91439" bIns="91439" anchor="ctr"/>
          <a:lstStyle/>
          <a:p>
            <a:pPr defTabSz="1828800">
              <a:defRPr sz="12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endParaRPr/>
          </a:p>
        </p:txBody>
      </p:sp>
      <p:sp>
        <p:nvSpPr>
          <p:cNvPr id="3647" name="Shape 3647"/>
          <p:cNvSpPr/>
          <p:nvPr/>
        </p:nvSpPr>
        <p:spPr>
          <a:xfrm>
            <a:off x="11658561" y="2427700"/>
            <a:ext cx="923915" cy="615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ADD17D"/>
            </a:solidFill>
            <a:miter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endParaRPr/>
          </a:p>
        </p:txBody>
      </p:sp>
      <p:sp>
        <p:nvSpPr>
          <p:cNvPr id="3648" name="Shape 3648" descr="矩形 264"/>
          <p:cNvSpPr/>
          <p:nvPr/>
        </p:nvSpPr>
        <p:spPr>
          <a:xfrm>
            <a:off x="10448612" y="2195906"/>
            <a:ext cx="2346657" cy="963970"/>
          </a:xfrm>
          <a:prstGeom prst="rect">
            <a:avLst/>
          </a:prstGeom>
          <a:ln w="38100">
            <a:solidFill>
              <a:srgbClr val="90AB88"/>
            </a:solidFill>
            <a:prstDash val="sysDash"/>
            <a:miter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49" name="Shape 3649" descr="文本框 265"/>
          <p:cNvSpPr/>
          <p:nvPr/>
        </p:nvSpPr>
        <p:spPr>
          <a:xfrm>
            <a:off x="10752925" y="3079999"/>
            <a:ext cx="1840792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algn="l" defTabSz="1828800">
              <a:defRPr sz="1600" b="1">
                <a:solidFill>
                  <a:srgbClr val="8CAF53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4台数据库做集群</a:t>
            </a:r>
          </a:p>
        </p:txBody>
      </p:sp>
      <p:sp>
        <p:nvSpPr>
          <p:cNvPr id="3650" name="Shape 3650" descr="肘形连接符 364"/>
          <p:cNvSpPr/>
          <p:nvPr/>
        </p:nvSpPr>
        <p:spPr>
          <a:xfrm rot="16200000">
            <a:off x="10936362" y="2067156"/>
            <a:ext cx="430431" cy="305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629" y="0"/>
                </a:lnTo>
                <a:lnTo>
                  <a:pt x="8629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1" name="Shape 3651" descr="肘形连接符 379"/>
          <p:cNvSpPr/>
          <p:nvPr/>
        </p:nvSpPr>
        <p:spPr>
          <a:xfrm rot="5400000" flipH="1">
            <a:off x="11598531" y="2090357"/>
            <a:ext cx="407620" cy="236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508" y="0"/>
                </a:lnTo>
                <a:lnTo>
                  <a:pt x="850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2" name="Shape 3652" descr="TextBox 77"/>
          <p:cNvSpPr/>
          <p:nvPr/>
        </p:nvSpPr>
        <p:spPr>
          <a:xfrm>
            <a:off x="17984279" y="7018140"/>
            <a:ext cx="1181228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653" name="Shape 3653" descr="矩形 271"/>
          <p:cNvSpPr/>
          <p:nvPr/>
        </p:nvSpPr>
        <p:spPr>
          <a:xfrm>
            <a:off x="17059839" y="7192368"/>
            <a:ext cx="882058" cy="140385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4" name="Shape 3654"/>
          <p:cNvSpPr/>
          <p:nvPr/>
        </p:nvSpPr>
        <p:spPr>
          <a:xfrm>
            <a:off x="16520303" y="7748982"/>
            <a:ext cx="893189" cy="64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5" name="Shape 3655"/>
          <p:cNvSpPr/>
          <p:nvPr/>
        </p:nvSpPr>
        <p:spPr>
          <a:xfrm>
            <a:off x="17626045" y="7741188"/>
            <a:ext cx="922868" cy="63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6" name="Shape 3656" descr="矩形 275"/>
          <p:cNvSpPr/>
          <p:nvPr/>
        </p:nvSpPr>
        <p:spPr>
          <a:xfrm>
            <a:off x="16417469" y="7502996"/>
            <a:ext cx="2343997" cy="990578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7" name="Shape 3657" descr="文本框 276"/>
          <p:cNvSpPr/>
          <p:nvPr/>
        </p:nvSpPr>
        <p:spPr>
          <a:xfrm>
            <a:off x="16501888" y="8443897"/>
            <a:ext cx="2214007" cy="44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600" b="1">
                <a:solidFill>
                  <a:srgbClr val="5981B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4台数据库做集群</a:t>
            </a:r>
          </a:p>
        </p:txBody>
      </p:sp>
      <p:sp>
        <p:nvSpPr>
          <p:cNvPr id="3658" name="Shape 3658" descr="肘形连接符 364"/>
          <p:cNvSpPr/>
          <p:nvPr/>
        </p:nvSpPr>
        <p:spPr>
          <a:xfrm rot="16200000">
            <a:off x="16898481" y="7375087"/>
            <a:ext cx="442311" cy="30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629" y="0"/>
                </a:lnTo>
                <a:lnTo>
                  <a:pt x="862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9" name="Shape 3659" descr="肘形连接符 379"/>
          <p:cNvSpPr/>
          <p:nvPr/>
        </p:nvSpPr>
        <p:spPr>
          <a:xfrm rot="5400000" flipH="1">
            <a:off x="17560227" y="7397934"/>
            <a:ext cx="418869" cy="236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508" y="0"/>
                </a:lnTo>
                <a:lnTo>
                  <a:pt x="8508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60" name="Shape 3660"/>
          <p:cNvSpPr/>
          <p:nvPr/>
        </p:nvSpPr>
        <p:spPr>
          <a:xfrm rot="16200000">
            <a:off x="15249140" y="10938075"/>
            <a:ext cx="3037754" cy="677100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1600" tIns="101600" rIns="101600" bIns="101600" anchor="ctr"/>
          <a:lstStyle>
            <a:lvl1pPr defTabSz="1651000">
              <a:defRPr sz="2800" b="1">
                <a:solidFill>
                  <a:srgbClr val="FFFFFF"/>
                </a:solidFill>
              </a:defRPr>
            </a:lvl1pPr>
          </a:lstStyle>
          <a:p>
            <a:r>
              <a:t>检索引擎</a:t>
            </a:r>
          </a:p>
        </p:txBody>
      </p:sp>
      <p:sp>
        <p:nvSpPr>
          <p:cNvPr id="3661" name="Shape 3661" descr="TextBox 77"/>
          <p:cNvSpPr/>
          <p:nvPr/>
        </p:nvSpPr>
        <p:spPr>
          <a:xfrm>
            <a:off x="18581512" y="11155909"/>
            <a:ext cx="1259936" cy="44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algn="l" defTabSz="1828800">
              <a:defRPr sz="1600">
                <a:solidFill>
                  <a:srgbClr val="4B6F97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负载访问</a:t>
            </a:r>
          </a:p>
        </p:txBody>
      </p:sp>
      <p:sp>
        <p:nvSpPr>
          <p:cNvPr id="3662" name="Shape 3662" descr="矩形 283"/>
          <p:cNvSpPr/>
          <p:nvPr/>
        </p:nvSpPr>
        <p:spPr>
          <a:xfrm>
            <a:off x="17916901" y="11409092"/>
            <a:ext cx="766848" cy="138618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63" name="Shape 3663"/>
          <p:cNvSpPr/>
          <p:nvPr/>
        </p:nvSpPr>
        <p:spPr>
          <a:xfrm>
            <a:off x="17447837" y="11958697"/>
            <a:ext cx="816256" cy="637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64" name="Shape 3664"/>
          <p:cNvSpPr/>
          <p:nvPr/>
        </p:nvSpPr>
        <p:spPr>
          <a:xfrm>
            <a:off x="18525059" y="11946399"/>
            <a:ext cx="802326" cy="624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65" name="Shape 3665" descr="矩形 287"/>
          <p:cNvSpPr/>
          <p:nvPr/>
        </p:nvSpPr>
        <p:spPr>
          <a:xfrm>
            <a:off x="17358433" y="11715808"/>
            <a:ext cx="2153311" cy="978107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66" name="Shape 3666" descr="文本框 288"/>
          <p:cNvSpPr/>
          <p:nvPr/>
        </p:nvSpPr>
        <p:spPr>
          <a:xfrm>
            <a:off x="17431827" y="12644866"/>
            <a:ext cx="1924826" cy="37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defTabSz="1828800">
              <a:defRPr sz="1200">
                <a:solidFill>
                  <a:srgbClr val="4C6F98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4</a:t>
            </a:r>
            <a:r>
              <a:rPr b="1"/>
              <a:t>台数据库做集群</a:t>
            </a:r>
          </a:p>
        </p:txBody>
      </p:sp>
      <p:sp>
        <p:nvSpPr>
          <p:cNvPr id="3667" name="Shape 3667" descr="肘形连接符 364"/>
          <p:cNvSpPr/>
          <p:nvPr/>
        </p:nvSpPr>
        <p:spPr>
          <a:xfrm rot="16200000">
            <a:off x="17750518" y="11607537"/>
            <a:ext cx="436743" cy="265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629" y="0"/>
                </a:lnTo>
                <a:lnTo>
                  <a:pt x="862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4C6F97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68" name="Shape 3668" descr="肘形连接符 379"/>
          <p:cNvSpPr/>
          <p:nvPr/>
        </p:nvSpPr>
        <p:spPr>
          <a:xfrm rot="5400000" flipH="1">
            <a:off x="18327213" y="11626017"/>
            <a:ext cx="413597" cy="205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508" y="0"/>
                </a:lnTo>
                <a:lnTo>
                  <a:pt x="8508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4C6F97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69" name="Shape 3669" descr="矩形 292"/>
          <p:cNvSpPr/>
          <p:nvPr/>
        </p:nvSpPr>
        <p:spPr>
          <a:xfrm>
            <a:off x="20465250" y="11355684"/>
            <a:ext cx="808995" cy="160130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0" name="Shape 3670"/>
          <p:cNvSpPr/>
          <p:nvPr/>
        </p:nvSpPr>
        <p:spPr>
          <a:xfrm>
            <a:off x="19990330" y="12006215"/>
            <a:ext cx="948244" cy="642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1" name="Shape 3671"/>
          <p:cNvSpPr/>
          <p:nvPr/>
        </p:nvSpPr>
        <p:spPr>
          <a:xfrm>
            <a:off x="21219135" y="11997324"/>
            <a:ext cx="631773" cy="651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6C9EC8"/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2" name="Shape 3672"/>
          <p:cNvSpPr/>
          <p:nvPr/>
        </p:nvSpPr>
        <p:spPr>
          <a:xfrm>
            <a:off x="21219135" y="11997324"/>
            <a:ext cx="631773" cy="651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5588"/>
                  <a:pt x="16765" y="7200"/>
                  <a:pt x="10800" y="7200"/>
                </a:cubicBezTo>
                <a:cubicBezTo>
                  <a:pt x="4835" y="7200"/>
                  <a:pt x="0" y="5588"/>
                  <a:pt x="0" y="3600"/>
                </a:cubicBezTo>
                <a:moveTo>
                  <a:pt x="0" y="3600"/>
                </a:moveTo>
                <a:cubicBezTo>
                  <a:pt x="0" y="1612"/>
                  <a:pt x="4835" y="0"/>
                  <a:pt x="10800" y="0"/>
                </a:cubicBezTo>
                <a:cubicBezTo>
                  <a:pt x="16765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6765" y="21600"/>
                  <a:pt x="10800" y="21600"/>
                </a:cubicBezTo>
                <a:cubicBezTo>
                  <a:pt x="4835" y="21600"/>
                  <a:pt x="0" y="19988"/>
                  <a:pt x="0" y="18000"/>
                </a:cubicBezTo>
                <a:close/>
              </a:path>
            </a:pathLst>
          </a:custGeom>
          <a:ln w="25400">
            <a:solidFill>
              <a:srgbClr val="42719B"/>
            </a:solidFill>
            <a:miter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endParaRPr/>
          </a:p>
        </p:txBody>
      </p:sp>
      <p:sp>
        <p:nvSpPr>
          <p:cNvPr id="3673" name="Shape 3673"/>
          <p:cNvSpPr/>
          <p:nvPr/>
        </p:nvSpPr>
        <p:spPr>
          <a:xfrm>
            <a:off x="21219137" y="12151024"/>
            <a:ext cx="631769" cy="4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</a:t>
            </a:r>
          </a:p>
        </p:txBody>
      </p:sp>
      <p:sp>
        <p:nvSpPr>
          <p:cNvPr id="3674" name="Shape 3674" descr="矩形 296"/>
          <p:cNvSpPr/>
          <p:nvPr/>
        </p:nvSpPr>
        <p:spPr>
          <a:xfrm>
            <a:off x="19896015" y="11725634"/>
            <a:ext cx="2149838" cy="1016903"/>
          </a:xfrm>
          <a:prstGeom prst="rect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5" name="Shape 3675" descr="文本框 297"/>
          <p:cNvSpPr/>
          <p:nvPr/>
        </p:nvSpPr>
        <p:spPr>
          <a:xfrm>
            <a:off x="19984663" y="12652963"/>
            <a:ext cx="2030615" cy="37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1200" b="1">
                <a:solidFill>
                  <a:srgbClr val="4C6F98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12台内存服务器</a:t>
            </a:r>
          </a:p>
        </p:txBody>
      </p:sp>
      <p:sp>
        <p:nvSpPr>
          <p:cNvPr id="3676" name="Shape 3676" descr="肘形连接符 364"/>
          <p:cNvSpPr/>
          <p:nvPr/>
        </p:nvSpPr>
        <p:spPr>
          <a:xfrm rot="16200000">
            <a:off x="20287761" y="11613869"/>
            <a:ext cx="504520" cy="280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629" y="0"/>
                </a:lnTo>
                <a:lnTo>
                  <a:pt x="862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7" name="Shape 3677" descr="肘形连接符 379"/>
          <p:cNvSpPr/>
          <p:nvPr/>
        </p:nvSpPr>
        <p:spPr>
          <a:xfrm rot="5400000" flipH="1">
            <a:off x="20897313" y="11632203"/>
            <a:ext cx="477781" cy="216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508" y="0"/>
                </a:lnTo>
                <a:lnTo>
                  <a:pt x="8508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78" name="Shape 3678" descr="矩形 300"/>
          <p:cNvSpPr/>
          <p:nvPr/>
        </p:nvSpPr>
        <p:spPr>
          <a:xfrm>
            <a:off x="19195956" y="13172113"/>
            <a:ext cx="1780174" cy="51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20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业务支撑区</a:t>
            </a:r>
          </a:p>
        </p:txBody>
      </p:sp>
      <p:sp>
        <p:nvSpPr>
          <p:cNvPr id="3679" name="Shape 3679" descr="矩形 301"/>
          <p:cNvSpPr/>
          <p:nvPr/>
        </p:nvSpPr>
        <p:spPr>
          <a:xfrm>
            <a:off x="5507111" y="2220882"/>
            <a:ext cx="3350236" cy="870557"/>
          </a:xfrm>
          <a:prstGeom prst="rect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1600" tIns="101600" rIns="101600" bIns="101600" anchor="ctr"/>
          <a:lstStyle>
            <a:lvl1pPr defTabSz="1651000">
              <a:defRPr sz="4000">
                <a:solidFill>
                  <a:srgbClr val="FFFFFF"/>
                </a:solidFill>
              </a:defRPr>
            </a:lvl1pPr>
          </a:lstStyle>
          <a:p>
            <a:r>
              <a:t>网上采集程序</a:t>
            </a:r>
          </a:p>
        </p:txBody>
      </p:sp>
      <p:sp>
        <p:nvSpPr>
          <p:cNvPr id="3680" name="Shape 3680" descr="肘形连接符 303"/>
          <p:cNvSpPr/>
          <p:nvPr/>
        </p:nvSpPr>
        <p:spPr>
          <a:xfrm>
            <a:off x="18741911" y="7989379"/>
            <a:ext cx="1763639" cy="24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81" name="Shape 3681" descr="肘形连接符 304"/>
          <p:cNvSpPr/>
          <p:nvPr/>
        </p:nvSpPr>
        <p:spPr>
          <a:xfrm rot="5400000" flipH="1">
            <a:off x="17977229" y="2965468"/>
            <a:ext cx="1239485" cy="2250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82" name="Shape 3682" descr="肘形连接符 306"/>
          <p:cNvSpPr/>
          <p:nvPr/>
        </p:nvSpPr>
        <p:spPr>
          <a:xfrm rot="16200000">
            <a:off x="20522451" y="2937225"/>
            <a:ext cx="1239484" cy="2361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83" name="Shape 3683" descr="肘形连接符 307"/>
          <p:cNvSpPr/>
          <p:nvPr/>
        </p:nvSpPr>
        <p:spPr>
          <a:xfrm rot="16200000" flipH="1">
            <a:off x="9643145" y="1619567"/>
            <a:ext cx="317078" cy="3879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5903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84" name="Shape 3684" descr="肘形连接符 308"/>
          <p:cNvSpPr/>
          <p:nvPr/>
        </p:nvSpPr>
        <p:spPr>
          <a:xfrm rot="16200000" flipH="1">
            <a:off x="10757403" y="351682"/>
            <a:ext cx="428391" cy="6526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3956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85" name="Shape 3685" descr="肘形连接符 309"/>
          <p:cNvSpPr/>
          <p:nvPr/>
        </p:nvSpPr>
        <p:spPr>
          <a:xfrm rot="16200000" flipH="1">
            <a:off x="9109333" y="1846120"/>
            <a:ext cx="858011" cy="396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378" y="0"/>
                </a:lnTo>
                <a:lnTo>
                  <a:pt x="1337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86" name="Shape 3686" descr="肘形连接符 310"/>
          <p:cNvSpPr/>
          <p:nvPr/>
        </p:nvSpPr>
        <p:spPr>
          <a:xfrm rot="16200000" flipH="1">
            <a:off x="7587549" y="3197207"/>
            <a:ext cx="1003406" cy="1410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4107" y="0"/>
                </a:lnTo>
                <a:lnTo>
                  <a:pt x="14107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87" name="Shape 3687" descr="肘形连接符 311"/>
          <p:cNvSpPr/>
          <p:nvPr/>
        </p:nvSpPr>
        <p:spPr>
          <a:xfrm rot="5400000">
            <a:off x="5576446" y="3684451"/>
            <a:ext cx="983512" cy="484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3B559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688" name="图片 3687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909733" y="8665394"/>
            <a:ext cx="3529712" cy="2764368"/>
          </a:xfrm>
          <a:prstGeom prst="rect">
            <a:avLst/>
          </a:prstGeom>
        </p:spPr>
      </p:pic>
      <p:sp>
        <p:nvSpPr>
          <p:cNvPr id="3690" name="Shape 3690" descr="矩形 324"/>
          <p:cNvSpPr/>
          <p:nvPr/>
        </p:nvSpPr>
        <p:spPr>
          <a:xfrm>
            <a:off x="12115915" y="9709028"/>
            <a:ext cx="2939043" cy="677100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1600" tIns="101600" rIns="101600" bIns="101600" anchor="ctr"/>
          <a:lstStyle>
            <a:lvl1pPr defTabSz="1651000">
              <a:defRPr sz="2800" b="1">
                <a:solidFill>
                  <a:srgbClr val="FFFFFF"/>
                </a:solidFill>
              </a:defRPr>
            </a:lvl1pPr>
          </a:lstStyle>
          <a:p>
            <a:r>
              <a:t>数据分析服务</a:t>
            </a:r>
          </a:p>
        </p:txBody>
      </p:sp>
      <p:sp>
        <p:nvSpPr>
          <p:cNvPr id="3691" name="Shape 3691" descr="矩形 325"/>
          <p:cNvSpPr/>
          <p:nvPr/>
        </p:nvSpPr>
        <p:spPr>
          <a:xfrm>
            <a:off x="19143794" y="1106976"/>
            <a:ext cx="1499638" cy="51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2000">
                <a:solidFill>
                  <a:srgbClr val="6999D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业务工作区</a:t>
            </a:r>
          </a:p>
        </p:txBody>
      </p:sp>
      <p:pic>
        <p:nvPicPr>
          <p:cNvPr id="3692" name="图片 3691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111636" y="9313671"/>
            <a:ext cx="7563953" cy="3925908"/>
          </a:xfrm>
          <a:prstGeom prst="rect">
            <a:avLst/>
          </a:prstGeom>
        </p:spPr>
      </p:pic>
      <p:sp>
        <p:nvSpPr>
          <p:cNvPr id="3694" name="Shape 3694" descr="肘形连接符 327"/>
          <p:cNvSpPr/>
          <p:nvPr/>
        </p:nvSpPr>
        <p:spPr>
          <a:xfrm rot="16200000">
            <a:off x="14519732" y="5860262"/>
            <a:ext cx="1930669" cy="3724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4866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95" name="Shape 3695" descr="肘形连接符 328"/>
          <p:cNvSpPr/>
          <p:nvPr/>
        </p:nvSpPr>
        <p:spPr>
          <a:xfrm rot="10800000">
            <a:off x="10546315" y="9066198"/>
            <a:ext cx="1315590" cy="466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96" name="Shape 3696" descr="肘形连接符 329"/>
          <p:cNvSpPr/>
          <p:nvPr/>
        </p:nvSpPr>
        <p:spPr>
          <a:xfrm rot="10800000">
            <a:off x="7938472" y="9090658"/>
            <a:ext cx="3910086" cy="620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97" name="Shape 3697" descr="肘形连接符 330"/>
          <p:cNvSpPr/>
          <p:nvPr/>
        </p:nvSpPr>
        <p:spPr>
          <a:xfrm flipH="1">
            <a:off x="10311656" y="10492428"/>
            <a:ext cx="1551243" cy="413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98" name="Shape 3698" descr="肘形连接符 331"/>
          <p:cNvSpPr/>
          <p:nvPr/>
        </p:nvSpPr>
        <p:spPr>
          <a:xfrm rot="10800000">
            <a:off x="5464265" y="9395452"/>
            <a:ext cx="6389227" cy="442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99" name="Shape 3699" descr="肘形连接符 332"/>
          <p:cNvSpPr/>
          <p:nvPr/>
        </p:nvSpPr>
        <p:spPr>
          <a:xfrm flipH="1">
            <a:off x="7823764" y="10254128"/>
            <a:ext cx="4042351" cy="64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0" name="Shape 3700" descr="肘形连接符 333"/>
          <p:cNvSpPr/>
          <p:nvPr/>
        </p:nvSpPr>
        <p:spPr>
          <a:xfrm flipH="1">
            <a:off x="5355934" y="10022255"/>
            <a:ext cx="6485932" cy="8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1" name="Shape 3701" descr="肘形连接符 334"/>
          <p:cNvSpPr/>
          <p:nvPr/>
        </p:nvSpPr>
        <p:spPr>
          <a:xfrm>
            <a:off x="3598914" y="6668260"/>
            <a:ext cx="14072653" cy="50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2" name="Shape 3702" descr="肘形连接符 335"/>
          <p:cNvSpPr/>
          <p:nvPr/>
        </p:nvSpPr>
        <p:spPr>
          <a:xfrm rot="16200000">
            <a:off x="13350691" y="3645603"/>
            <a:ext cx="1316816" cy="6985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3" name="Shape 3703" descr="肘形连接符 336"/>
          <p:cNvSpPr/>
          <p:nvPr/>
        </p:nvSpPr>
        <p:spPr>
          <a:xfrm rot="16200000">
            <a:off x="12050042" y="2232797"/>
            <a:ext cx="1365133" cy="9592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4" name="Shape 3704" descr="肘形连接符 337"/>
          <p:cNvSpPr/>
          <p:nvPr/>
        </p:nvSpPr>
        <p:spPr>
          <a:xfrm rot="16200000" flipH="1">
            <a:off x="14368488" y="2981819"/>
            <a:ext cx="429525" cy="5913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2E75B6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5" name="Shape 3705" descr="肘形连接符 338"/>
          <p:cNvSpPr/>
          <p:nvPr/>
        </p:nvSpPr>
        <p:spPr>
          <a:xfrm>
            <a:off x="17221917" y="10755886"/>
            <a:ext cx="3647833" cy="59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6" name="Shape 3706" descr="肘形连接符 339"/>
          <p:cNvSpPr/>
          <p:nvPr/>
        </p:nvSpPr>
        <p:spPr>
          <a:xfrm>
            <a:off x="17203501" y="11025202"/>
            <a:ext cx="1096826" cy="38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7" name="Shape 3707" descr="肘形连接符 340"/>
          <p:cNvSpPr/>
          <p:nvPr/>
        </p:nvSpPr>
        <p:spPr>
          <a:xfrm rot="5400000">
            <a:off x="7207287" y="1478336"/>
            <a:ext cx="442252" cy="430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2E75B6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8" name="Shape 3708" descr="肘形连接符 341"/>
          <p:cNvSpPr/>
          <p:nvPr/>
        </p:nvSpPr>
        <p:spPr>
          <a:xfrm rot="16200000" flipH="1">
            <a:off x="9573308" y="4801370"/>
            <a:ext cx="2989358" cy="480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2E75B6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09" name="Shape 3709" descr="肘形连接符 342"/>
          <p:cNvSpPr/>
          <p:nvPr/>
        </p:nvSpPr>
        <p:spPr>
          <a:xfrm rot="5400000">
            <a:off x="5756055" y="3552662"/>
            <a:ext cx="584666" cy="4826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2E75B6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10" name="Shape 3710" descr="肘形连接符 343"/>
          <p:cNvSpPr/>
          <p:nvPr/>
        </p:nvSpPr>
        <p:spPr>
          <a:xfrm>
            <a:off x="3621005" y="10053304"/>
            <a:ext cx="1519472" cy="853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11" name="Shape 3711" descr="肘形连接符 344"/>
          <p:cNvSpPr/>
          <p:nvPr/>
        </p:nvSpPr>
        <p:spPr>
          <a:xfrm>
            <a:off x="3667968" y="6818909"/>
            <a:ext cx="4012420" cy="909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12" name="Shape 3712" descr="矩形 345"/>
          <p:cNvSpPr/>
          <p:nvPr/>
        </p:nvSpPr>
        <p:spPr>
          <a:xfrm>
            <a:off x="8325151" y="1077004"/>
            <a:ext cx="1563159" cy="51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2000">
                <a:solidFill>
                  <a:srgbClr val="90AB89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数据采集区</a:t>
            </a:r>
          </a:p>
        </p:txBody>
      </p:sp>
      <p:sp>
        <p:nvSpPr>
          <p:cNvPr id="3713" name="Shape 3713"/>
          <p:cNvSpPr/>
          <p:nvPr/>
        </p:nvSpPr>
        <p:spPr>
          <a:xfrm>
            <a:off x="1615241" y="3888203"/>
            <a:ext cx="1781942" cy="9262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2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4" name="Shape 3714"/>
          <p:cNvSpPr/>
          <p:nvPr/>
        </p:nvSpPr>
        <p:spPr>
          <a:xfrm>
            <a:off x="1615241" y="4094972"/>
            <a:ext cx="1793908" cy="51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自然语言处理</a:t>
            </a:r>
          </a:p>
        </p:txBody>
      </p:sp>
      <p:sp>
        <p:nvSpPr>
          <p:cNvPr id="3715" name="Shape 3715"/>
          <p:cNvSpPr/>
          <p:nvPr/>
        </p:nvSpPr>
        <p:spPr>
          <a:xfrm>
            <a:off x="1615241" y="6722808"/>
            <a:ext cx="1763639" cy="926200"/>
          </a:xfrm>
          <a:prstGeom prst="rect">
            <a:avLst/>
          </a:prstGeom>
          <a:blipFill>
            <a:blip r:embed="rId7"/>
          </a:blipFill>
          <a:ln w="12700"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2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6" name="Shape 3716"/>
          <p:cNvSpPr/>
          <p:nvPr/>
        </p:nvSpPr>
        <p:spPr>
          <a:xfrm>
            <a:off x="1615241" y="6929577"/>
            <a:ext cx="1695580" cy="51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数据识别</a:t>
            </a:r>
          </a:p>
        </p:txBody>
      </p:sp>
      <p:sp>
        <p:nvSpPr>
          <p:cNvPr id="3717" name="Shape 3717" descr="肘形连接符 354"/>
          <p:cNvSpPr/>
          <p:nvPr/>
        </p:nvSpPr>
        <p:spPr>
          <a:xfrm rot="10800000" flipH="1">
            <a:off x="3606098" y="12482052"/>
            <a:ext cx="1658821" cy="360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18" name="Shape 3718" descr="肘形连接符 355"/>
          <p:cNvSpPr/>
          <p:nvPr/>
        </p:nvSpPr>
        <p:spPr>
          <a:xfrm rot="10800000" flipH="1">
            <a:off x="3597478" y="12510751"/>
            <a:ext cx="6749081" cy="561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19" name="Shape 3719" descr="肘形连接符 306"/>
          <p:cNvSpPr/>
          <p:nvPr/>
        </p:nvSpPr>
        <p:spPr>
          <a:xfrm rot="16200000">
            <a:off x="19235842" y="4116635"/>
            <a:ext cx="1239485" cy="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20" name="Shape 3720" descr="肘形连接符 138"/>
          <p:cNvSpPr/>
          <p:nvPr/>
        </p:nvSpPr>
        <p:spPr>
          <a:xfrm>
            <a:off x="19824216" y="6976406"/>
            <a:ext cx="2082249" cy="22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21" name="Shape 3721" descr="肘形连接符 262"/>
          <p:cNvSpPr/>
          <p:nvPr/>
        </p:nvSpPr>
        <p:spPr>
          <a:xfrm>
            <a:off x="19849331" y="6563219"/>
            <a:ext cx="1" cy="443506"/>
          </a:xfrm>
          <a:prstGeom prst="line">
            <a:avLst/>
          </a:pr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22" name="Shape 3722" descr="肘形连接符 339"/>
          <p:cNvSpPr/>
          <p:nvPr/>
        </p:nvSpPr>
        <p:spPr>
          <a:xfrm rot="10800000">
            <a:off x="10740567" y="12510563"/>
            <a:ext cx="6101617" cy="561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6C9EC8"/>
            </a:solidFill>
            <a:prstDash val="sysDash"/>
            <a:miter/>
            <a:tailEnd type="triangle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23" name="Shape 3723" descr="肘形连接符 262"/>
          <p:cNvSpPr/>
          <p:nvPr/>
        </p:nvSpPr>
        <p:spPr>
          <a:xfrm>
            <a:off x="16848229" y="12845455"/>
            <a:ext cx="1" cy="241057"/>
          </a:xfrm>
          <a:prstGeom prst="line">
            <a:avLst/>
          </a:prstGeom>
          <a:ln w="25400">
            <a:solidFill>
              <a:srgbClr val="6C9EC8"/>
            </a:solidFill>
            <a:prstDash val="sysDash"/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24" name="Shape 3724"/>
          <p:cNvSpPr/>
          <p:nvPr/>
        </p:nvSpPr>
        <p:spPr>
          <a:xfrm>
            <a:off x="22318812" y="2542249"/>
            <a:ext cx="863961" cy="4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725" name="Shape 3725" descr="TextBox 77"/>
          <p:cNvSpPr/>
          <p:nvPr/>
        </p:nvSpPr>
        <p:spPr>
          <a:xfrm>
            <a:off x="17776735" y="2671325"/>
            <a:ext cx="747949" cy="37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algn="l" defTabSz="1828800">
              <a:defRPr sz="12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S</a:t>
            </a:r>
            <a:r>
              <a:rPr b="1"/>
              <a:t>节点</a:t>
            </a:r>
          </a:p>
        </p:txBody>
      </p:sp>
      <p:sp>
        <p:nvSpPr>
          <p:cNvPr id="3726" name="Shape 3726"/>
          <p:cNvSpPr/>
          <p:nvPr/>
        </p:nvSpPr>
        <p:spPr>
          <a:xfrm>
            <a:off x="16520303" y="7923621"/>
            <a:ext cx="893189" cy="40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6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Redis</a:t>
            </a:r>
          </a:p>
        </p:txBody>
      </p:sp>
      <p:sp>
        <p:nvSpPr>
          <p:cNvPr id="3727" name="Shape 3727"/>
          <p:cNvSpPr/>
          <p:nvPr/>
        </p:nvSpPr>
        <p:spPr>
          <a:xfrm>
            <a:off x="17626046" y="7883962"/>
            <a:ext cx="922865" cy="4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728" name="Shape 3728"/>
          <p:cNvSpPr/>
          <p:nvPr/>
        </p:nvSpPr>
        <p:spPr>
          <a:xfrm>
            <a:off x="17447837" y="12158822"/>
            <a:ext cx="816256" cy="34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2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Redis</a:t>
            </a:r>
          </a:p>
        </p:txBody>
      </p:sp>
      <p:sp>
        <p:nvSpPr>
          <p:cNvPr id="3729" name="Shape 3729"/>
          <p:cNvSpPr/>
          <p:nvPr/>
        </p:nvSpPr>
        <p:spPr>
          <a:xfrm>
            <a:off x="18525059" y="12084531"/>
            <a:ext cx="802326" cy="4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</a:t>
            </a:r>
          </a:p>
        </p:txBody>
      </p:sp>
      <p:sp>
        <p:nvSpPr>
          <p:cNvPr id="3730" name="Shape 3730"/>
          <p:cNvSpPr/>
          <p:nvPr/>
        </p:nvSpPr>
        <p:spPr>
          <a:xfrm>
            <a:off x="19990330" y="12191003"/>
            <a:ext cx="948244" cy="37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200" b="1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0"/>
            </a:pPr>
            <a:r>
              <a:rPr b="1"/>
              <a:t>内存服务器</a:t>
            </a:r>
          </a:p>
        </p:txBody>
      </p:sp>
      <p:sp>
        <p:nvSpPr>
          <p:cNvPr id="3731" name="Shape 3731"/>
          <p:cNvSpPr/>
          <p:nvPr/>
        </p:nvSpPr>
        <p:spPr>
          <a:xfrm>
            <a:off x="10422135" y="11612751"/>
            <a:ext cx="940353" cy="452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732" name="Shape 3732"/>
          <p:cNvSpPr/>
          <p:nvPr/>
        </p:nvSpPr>
        <p:spPr>
          <a:xfrm>
            <a:off x="9295434" y="11652092"/>
            <a:ext cx="910117" cy="40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6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HBase</a:t>
            </a:r>
          </a:p>
        </p:txBody>
      </p:sp>
      <p:sp>
        <p:nvSpPr>
          <p:cNvPr id="3733" name="Shape 3733"/>
          <p:cNvSpPr/>
          <p:nvPr/>
        </p:nvSpPr>
        <p:spPr>
          <a:xfrm>
            <a:off x="7947626" y="11588942"/>
            <a:ext cx="913165" cy="4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734" name="Shape 3734"/>
          <p:cNvSpPr/>
          <p:nvPr/>
        </p:nvSpPr>
        <p:spPr>
          <a:xfrm>
            <a:off x="6853502" y="11628282"/>
            <a:ext cx="883802" cy="40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6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Redis</a:t>
            </a:r>
          </a:p>
        </p:txBody>
      </p:sp>
      <p:sp>
        <p:nvSpPr>
          <p:cNvPr id="3735" name="Shape 3735"/>
          <p:cNvSpPr/>
          <p:nvPr/>
        </p:nvSpPr>
        <p:spPr>
          <a:xfrm>
            <a:off x="5272248" y="11590403"/>
            <a:ext cx="921473" cy="4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736" name="Shape 3736"/>
          <p:cNvSpPr/>
          <p:nvPr/>
        </p:nvSpPr>
        <p:spPr>
          <a:xfrm>
            <a:off x="4168171" y="11630869"/>
            <a:ext cx="891841" cy="40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6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Mysql</a:t>
            </a:r>
          </a:p>
        </p:txBody>
      </p:sp>
      <p:sp>
        <p:nvSpPr>
          <p:cNvPr id="3737" name="Shape 3737"/>
          <p:cNvSpPr/>
          <p:nvPr/>
        </p:nvSpPr>
        <p:spPr>
          <a:xfrm>
            <a:off x="5317023" y="8446241"/>
            <a:ext cx="946176" cy="4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738" name="Shape 3738" descr="TextBox 77"/>
          <p:cNvSpPr/>
          <p:nvPr/>
        </p:nvSpPr>
        <p:spPr>
          <a:xfrm>
            <a:off x="6842082" y="8373033"/>
            <a:ext cx="856143" cy="41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algn="l" defTabSz="1828800">
              <a:defRPr sz="14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M</a:t>
            </a:r>
            <a:r>
              <a:rPr b="1"/>
              <a:t>节点</a:t>
            </a:r>
          </a:p>
        </p:txBody>
      </p:sp>
      <p:sp>
        <p:nvSpPr>
          <p:cNvPr id="3739" name="Shape 3739" descr="TextBox 77"/>
          <p:cNvSpPr/>
          <p:nvPr/>
        </p:nvSpPr>
        <p:spPr>
          <a:xfrm>
            <a:off x="8123012" y="8413773"/>
            <a:ext cx="777340" cy="41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algn="l" defTabSz="1828800">
              <a:defRPr sz="14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S</a:t>
            </a:r>
            <a:r>
              <a:rPr b="1"/>
              <a:t>节点</a:t>
            </a:r>
          </a:p>
        </p:txBody>
      </p:sp>
      <p:sp>
        <p:nvSpPr>
          <p:cNvPr id="3740" name="Shape 3740"/>
          <p:cNvSpPr/>
          <p:nvPr/>
        </p:nvSpPr>
        <p:spPr>
          <a:xfrm>
            <a:off x="9703879" y="8562865"/>
            <a:ext cx="587938" cy="31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 defTabSz="1828800">
              <a:defRPr sz="14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Kafka</a:t>
            </a:r>
          </a:p>
        </p:txBody>
      </p:sp>
      <p:sp>
        <p:nvSpPr>
          <p:cNvPr id="3741" name="Shape 3741"/>
          <p:cNvSpPr/>
          <p:nvPr/>
        </p:nvSpPr>
        <p:spPr>
          <a:xfrm>
            <a:off x="10727978" y="8535965"/>
            <a:ext cx="785238" cy="452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742" name="Shape 3742" descr="TextBox 77"/>
          <p:cNvSpPr/>
          <p:nvPr/>
        </p:nvSpPr>
        <p:spPr>
          <a:xfrm>
            <a:off x="10533884" y="4931122"/>
            <a:ext cx="853307" cy="41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algn="l" defTabSz="1828800">
              <a:defRPr sz="14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M</a:t>
            </a:r>
            <a:r>
              <a:rPr b="1"/>
              <a:t>节点</a:t>
            </a:r>
          </a:p>
        </p:txBody>
      </p:sp>
      <p:sp>
        <p:nvSpPr>
          <p:cNvPr id="3743" name="Shape 3743" descr="TextBox 77"/>
          <p:cNvSpPr/>
          <p:nvPr/>
        </p:nvSpPr>
        <p:spPr>
          <a:xfrm>
            <a:off x="11810572" y="4972514"/>
            <a:ext cx="774768" cy="41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algn="l" defTabSz="1828800">
              <a:defRPr sz="14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S</a:t>
            </a:r>
            <a:r>
              <a:rPr b="1"/>
              <a:t>节点</a:t>
            </a:r>
          </a:p>
        </p:txBody>
      </p:sp>
      <p:sp>
        <p:nvSpPr>
          <p:cNvPr id="3744" name="Shape 3744"/>
          <p:cNvSpPr/>
          <p:nvPr/>
        </p:nvSpPr>
        <p:spPr>
          <a:xfrm>
            <a:off x="11658562" y="2560565"/>
            <a:ext cx="923912" cy="452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745" name="Shape 3745"/>
          <p:cNvSpPr/>
          <p:nvPr/>
        </p:nvSpPr>
        <p:spPr>
          <a:xfrm>
            <a:off x="13056545" y="2642563"/>
            <a:ext cx="886395" cy="34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200" b="1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Hadoop</a:t>
            </a:r>
          </a:p>
        </p:txBody>
      </p:sp>
      <p:sp>
        <p:nvSpPr>
          <p:cNvPr id="3746" name="Shape 3746"/>
          <p:cNvSpPr/>
          <p:nvPr/>
        </p:nvSpPr>
        <p:spPr>
          <a:xfrm>
            <a:off x="14153880" y="2573844"/>
            <a:ext cx="915844" cy="4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747" name="Shape 3747"/>
          <p:cNvSpPr/>
          <p:nvPr/>
        </p:nvSpPr>
        <p:spPr>
          <a:xfrm>
            <a:off x="10551563" y="2630035"/>
            <a:ext cx="894202" cy="34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200" b="1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Redis</a:t>
            </a:r>
          </a:p>
        </p:txBody>
      </p:sp>
      <p:sp>
        <p:nvSpPr>
          <p:cNvPr id="3748" name="Shape 3748"/>
          <p:cNvSpPr/>
          <p:nvPr/>
        </p:nvSpPr>
        <p:spPr>
          <a:xfrm>
            <a:off x="4747936" y="5130649"/>
            <a:ext cx="981820" cy="40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6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Hbase</a:t>
            </a:r>
          </a:p>
        </p:txBody>
      </p:sp>
      <p:sp>
        <p:nvSpPr>
          <p:cNvPr id="3749" name="Shape 3749"/>
          <p:cNvSpPr/>
          <p:nvPr/>
        </p:nvSpPr>
        <p:spPr>
          <a:xfrm>
            <a:off x="5963403" y="5091308"/>
            <a:ext cx="1014438" cy="4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……</a:t>
            </a:r>
          </a:p>
        </p:txBody>
      </p:sp>
      <p:sp>
        <p:nvSpPr>
          <p:cNvPr id="3750" name="Shape 3750" descr="TextBox 77"/>
          <p:cNvSpPr/>
          <p:nvPr/>
        </p:nvSpPr>
        <p:spPr>
          <a:xfrm>
            <a:off x="16616917" y="2629033"/>
            <a:ext cx="775194" cy="41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algn="l" defTabSz="1828800">
              <a:defRPr sz="14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M</a:t>
            </a:r>
            <a:r>
              <a:rPr b="1"/>
              <a:t>节点</a:t>
            </a:r>
          </a:p>
        </p:txBody>
      </p:sp>
      <p:sp>
        <p:nvSpPr>
          <p:cNvPr id="3751" name="Shape 3751"/>
          <p:cNvSpPr/>
          <p:nvPr/>
        </p:nvSpPr>
        <p:spPr>
          <a:xfrm>
            <a:off x="17815083" y="5637511"/>
            <a:ext cx="1882652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网上搜索系统</a:t>
            </a:r>
          </a:p>
        </p:txBody>
      </p:sp>
      <p:sp>
        <p:nvSpPr>
          <p:cNvPr id="3752" name="Shape 3752"/>
          <p:cNvSpPr/>
          <p:nvPr/>
        </p:nvSpPr>
        <p:spPr>
          <a:xfrm>
            <a:off x="19986026" y="5635131"/>
            <a:ext cx="1882653" cy="440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defTabSz="1828800">
              <a:defRPr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网上分析系统</a:t>
            </a:r>
          </a:p>
        </p:txBody>
      </p:sp>
      <p:sp>
        <p:nvSpPr>
          <p:cNvPr id="3753" name="Shape 3753"/>
          <p:cNvSpPr>
            <a:spLocks noGrp="1"/>
          </p:cNvSpPr>
          <p:nvPr>
            <p:ph type="title" idx="4294967295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部署设计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Shape 3755"/>
          <p:cNvSpPr/>
          <p:nvPr/>
        </p:nvSpPr>
        <p:spPr>
          <a:xfrm>
            <a:off x="4827034" y="10274849"/>
            <a:ext cx="15322623" cy="2958636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6" name="Shape 3756"/>
          <p:cNvSpPr/>
          <p:nvPr/>
        </p:nvSpPr>
        <p:spPr>
          <a:xfrm>
            <a:off x="4827034" y="-1"/>
            <a:ext cx="91140" cy="13716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7" name="Shape 3757"/>
          <p:cNvSpPr/>
          <p:nvPr/>
        </p:nvSpPr>
        <p:spPr>
          <a:xfrm>
            <a:off x="2366358" y="956255"/>
            <a:ext cx="223393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3758" name="Shape 3758"/>
          <p:cNvSpPr/>
          <p:nvPr/>
        </p:nvSpPr>
        <p:spPr>
          <a:xfrm>
            <a:off x="5144913" y="1267405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一、业务说明</a:t>
            </a:r>
          </a:p>
        </p:txBody>
      </p:sp>
      <p:sp>
        <p:nvSpPr>
          <p:cNvPr id="3759" name="Shape 3759"/>
          <p:cNvSpPr/>
          <p:nvPr/>
        </p:nvSpPr>
        <p:spPr>
          <a:xfrm>
            <a:off x="5144913" y="3792452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二、总体设计</a:t>
            </a:r>
          </a:p>
        </p:txBody>
      </p:sp>
      <p:sp>
        <p:nvSpPr>
          <p:cNvPr id="3760" name="Shape 3760"/>
          <p:cNvSpPr/>
          <p:nvPr/>
        </p:nvSpPr>
        <p:spPr>
          <a:xfrm>
            <a:off x="5144913" y="7349904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r>
              <a:t>三、概要设计</a:t>
            </a:r>
          </a:p>
        </p:txBody>
      </p:sp>
      <p:sp>
        <p:nvSpPr>
          <p:cNvPr id="3761" name="Shape 3761"/>
          <p:cNvSpPr/>
          <p:nvPr/>
        </p:nvSpPr>
        <p:spPr>
          <a:xfrm>
            <a:off x="5144913" y="10694484"/>
            <a:ext cx="42019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FFFFFF"/>
                </a:solidFill>
              </a:defRPr>
            </a:lvl1pPr>
          </a:lstStyle>
          <a:p>
            <a:r>
              <a:t>四、后续工作</a:t>
            </a:r>
          </a:p>
        </p:txBody>
      </p:sp>
      <p:sp>
        <p:nvSpPr>
          <p:cNvPr id="3762" name="Shape 3762"/>
          <p:cNvSpPr/>
          <p:nvPr/>
        </p:nvSpPr>
        <p:spPr>
          <a:xfrm>
            <a:off x="6334461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建设目标</a:t>
            </a:r>
          </a:p>
        </p:txBody>
      </p:sp>
      <p:sp>
        <p:nvSpPr>
          <p:cNvPr id="3763" name="Shape 3763"/>
          <p:cNvSpPr/>
          <p:nvPr/>
        </p:nvSpPr>
        <p:spPr>
          <a:xfrm>
            <a:off x="15770110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用户分析</a:t>
            </a:r>
          </a:p>
        </p:txBody>
      </p:sp>
      <p:sp>
        <p:nvSpPr>
          <p:cNvPr id="3764" name="Shape 3764"/>
          <p:cNvSpPr/>
          <p:nvPr/>
        </p:nvSpPr>
        <p:spPr>
          <a:xfrm>
            <a:off x="12641938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业务实现</a:t>
            </a:r>
          </a:p>
        </p:txBody>
      </p:sp>
      <p:sp>
        <p:nvSpPr>
          <p:cNvPr id="3765" name="Shape 3765"/>
          <p:cNvSpPr/>
          <p:nvPr/>
        </p:nvSpPr>
        <p:spPr>
          <a:xfrm>
            <a:off x="9602416" y="228111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系统定位</a:t>
            </a:r>
          </a:p>
        </p:txBody>
      </p:sp>
      <p:sp>
        <p:nvSpPr>
          <p:cNvPr id="3766" name="Shape 3766"/>
          <p:cNvSpPr/>
          <p:nvPr/>
        </p:nvSpPr>
        <p:spPr>
          <a:xfrm>
            <a:off x="6318422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体系结构</a:t>
            </a:r>
          </a:p>
        </p:txBody>
      </p:sp>
      <p:sp>
        <p:nvSpPr>
          <p:cNvPr id="3767" name="Shape 3767"/>
          <p:cNvSpPr/>
          <p:nvPr/>
        </p:nvSpPr>
        <p:spPr>
          <a:xfrm>
            <a:off x="15754069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主机设计</a:t>
            </a:r>
          </a:p>
        </p:txBody>
      </p:sp>
      <p:sp>
        <p:nvSpPr>
          <p:cNvPr id="3768" name="Shape 3768"/>
          <p:cNvSpPr/>
          <p:nvPr/>
        </p:nvSpPr>
        <p:spPr>
          <a:xfrm>
            <a:off x="12625898" y="489419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部署设计</a:t>
            </a:r>
          </a:p>
        </p:txBody>
      </p:sp>
      <p:sp>
        <p:nvSpPr>
          <p:cNvPr id="3769" name="Shape 3769"/>
          <p:cNvSpPr/>
          <p:nvPr/>
        </p:nvSpPr>
        <p:spPr>
          <a:xfrm>
            <a:off x="9586376" y="4894197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技术路线</a:t>
            </a:r>
          </a:p>
        </p:txBody>
      </p:sp>
      <p:sp>
        <p:nvSpPr>
          <p:cNvPr id="3770" name="Shape 3770"/>
          <p:cNvSpPr/>
          <p:nvPr/>
        </p:nvSpPr>
        <p:spPr>
          <a:xfrm>
            <a:off x="6331205" y="5731855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数据安全设计</a:t>
            </a:r>
          </a:p>
        </p:txBody>
      </p:sp>
      <p:sp>
        <p:nvSpPr>
          <p:cNvPr id="3771" name="Shape 3771"/>
          <p:cNvSpPr/>
          <p:nvPr/>
        </p:nvSpPr>
        <p:spPr>
          <a:xfrm>
            <a:off x="10670471" y="5731855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06 访问安全设计</a:t>
            </a:r>
          </a:p>
        </p:txBody>
      </p:sp>
      <p:sp>
        <p:nvSpPr>
          <p:cNvPr id="3772" name="Shape 3772"/>
          <p:cNvSpPr/>
          <p:nvPr/>
        </p:nvSpPr>
        <p:spPr>
          <a:xfrm>
            <a:off x="6274097" y="846384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功能设计</a:t>
            </a:r>
          </a:p>
        </p:txBody>
      </p:sp>
      <p:sp>
        <p:nvSpPr>
          <p:cNvPr id="3773" name="Shape 3773"/>
          <p:cNvSpPr/>
          <p:nvPr/>
        </p:nvSpPr>
        <p:spPr>
          <a:xfrm>
            <a:off x="15709744" y="8463840"/>
            <a:ext cx="44496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大数据分析设计</a:t>
            </a:r>
          </a:p>
        </p:txBody>
      </p:sp>
      <p:sp>
        <p:nvSpPr>
          <p:cNvPr id="3774" name="Shape 3774"/>
          <p:cNvSpPr/>
          <p:nvPr/>
        </p:nvSpPr>
        <p:spPr>
          <a:xfrm>
            <a:off x="12581573" y="8463840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数据设计</a:t>
            </a:r>
          </a:p>
        </p:txBody>
      </p:sp>
      <p:sp>
        <p:nvSpPr>
          <p:cNvPr id="3775" name="Shape 3775"/>
          <p:cNvSpPr/>
          <p:nvPr/>
        </p:nvSpPr>
        <p:spPr>
          <a:xfrm>
            <a:off x="9542051" y="8463840"/>
            <a:ext cx="272238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流程设计</a:t>
            </a:r>
          </a:p>
        </p:txBody>
      </p:sp>
      <p:sp>
        <p:nvSpPr>
          <p:cNvPr id="3776" name="Shape 3776"/>
          <p:cNvSpPr/>
          <p:nvPr/>
        </p:nvSpPr>
        <p:spPr>
          <a:xfrm>
            <a:off x="6286880" y="9301498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05 部署设计</a:t>
            </a:r>
          </a:p>
        </p:txBody>
      </p:sp>
      <p:sp>
        <p:nvSpPr>
          <p:cNvPr id="3777" name="Shape 3777"/>
          <p:cNvSpPr/>
          <p:nvPr/>
        </p:nvSpPr>
        <p:spPr>
          <a:xfrm>
            <a:off x="6286880" y="1162081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数据升级</a:t>
            </a:r>
          </a:p>
        </p:txBody>
      </p:sp>
      <p:sp>
        <p:nvSpPr>
          <p:cNvPr id="3778" name="Shape 3778"/>
          <p:cNvSpPr/>
          <p:nvPr/>
        </p:nvSpPr>
        <p:spPr>
          <a:xfrm>
            <a:off x="15722528" y="11620817"/>
            <a:ext cx="44496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知识图谱融合</a:t>
            </a:r>
          </a:p>
        </p:txBody>
      </p:sp>
      <p:sp>
        <p:nvSpPr>
          <p:cNvPr id="3779" name="Shape 3779"/>
          <p:cNvSpPr/>
          <p:nvPr/>
        </p:nvSpPr>
        <p:spPr>
          <a:xfrm>
            <a:off x="12594356" y="11620817"/>
            <a:ext cx="4099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功能升级</a:t>
            </a:r>
          </a:p>
        </p:txBody>
      </p:sp>
      <p:sp>
        <p:nvSpPr>
          <p:cNvPr id="3780" name="Shape 3780"/>
          <p:cNvSpPr/>
          <p:nvPr/>
        </p:nvSpPr>
        <p:spPr>
          <a:xfrm>
            <a:off x="9554835" y="11620817"/>
            <a:ext cx="40997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算法升级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Shape 3782"/>
          <p:cNvSpPr/>
          <p:nvPr/>
        </p:nvSpPr>
        <p:spPr>
          <a:xfrm>
            <a:off x="1448682" y="2110460"/>
            <a:ext cx="18890445" cy="8802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7" algn="l" defTabSz="457200">
              <a:lnSpc>
                <a:spcPct val="170000"/>
              </a:lnSpc>
              <a:defRPr sz="3200">
                <a:solidFill>
                  <a:srgbClr val="49586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endParaRPr/>
          </a:p>
          <a:p>
            <a:pPr marL="1500187" lvl="1" indent="-611187" algn="l" defTabSz="457200">
              <a:lnSpc>
                <a:spcPct val="170000"/>
              </a:lnSpc>
              <a:buSzPct val="47000"/>
              <a:buBlip>
                <a:blip r:embed="rId2"/>
              </a:buBlip>
              <a:defRPr sz="4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第三方接入数据</a:t>
            </a:r>
          </a:p>
          <a:p>
            <a:pPr lvl="7" algn="l" defTabSz="457200">
              <a:lnSpc>
                <a:spcPct val="170000"/>
              </a:lnSpc>
              <a:defRPr sz="3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  将接入腾讯、今日头条、抖音等第三方厂家，实现对QQ空间、微信群等私密空间数据的整合。</a:t>
            </a:r>
          </a:p>
          <a:p>
            <a:pPr lvl="7" algn="l" defTabSz="457200">
              <a:lnSpc>
                <a:spcPct val="170000"/>
              </a:lnSpc>
              <a:defRPr sz="3200">
                <a:solidFill>
                  <a:srgbClr val="49586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endParaRPr/>
          </a:p>
          <a:p>
            <a:pPr marL="1500187" lvl="1" indent="-611187" algn="l" defTabSz="457200">
              <a:lnSpc>
                <a:spcPct val="170000"/>
              </a:lnSpc>
              <a:buSzPct val="47000"/>
              <a:buBlip>
                <a:blip r:embed="rId2"/>
              </a:buBlip>
              <a:defRPr sz="4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一体化数据融合</a:t>
            </a:r>
          </a:p>
          <a:p>
            <a:pPr lvl="8" algn="l" defTabSz="457200">
              <a:lnSpc>
                <a:spcPct val="1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与一体化平台数据进行融合，接入一体化平台重点人、事件、组织等线下数据。实现网上、网下，虚拟、现实的数据融合。</a:t>
            </a:r>
          </a:p>
          <a:p>
            <a:pPr algn="l" defTabSz="457200">
              <a:lnSpc>
                <a:spcPct val="150000"/>
              </a:lnSpc>
              <a:defRPr sz="4400">
                <a:solidFill>
                  <a:srgbClr val="49586C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783" name="Shape 3783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01 数据升级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Shape 3785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02 算法升级</a:t>
            </a:r>
          </a:p>
        </p:txBody>
      </p:sp>
      <p:sp>
        <p:nvSpPr>
          <p:cNvPr id="3786" name="Shape 3786"/>
          <p:cNvSpPr/>
          <p:nvPr/>
        </p:nvSpPr>
        <p:spPr>
          <a:xfrm>
            <a:off x="1410759" y="2043301"/>
            <a:ext cx="18890445" cy="6433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7" algn="l" defTabSz="457200">
              <a:lnSpc>
                <a:spcPct val="170000"/>
              </a:lnSpc>
              <a:defRPr sz="3200">
                <a:solidFill>
                  <a:srgbClr val="49586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endParaRPr/>
          </a:p>
          <a:p>
            <a:pPr marL="1500187" lvl="1" indent="-611187" algn="l" defTabSz="457200">
              <a:lnSpc>
                <a:spcPct val="170000"/>
              </a:lnSpc>
              <a:buSzPct val="47000"/>
              <a:buBlip>
                <a:blip r:embed="rId2"/>
              </a:buBlip>
              <a:defRPr sz="4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机器翻译</a:t>
            </a:r>
          </a:p>
          <a:p>
            <a:pPr lvl="7" algn="l" defTabSz="457200">
              <a:lnSpc>
                <a:spcPct val="170000"/>
              </a:lnSpc>
              <a:defRPr sz="3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  推进哈、土、乌语料积累，增强翻译模型训练算法，提高机器翻译精准度。</a:t>
            </a:r>
          </a:p>
          <a:p>
            <a:pPr lvl="7" algn="l" defTabSz="457200">
              <a:lnSpc>
                <a:spcPct val="170000"/>
              </a:lnSpc>
              <a:defRPr sz="3200">
                <a:solidFill>
                  <a:srgbClr val="49586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endParaRPr/>
          </a:p>
          <a:p>
            <a:pPr marL="1500187" lvl="1" indent="-611187" algn="l" defTabSz="457200">
              <a:lnSpc>
                <a:spcPct val="170000"/>
              </a:lnSpc>
              <a:buSzPct val="47000"/>
              <a:buBlip>
                <a:blip r:embed="rId2"/>
              </a:buBlip>
              <a:defRPr sz="4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模型识别</a:t>
            </a:r>
          </a:p>
          <a:p>
            <a:pPr lvl="8" algn="l" defTabSz="457200">
              <a:lnSpc>
                <a:spcPct val="1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推进样品语料的积累，提高语料数量，及加强语料标记的质量。同时不断改进机器学习算法，提高模型识别的准确度。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Shape 3788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03 功能升级</a:t>
            </a:r>
          </a:p>
        </p:txBody>
      </p:sp>
      <p:sp>
        <p:nvSpPr>
          <p:cNvPr id="3789" name="Shape 3789"/>
          <p:cNvSpPr/>
          <p:nvPr/>
        </p:nvSpPr>
        <p:spPr>
          <a:xfrm>
            <a:off x="1429721" y="2153931"/>
            <a:ext cx="19125903" cy="6705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7" algn="l" defTabSz="457200">
              <a:lnSpc>
                <a:spcPct val="170000"/>
              </a:lnSpc>
              <a:defRPr sz="3200">
                <a:solidFill>
                  <a:srgbClr val="49586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endParaRPr/>
          </a:p>
          <a:p>
            <a:pPr marL="1500187" lvl="1" indent="-611187" algn="l" defTabSz="457200">
              <a:lnSpc>
                <a:spcPct val="170000"/>
              </a:lnSpc>
              <a:buSzPct val="47000"/>
              <a:buBlip>
                <a:blip r:embed="rId2"/>
              </a:buBlip>
              <a:defRPr sz="4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提高关系挖掘能力</a:t>
            </a:r>
          </a:p>
          <a:p>
            <a:pPr lvl="7" algn="l" defTabSz="457200">
              <a:lnSpc>
                <a:spcPct val="170000"/>
              </a:lnSpc>
              <a:defRPr sz="3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随着数据范围、数据量的不断提高，可挖掘与分析的维度不断完善，现有的大数据分析能力不足以满足需求，需要提高对人、地、事、物之间关系的挖掘能力。</a:t>
            </a:r>
          </a:p>
          <a:p>
            <a:pPr lvl="7" algn="l" defTabSz="457200">
              <a:lnSpc>
                <a:spcPct val="170000"/>
              </a:lnSpc>
              <a:defRPr sz="3200">
                <a:solidFill>
                  <a:srgbClr val="49586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endParaRPr/>
          </a:p>
          <a:p>
            <a:pPr marL="1500187" lvl="1" indent="-611187" algn="l" defTabSz="457200">
              <a:lnSpc>
                <a:spcPct val="170000"/>
              </a:lnSpc>
              <a:buSzPct val="47000"/>
              <a:buBlip>
                <a:blip r:embed="rId2"/>
              </a:buBlip>
              <a:defRPr sz="4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提高事件聚类能力</a:t>
            </a:r>
          </a:p>
          <a:p>
            <a:pPr lvl="7" algn="l" defTabSz="457200">
              <a:lnSpc>
                <a:spcPct val="170000"/>
              </a:lnSpc>
              <a:defRPr sz="3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增加周报、月报管理功能，将实现半自动及全自动的热点事件提取、聚类。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Shape 3791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04 知识图谱融合</a:t>
            </a:r>
          </a:p>
        </p:txBody>
      </p:sp>
      <p:sp>
        <p:nvSpPr>
          <p:cNvPr id="3792" name="Shape 3792"/>
          <p:cNvSpPr/>
          <p:nvPr/>
        </p:nvSpPr>
        <p:spPr>
          <a:xfrm>
            <a:off x="1429721" y="2063342"/>
            <a:ext cx="18890444" cy="6166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7" algn="l" defTabSz="457200">
              <a:lnSpc>
                <a:spcPct val="170000"/>
              </a:lnSpc>
              <a:defRPr sz="3200">
                <a:solidFill>
                  <a:srgbClr val="49586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endParaRPr/>
          </a:p>
          <a:p>
            <a:pPr marL="1500187" lvl="1" indent="-611187" algn="l" defTabSz="457200">
              <a:lnSpc>
                <a:spcPct val="170000"/>
              </a:lnSpc>
              <a:buSzPct val="47000"/>
              <a:buBlip>
                <a:blip r:embed="rId2"/>
              </a:buBlip>
              <a:defRPr sz="4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建立知识管理平台</a:t>
            </a:r>
          </a:p>
          <a:p>
            <a:pPr lvl="7" algn="l" defTabSz="457200">
              <a:lnSpc>
                <a:spcPct val="170000"/>
              </a:lnSpc>
              <a:defRPr sz="32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建立知识管理平台，将基础数据进行统一管理，提高样品、语料的数量及质量，基于海量的数据、样品建立知识图谱管理系统，实现知识图谱加工及构建。</a:t>
            </a:r>
          </a:p>
          <a:p>
            <a:pPr lvl="7" algn="l" defTabSz="457200">
              <a:lnSpc>
                <a:spcPct val="170000"/>
              </a:lnSpc>
              <a:defRPr sz="3200">
                <a:solidFill>
                  <a:srgbClr val="49586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endParaRPr/>
          </a:p>
          <a:p>
            <a:pPr marL="1500187" lvl="1" indent="-611187" algn="l" defTabSz="457200">
              <a:lnSpc>
                <a:spcPct val="170000"/>
              </a:lnSpc>
              <a:buSzPct val="47000"/>
              <a:buBlip>
                <a:blip r:embed="rId2"/>
              </a:buBlip>
              <a:defRPr sz="4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集成知识图谱</a:t>
            </a:r>
          </a:p>
          <a:p>
            <a:pPr lvl="8" algn="l" defTabSz="457200">
              <a:lnSpc>
                <a:spcPct val="170000"/>
              </a:lnSpc>
              <a:defRPr sz="3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将知识图谱技术应用于系统，与搜索技术、人工智能技术结合，提高搜索及识别准确度。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Shape 3794"/>
          <p:cNvSpPr>
            <a:spLocks noGrp="1"/>
          </p:cNvSpPr>
          <p:nvPr>
            <p:ph type="ctrTitle"/>
          </p:nvPr>
        </p:nvSpPr>
        <p:spPr>
          <a:xfrm>
            <a:off x="2387600" y="2705100"/>
            <a:ext cx="19621500" cy="3911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结束</a:t>
            </a:r>
          </a:p>
        </p:txBody>
      </p:sp>
      <p:sp>
        <p:nvSpPr>
          <p:cNvPr id="3795" name="Shape 3795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01675">
              <a:defRPr sz="4760"/>
            </a:pPr>
            <a:r>
              <a:t>中科软科技股份有限公司</a:t>
            </a:r>
          </a:p>
          <a:p>
            <a:pPr defTabSz="701675">
              <a:defRPr sz="4760"/>
            </a:pPr>
            <a:r>
              <a:t>信息工程八部</a:t>
            </a:r>
          </a:p>
        </p:txBody>
      </p:sp>
      <p:sp>
        <p:nvSpPr>
          <p:cNvPr id="3796" name="Shape 3796"/>
          <p:cNvSpPr/>
          <p:nvPr/>
        </p:nvSpPr>
        <p:spPr>
          <a:xfrm>
            <a:off x="22310469" y="11888096"/>
            <a:ext cx="2020397" cy="1790701"/>
          </a:xfrm>
          <a:prstGeom prst="rect">
            <a:avLst/>
          </a:pr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797" name="Shape 3797"/>
          <p:cNvSpPr/>
          <p:nvPr/>
        </p:nvSpPr>
        <p:spPr>
          <a:xfrm>
            <a:off x="22043438" y="11672242"/>
            <a:ext cx="2020397" cy="179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798" name="Shape 3798"/>
          <p:cNvSpPr/>
          <p:nvPr/>
        </p:nvSpPr>
        <p:spPr>
          <a:xfrm>
            <a:off x="21776410" y="11481507"/>
            <a:ext cx="2020397" cy="17907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799" name="Shape 3799"/>
          <p:cNvSpPr/>
          <p:nvPr/>
        </p:nvSpPr>
        <p:spPr>
          <a:xfrm>
            <a:off x="21585580" y="11277649"/>
            <a:ext cx="2020396" cy="17907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800" name="Shape 3800"/>
          <p:cNvSpPr/>
          <p:nvPr/>
        </p:nvSpPr>
        <p:spPr>
          <a:xfrm>
            <a:off x="96236" y="88006"/>
            <a:ext cx="2020397" cy="1790701"/>
          </a:xfrm>
          <a:prstGeom prst="rect">
            <a:avLst/>
          </a:prstGeom>
          <a:solidFill>
            <a:schemeClr val="accent1">
              <a:hueOff val="-317807"/>
              <a:satOff val="15445"/>
              <a:lumOff val="103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801" name="Shape 3801"/>
          <p:cNvSpPr/>
          <p:nvPr/>
        </p:nvSpPr>
        <p:spPr>
          <a:xfrm>
            <a:off x="287065" y="291864"/>
            <a:ext cx="2020397" cy="179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802" name="Shape 3802"/>
          <p:cNvSpPr/>
          <p:nvPr/>
        </p:nvSpPr>
        <p:spPr>
          <a:xfrm>
            <a:off x="554094" y="482600"/>
            <a:ext cx="2020397" cy="1790700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  <p:sp>
        <p:nvSpPr>
          <p:cNvPr id="3803" name="Shape 3803"/>
          <p:cNvSpPr/>
          <p:nvPr/>
        </p:nvSpPr>
        <p:spPr>
          <a:xfrm>
            <a:off x="821124" y="698453"/>
            <a:ext cx="2020397" cy="1790701"/>
          </a:xfrm>
          <a:prstGeom prst="rect">
            <a:avLst/>
          </a:pr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chemeClr val="accent1">
                    <a:hueOff val="550649"/>
                    <a:satOff val="22840"/>
                    <a:lumOff val="-37254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总体功能体系图</a:t>
            </a:r>
          </a:p>
        </p:txBody>
      </p:sp>
      <p:sp>
        <p:nvSpPr>
          <p:cNvPr id="200" name="Shape 200"/>
          <p:cNvSpPr/>
          <p:nvPr/>
        </p:nvSpPr>
        <p:spPr>
          <a:xfrm>
            <a:off x="6981633" y="1992358"/>
            <a:ext cx="3313846" cy="1198447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4970076" y="401223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举报门户</a:t>
            </a:r>
          </a:p>
        </p:txBody>
      </p:sp>
      <p:sp>
        <p:nvSpPr>
          <p:cNvPr id="202" name="Shape 202"/>
          <p:cNvSpPr/>
          <p:nvPr/>
        </p:nvSpPr>
        <p:spPr>
          <a:xfrm>
            <a:off x="4970076" y="480115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举报信息管理</a:t>
            </a:r>
          </a:p>
        </p:txBody>
      </p:sp>
      <p:sp>
        <p:nvSpPr>
          <p:cNvPr id="203" name="Shape 203"/>
          <p:cNvSpPr/>
          <p:nvPr/>
        </p:nvSpPr>
        <p:spPr>
          <a:xfrm>
            <a:off x="4970076" y="559007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智能评估反馈</a:t>
            </a:r>
          </a:p>
        </p:txBody>
      </p:sp>
      <p:sp>
        <p:nvSpPr>
          <p:cNvPr id="204" name="Shape 204"/>
          <p:cNvSpPr/>
          <p:nvPr/>
        </p:nvSpPr>
        <p:spPr>
          <a:xfrm>
            <a:off x="7403247" y="401223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网上分析</a:t>
            </a:r>
          </a:p>
        </p:txBody>
      </p:sp>
      <p:sp>
        <p:nvSpPr>
          <p:cNvPr id="205" name="Shape 205"/>
          <p:cNvSpPr/>
          <p:nvPr/>
        </p:nvSpPr>
        <p:spPr>
          <a:xfrm>
            <a:off x="7403247" y="480115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信息搜索</a:t>
            </a:r>
          </a:p>
        </p:txBody>
      </p:sp>
      <p:sp>
        <p:nvSpPr>
          <p:cNvPr id="206" name="Shape 206"/>
          <p:cNvSpPr/>
          <p:nvPr/>
        </p:nvSpPr>
        <p:spPr>
          <a:xfrm>
            <a:off x="7403247" y="559007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决策分析</a:t>
            </a:r>
          </a:p>
        </p:txBody>
      </p:sp>
      <p:sp>
        <p:nvSpPr>
          <p:cNvPr id="207" name="Shape 207"/>
          <p:cNvSpPr/>
          <p:nvPr/>
        </p:nvSpPr>
        <p:spPr>
          <a:xfrm>
            <a:off x="9887218" y="401934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研判中枢</a:t>
            </a:r>
          </a:p>
        </p:txBody>
      </p:sp>
      <p:sp>
        <p:nvSpPr>
          <p:cNvPr id="208" name="Shape 208"/>
          <p:cNvSpPr/>
          <p:nvPr/>
        </p:nvSpPr>
        <p:spPr>
          <a:xfrm>
            <a:off x="9887218" y="480826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指挥调度</a:t>
            </a:r>
          </a:p>
        </p:txBody>
      </p:sp>
      <p:sp>
        <p:nvSpPr>
          <p:cNvPr id="209" name="Shape 209"/>
          <p:cNvSpPr/>
          <p:nvPr/>
        </p:nvSpPr>
        <p:spPr>
          <a:xfrm>
            <a:off x="12345265" y="401934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网评协作</a:t>
            </a:r>
          </a:p>
        </p:txBody>
      </p:sp>
      <p:sp>
        <p:nvSpPr>
          <p:cNvPr id="210" name="Shape 210"/>
          <p:cNvSpPr/>
          <p:nvPr/>
        </p:nvSpPr>
        <p:spPr>
          <a:xfrm>
            <a:off x="12345265" y="480826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机器网评</a:t>
            </a:r>
          </a:p>
        </p:txBody>
      </p:sp>
      <p:sp>
        <p:nvSpPr>
          <p:cNvPr id="211" name="Shape 211"/>
          <p:cNvSpPr/>
          <p:nvPr/>
        </p:nvSpPr>
        <p:spPr>
          <a:xfrm>
            <a:off x="14804359" y="401223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属地管控</a:t>
            </a:r>
          </a:p>
        </p:txBody>
      </p:sp>
      <p:sp>
        <p:nvSpPr>
          <p:cNvPr id="212" name="Shape 212"/>
          <p:cNvSpPr/>
          <p:nvPr/>
        </p:nvSpPr>
        <p:spPr>
          <a:xfrm>
            <a:off x="14804359" y="480115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传播分析</a:t>
            </a:r>
          </a:p>
        </p:txBody>
      </p:sp>
      <p:sp>
        <p:nvSpPr>
          <p:cNvPr id="213" name="Shape 213"/>
          <p:cNvSpPr/>
          <p:nvPr/>
        </p:nvSpPr>
        <p:spPr>
          <a:xfrm>
            <a:off x="14804359" y="559007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互联网党建</a:t>
            </a:r>
          </a:p>
        </p:txBody>
      </p:sp>
      <p:sp>
        <p:nvSpPr>
          <p:cNvPr id="214" name="Shape 214"/>
          <p:cNvSpPr/>
          <p:nvPr/>
        </p:nvSpPr>
        <p:spPr>
          <a:xfrm>
            <a:off x="17261884" y="403376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公文交换</a:t>
            </a:r>
          </a:p>
        </p:txBody>
      </p:sp>
      <p:sp>
        <p:nvSpPr>
          <p:cNvPr id="215" name="Shape 215"/>
          <p:cNvSpPr/>
          <p:nvPr/>
        </p:nvSpPr>
        <p:spPr>
          <a:xfrm>
            <a:off x="17261884" y="482268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协同办公</a:t>
            </a:r>
          </a:p>
        </p:txBody>
      </p:sp>
      <p:sp>
        <p:nvSpPr>
          <p:cNvPr id="216" name="Shape 216"/>
          <p:cNvSpPr/>
          <p:nvPr/>
        </p:nvSpPr>
        <p:spPr>
          <a:xfrm>
            <a:off x="4792757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网上采集</a:t>
            </a:r>
          </a:p>
        </p:txBody>
      </p:sp>
      <p:sp>
        <p:nvSpPr>
          <p:cNvPr id="217" name="Shape 217"/>
          <p:cNvSpPr/>
          <p:nvPr/>
        </p:nvSpPr>
        <p:spPr>
          <a:xfrm>
            <a:off x="6975364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机器翻译</a:t>
            </a:r>
          </a:p>
        </p:txBody>
      </p:sp>
      <p:sp>
        <p:nvSpPr>
          <p:cNvPr id="218" name="Shape 218"/>
          <p:cNvSpPr/>
          <p:nvPr/>
        </p:nvSpPr>
        <p:spPr>
          <a:xfrm>
            <a:off x="9157971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知识管理</a:t>
            </a:r>
          </a:p>
        </p:txBody>
      </p:sp>
      <p:sp>
        <p:nvSpPr>
          <p:cNvPr id="219" name="Shape 219"/>
          <p:cNvSpPr/>
          <p:nvPr/>
        </p:nvSpPr>
        <p:spPr>
          <a:xfrm>
            <a:off x="11340578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自然语言处理</a:t>
            </a:r>
          </a:p>
        </p:txBody>
      </p:sp>
      <p:sp>
        <p:nvSpPr>
          <p:cNvPr id="220" name="Shape 220"/>
          <p:cNvSpPr/>
          <p:nvPr/>
        </p:nvSpPr>
        <p:spPr>
          <a:xfrm>
            <a:off x="13523185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取证标注</a:t>
            </a:r>
          </a:p>
        </p:txBody>
      </p:sp>
      <p:sp>
        <p:nvSpPr>
          <p:cNvPr id="221" name="Shape 221"/>
          <p:cNvSpPr/>
          <p:nvPr/>
        </p:nvSpPr>
        <p:spPr>
          <a:xfrm>
            <a:off x="15705793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应用支撑</a:t>
            </a:r>
          </a:p>
        </p:txBody>
      </p:sp>
      <p:sp>
        <p:nvSpPr>
          <p:cNvPr id="222" name="Shape 222"/>
          <p:cNvSpPr/>
          <p:nvPr/>
        </p:nvSpPr>
        <p:spPr>
          <a:xfrm>
            <a:off x="17888399" y="76085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其他</a:t>
            </a:r>
          </a:p>
        </p:txBody>
      </p:sp>
      <p:sp>
        <p:nvSpPr>
          <p:cNvPr id="223" name="Shape 223"/>
          <p:cNvSpPr/>
          <p:nvPr/>
        </p:nvSpPr>
        <p:spPr>
          <a:xfrm>
            <a:off x="5306962" y="6378993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网上举报</a:t>
            </a:r>
          </a:p>
        </p:txBody>
      </p:sp>
      <p:sp>
        <p:nvSpPr>
          <p:cNvPr id="224" name="Shape 224"/>
          <p:cNvSpPr/>
          <p:nvPr/>
        </p:nvSpPr>
        <p:spPr>
          <a:xfrm>
            <a:off x="7297958" y="3871153"/>
            <a:ext cx="2293379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7765271" y="6366293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网上情报</a:t>
            </a:r>
          </a:p>
        </p:txBody>
      </p:sp>
      <p:sp>
        <p:nvSpPr>
          <p:cNvPr id="226" name="Shape 226"/>
          <p:cNvSpPr/>
          <p:nvPr/>
        </p:nvSpPr>
        <p:spPr>
          <a:xfrm>
            <a:off x="9756267" y="3883853"/>
            <a:ext cx="2293379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10223580" y="6378993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指挥中枢</a:t>
            </a:r>
          </a:p>
        </p:txBody>
      </p:sp>
      <p:sp>
        <p:nvSpPr>
          <p:cNvPr id="228" name="Shape 228"/>
          <p:cNvSpPr/>
          <p:nvPr/>
        </p:nvSpPr>
        <p:spPr>
          <a:xfrm>
            <a:off x="12214576" y="3883853"/>
            <a:ext cx="2293379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12681889" y="6378993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网评引导</a:t>
            </a:r>
          </a:p>
        </p:txBody>
      </p:sp>
      <p:sp>
        <p:nvSpPr>
          <p:cNvPr id="230" name="Shape 230"/>
          <p:cNvSpPr/>
          <p:nvPr/>
        </p:nvSpPr>
        <p:spPr>
          <a:xfrm>
            <a:off x="14672885" y="3883853"/>
            <a:ext cx="2293380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5140198" y="6378993"/>
            <a:ext cx="13587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传播管控</a:t>
            </a:r>
          </a:p>
        </p:txBody>
      </p:sp>
      <p:sp>
        <p:nvSpPr>
          <p:cNvPr id="232" name="Shape 232"/>
          <p:cNvSpPr/>
          <p:nvPr/>
        </p:nvSpPr>
        <p:spPr>
          <a:xfrm>
            <a:off x="17131194" y="3883853"/>
            <a:ext cx="2293379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17598508" y="6378993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协同办公</a:t>
            </a:r>
          </a:p>
        </p:txBody>
      </p:sp>
      <p:sp>
        <p:nvSpPr>
          <p:cNvPr id="234" name="Shape 234"/>
          <p:cNvSpPr/>
          <p:nvPr/>
        </p:nvSpPr>
        <p:spPr>
          <a:xfrm>
            <a:off x="5033046" y="210148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5306962" y="261315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举报群众</a:t>
            </a:r>
          </a:p>
        </p:txBody>
      </p:sp>
      <p:sp>
        <p:nvSpPr>
          <p:cNvPr id="236" name="Shape 236"/>
          <p:cNvSpPr/>
          <p:nvPr/>
        </p:nvSpPr>
        <p:spPr>
          <a:xfrm>
            <a:off x="7175031" y="209444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7448946" y="260611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网络监督</a:t>
            </a:r>
          </a:p>
        </p:txBody>
      </p:sp>
      <p:sp>
        <p:nvSpPr>
          <p:cNvPr id="238" name="Shape 238"/>
          <p:cNvSpPr/>
          <p:nvPr/>
        </p:nvSpPr>
        <p:spPr>
          <a:xfrm>
            <a:off x="8723793" y="211066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8997708" y="262233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网络评论</a:t>
            </a:r>
          </a:p>
        </p:txBody>
      </p:sp>
      <p:sp>
        <p:nvSpPr>
          <p:cNvPr id="240" name="Shape 240"/>
          <p:cNvSpPr/>
          <p:nvPr/>
        </p:nvSpPr>
        <p:spPr>
          <a:xfrm>
            <a:off x="10865777" y="210362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1139692" y="261529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属地媒体</a:t>
            </a:r>
          </a:p>
        </p:txBody>
      </p:sp>
      <p:sp>
        <p:nvSpPr>
          <p:cNvPr id="242" name="Shape 242"/>
          <p:cNvSpPr/>
          <p:nvPr/>
        </p:nvSpPr>
        <p:spPr>
          <a:xfrm>
            <a:off x="12868443" y="2109592"/>
            <a:ext cx="368482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13142360" y="262126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省网信</a:t>
            </a:r>
          </a:p>
        </p:txBody>
      </p:sp>
      <p:sp>
        <p:nvSpPr>
          <p:cNvPr id="244" name="Shape 244"/>
          <p:cNvSpPr/>
          <p:nvPr/>
        </p:nvSpPr>
        <p:spPr>
          <a:xfrm>
            <a:off x="14172227" y="2102552"/>
            <a:ext cx="368482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4446144" y="261422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市县网信</a:t>
            </a:r>
          </a:p>
        </p:txBody>
      </p:sp>
      <p:sp>
        <p:nvSpPr>
          <p:cNvPr id="246" name="Shape 246"/>
          <p:cNvSpPr/>
          <p:nvPr/>
        </p:nvSpPr>
        <p:spPr>
          <a:xfrm>
            <a:off x="15797189" y="211877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16071105" y="2630449"/>
            <a:ext cx="13587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中央网信</a:t>
            </a:r>
          </a:p>
        </p:txBody>
      </p:sp>
      <p:sp>
        <p:nvSpPr>
          <p:cNvPr id="248" name="Shape 248"/>
          <p:cNvSpPr/>
          <p:nvPr/>
        </p:nvSpPr>
        <p:spPr>
          <a:xfrm>
            <a:off x="17881871" y="2110662"/>
            <a:ext cx="368481" cy="99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8155786" y="2622339"/>
            <a:ext cx="13587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联合单位</a:t>
            </a:r>
          </a:p>
        </p:txBody>
      </p:sp>
      <p:sp>
        <p:nvSpPr>
          <p:cNvPr id="250" name="Shape 250"/>
          <p:cNvSpPr/>
          <p:nvPr/>
        </p:nvSpPr>
        <p:spPr>
          <a:xfrm>
            <a:off x="4839387" y="3871153"/>
            <a:ext cx="2293379" cy="3039892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12696143" y="1985248"/>
            <a:ext cx="4721014" cy="1198447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4796967" y="898699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网上信息原始数据</a:t>
            </a:r>
          </a:p>
        </p:txBody>
      </p:sp>
      <p:sp>
        <p:nvSpPr>
          <p:cNvPr id="253" name="Shape 253"/>
          <p:cNvSpPr/>
          <p:nvPr/>
        </p:nvSpPr>
        <p:spPr>
          <a:xfrm>
            <a:off x="7591274" y="898699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网上情报信息数据</a:t>
            </a:r>
          </a:p>
        </p:txBody>
      </p:sp>
      <p:sp>
        <p:nvSpPr>
          <p:cNvPr id="254" name="Shape 254"/>
          <p:cNvSpPr/>
          <p:nvPr/>
        </p:nvSpPr>
        <p:spPr>
          <a:xfrm>
            <a:off x="10374116" y="897429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有害样品数据</a:t>
            </a:r>
          </a:p>
        </p:txBody>
      </p:sp>
      <p:sp>
        <p:nvSpPr>
          <p:cNvPr id="255" name="Shape 255"/>
          <p:cNvSpPr/>
          <p:nvPr/>
        </p:nvSpPr>
        <p:spPr>
          <a:xfrm>
            <a:off x="13222427" y="897429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网评资源数据</a:t>
            </a:r>
          </a:p>
        </p:txBody>
      </p:sp>
      <p:sp>
        <p:nvSpPr>
          <p:cNvPr id="256" name="Shape 256"/>
          <p:cNvSpPr/>
          <p:nvPr/>
        </p:nvSpPr>
        <p:spPr>
          <a:xfrm>
            <a:off x="4796967" y="987584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知识数据</a:t>
            </a:r>
          </a:p>
        </p:txBody>
      </p:sp>
      <p:sp>
        <p:nvSpPr>
          <p:cNvPr id="257" name="Shape 257"/>
          <p:cNvSpPr/>
          <p:nvPr/>
        </p:nvSpPr>
        <p:spPr>
          <a:xfrm>
            <a:off x="7591274" y="987584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语料数据</a:t>
            </a:r>
          </a:p>
        </p:txBody>
      </p:sp>
      <p:sp>
        <p:nvSpPr>
          <p:cNvPr id="258" name="Shape 258"/>
          <p:cNvSpPr/>
          <p:nvPr/>
        </p:nvSpPr>
        <p:spPr>
          <a:xfrm>
            <a:off x="16070738" y="8969819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处置案例数据</a:t>
            </a:r>
          </a:p>
        </p:txBody>
      </p:sp>
      <p:sp>
        <p:nvSpPr>
          <p:cNvPr id="259" name="Shape 259"/>
          <p:cNvSpPr/>
          <p:nvPr/>
        </p:nvSpPr>
        <p:spPr>
          <a:xfrm>
            <a:off x="10374116" y="9875843"/>
            <a:ext cx="2540001" cy="762001"/>
          </a:xfrm>
          <a:prstGeom prst="roundRect">
            <a:avLst>
              <a:gd name="adj" fmla="val 25000"/>
            </a:avLst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其他</a:t>
            </a:r>
          </a:p>
        </p:txBody>
      </p:sp>
      <p:sp>
        <p:nvSpPr>
          <p:cNvPr id="260" name="Shape 260"/>
          <p:cNvSpPr/>
          <p:nvPr/>
        </p:nvSpPr>
        <p:spPr>
          <a:xfrm>
            <a:off x="4792757" y="11132029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操作系统</a:t>
            </a:r>
          </a:p>
        </p:txBody>
      </p:sp>
      <p:sp>
        <p:nvSpPr>
          <p:cNvPr id="261" name="Shape 261"/>
          <p:cNvSpPr/>
          <p:nvPr/>
        </p:nvSpPr>
        <p:spPr>
          <a:xfrm>
            <a:off x="6975364" y="11132029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虚拟化云平台</a:t>
            </a:r>
          </a:p>
        </p:txBody>
      </p:sp>
      <p:sp>
        <p:nvSpPr>
          <p:cNvPr id="262" name="Shape 262"/>
          <p:cNvSpPr/>
          <p:nvPr/>
        </p:nvSpPr>
        <p:spPr>
          <a:xfrm>
            <a:off x="4792757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GPU服务器</a:t>
            </a:r>
          </a:p>
        </p:txBody>
      </p:sp>
      <p:sp>
        <p:nvSpPr>
          <p:cNvPr id="263" name="Shape 263"/>
          <p:cNvSpPr/>
          <p:nvPr/>
        </p:nvSpPr>
        <p:spPr>
          <a:xfrm>
            <a:off x="6975364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采集服务器</a:t>
            </a:r>
          </a:p>
        </p:txBody>
      </p:sp>
      <p:sp>
        <p:nvSpPr>
          <p:cNvPr id="264" name="Shape 264"/>
          <p:cNvSpPr/>
          <p:nvPr/>
        </p:nvSpPr>
        <p:spPr>
          <a:xfrm>
            <a:off x="9157971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数据存储服务器</a:t>
            </a:r>
          </a:p>
        </p:txBody>
      </p:sp>
      <p:sp>
        <p:nvSpPr>
          <p:cNvPr id="265" name="Shape 265"/>
          <p:cNvSpPr/>
          <p:nvPr/>
        </p:nvSpPr>
        <p:spPr>
          <a:xfrm>
            <a:off x="11340578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文件存储服务器</a:t>
            </a:r>
          </a:p>
        </p:txBody>
      </p:sp>
      <p:sp>
        <p:nvSpPr>
          <p:cNvPr id="266" name="Shape 266"/>
          <p:cNvSpPr/>
          <p:nvPr/>
        </p:nvSpPr>
        <p:spPr>
          <a:xfrm>
            <a:off x="13523183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数据库服务器</a:t>
            </a:r>
          </a:p>
        </p:txBody>
      </p:sp>
      <p:sp>
        <p:nvSpPr>
          <p:cNvPr id="267" name="Shape 267"/>
          <p:cNvSpPr/>
          <p:nvPr/>
        </p:nvSpPr>
        <p:spPr>
          <a:xfrm>
            <a:off x="15705791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搜索服务器</a:t>
            </a:r>
          </a:p>
        </p:txBody>
      </p:sp>
      <p:sp>
        <p:nvSpPr>
          <p:cNvPr id="268" name="Shape 268"/>
          <p:cNvSpPr/>
          <p:nvPr/>
        </p:nvSpPr>
        <p:spPr>
          <a:xfrm>
            <a:off x="17888399" y="1195996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其他</a:t>
            </a:r>
          </a:p>
        </p:txBody>
      </p:sp>
      <p:pic>
        <p:nvPicPr>
          <p:cNvPr id="269" name="图片 268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7484" y="1697771"/>
            <a:ext cx="16523169" cy="1645690"/>
          </a:xfrm>
          <a:prstGeom prst="rect">
            <a:avLst/>
          </a:prstGeom>
        </p:spPr>
      </p:pic>
      <p:pic>
        <p:nvPicPr>
          <p:cNvPr id="271" name="图片 27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7484" y="3633281"/>
            <a:ext cx="16523169" cy="3498473"/>
          </a:xfrm>
          <a:prstGeom prst="rect">
            <a:avLst/>
          </a:prstGeom>
        </p:spPr>
      </p:pic>
      <p:pic>
        <p:nvPicPr>
          <p:cNvPr id="273" name="图片 272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7484" y="7382655"/>
            <a:ext cx="16523169" cy="1223847"/>
          </a:xfrm>
          <a:prstGeom prst="rect">
            <a:avLst/>
          </a:prstGeom>
        </p:spPr>
      </p:pic>
      <p:pic>
        <p:nvPicPr>
          <p:cNvPr id="275" name="图片 274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7484" y="8742051"/>
            <a:ext cx="16523169" cy="2096337"/>
          </a:xfrm>
          <a:prstGeom prst="rect">
            <a:avLst/>
          </a:prstGeom>
        </p:spPr>
      </p:pic>
      <p:pic>
        <p:nvPicPr>
          <p:cNvPr id="277" name="图片 276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7484" y="10977938"/>
            <a:ext cx="16523169" cy="2096337"/>
          </a:xfrm>
          <a:prstGeom prst="rect">
            <a:avLst/>
          </a:prstGeom>
        </p:spPr>
      </p:pic>
      <p:sp>
        <p:nvSpPr>
          <p:cNvPr id="279" name="Shape 279"/>
          <p:cNvSpPr/>
          <p:nvPr/>
        </p:nvSpPr>
        <p:spPr>
          <a:xfrm>
            <a:off x="3704371" y="7550148"/>
            <a:ext cx="821039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支撑系统</a:t>
            </a:r>
          </a:p>
        </p:txBody>
      </p:sp>
      <p:sp>
        <p:nvSpPr>
          <p:cNvPr id="280" name="Shape 280"/>
          <p:cNvSpPr/>
          <p:nvPr/>
        </p:nvSpPr>
        <p:spPr>
          <a:xfrm>
            <a:off x="3673891" y="5036594"/>
            <a:ext cx="82103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业务应用</a:t>
            </a:r>
          </a:p>
        </p:txBody>
      </p:sp>
      <p:sp>
        <p:nvSpPr>
          <p:cNvPr id="281" name="Shape 281"/>
          <p:cNvSpPr/>
          <p:nvPr/>
        </p:nvSpPr>
        <p:spPr>
          <a:xfrm>
            <a:off x="3696430" y="2152161"/>
            <a:ext cx="82103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用户分类</a:t>
            </a:r>
          </a:p>
        </p:txBody>
      </p:sp>
      <p:sp>
        <p:nvSpPr>
          <p:cNvPr id="282" name="Shape 282"/>
          <p:cNvSpPr/>
          <p:nvPr/>
        </p:nvSpPr>
        <p:spPr>
          <a:xfrm>
            <a:off x="3704371" y="9284484"/>
            <a:ext cx="821039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数据资源</a:t>
            </a:r>
          </a:p>
        </p:txBody>
      </p:sp>
      <p:sp>
        <p:nvSpPr>
          <p:cNvPr id="283" name="Shape 283"/>
          <p:cNvSpPr/>
          <p:nvPr/>
        </p:nvSpPr>
        <p:spPr>
          <a:xfrm>
            <a:off x="3704371" y="11586686"/>
            <a:ext cx="821039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基础设施</a:t>
            </a:r>
          </a:p>
        </p:txBody>
      </p:sp>
      <p:pic>
        <p:nvPicPr>
          <p:cNvPr id="284" name="图片 283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07612" y="1697771"/>
            <a:ext cx="1073240" cy="11386067"/>
          </a:xfrm>
          <a:prstGeom prst="rect">
            <a:avLst/>
          </a:prstGeom>
        </p:spPr>
      </p:pic>
      <p:pic>
        <p:nvPicPr>
          <p:cNvPr id="286" name="图片 285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457284" y="1697771"/>
            <a:ext cx="1073240" cy="11386067"/>
          </a:xfrm>
          <a:prstGeom prst="rect">
            <a:avLst/>
          </a:prstGeom>
        </p:spPr>
      </p:pic>
      <p:pic>
        <p:nvPicPr>
          <p:cNvPr id="288" name="图片 287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767361" y="1685071"/>
            <a:ext cx="1073240" cy="11386067"/>
          </a:xfrm>
          <a:prstGeom prst="rect">
            <a:avLst/>
          </a:prstGeom>
        </p:spPr>
      </p:pic>
      <p:sp>
        <p:nvSpPr>
          <p:cNvPr id="290" name="Shape 290"/>
          <p:cNvSpPr/>
          <p:nvPr/>
        </p:nvSpPr>
        <p:spPr>
          <a:xfrm>
            <a:off x="2283846" y="2176491"/>
            <a:ext cx="82103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标准规范</a:t>
            </a:r>
          </a:p>
        </p:txBody>
      </p:sp>
      <p:sp>
        <p:nvSpPr>
          <p:cNvPr id="291" name="Shape 291"/>
          <p:cNvSpPr/>
          <p:nvPr/>
        </p:nvSpPr>
        <p:spPr>
          <a:xfrm>
            <a:off x="20583385" y="2080466"/>
            <a:ext cx="82103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运行维护</a:t>
            </a:r>
          </a:p>
        </p:txBody>
      </p:sp>
      <p:sp>
        <p:nvSpPr>
          <p:cNvPr id="292" name="Shape 292"/>
          <p:cNvSpPr/>
          <p:nvPr/>
        </p:nvSpPr>
        <p:spPr>
          <a:xfrm>
            <a:off x="21893462" y="2080466"/>
            <a:ext cx="82103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2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安全保障</a:t>
            </a:r>
          </a:p>
        </p:txBody>
      </p:sp>
      <p:sp>
        <p:nvSpPr>
          <p:cNvPr id="293" name="Shape 293"/>
          <p:cNvSpPr/>
          <p:nvPr/>
        </p:nvSpPr>
        <p:spPr>
          <a:xfrm>
            <a:off x="20674148" y="4012233"/>
            <a:ext cx="63951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环境监控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2273693" y="970878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Mysql</a:t>
            </a:r>
          </a:p>
        </p:txBody>
      </p:sp>
      <p:sp>
        <p:nvSpPr>
          <p:cNvPr id="296" name="Shape 296"/>
          <p:cNvSpPr/>
          <p:nvPr/>
        </p:nvSpPr>
        <p:spPr>
          <a:xfrm>
            <a:off x="4450629" y="970878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Galera Mysql</a:t>
            </a:r>
          </a:p>
        </p:txBody>
      </p:sp>
      <p:sp>
        <p:nvSpPr>
          <p:cNvPr id="297" name="Shape 297"/>
          <p:cNvSpPr/>
          <p:nvPr/>
        </p:nvSpPr>
        <p:spPr>
          <a:xfrm>
            <a:off x="6627566" y="970878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FastDFS</a:t>
            </a:r>
          </a:p>
        </p:txBody>
      </p:sp>
      <p:sp>
        <p:nvSpPr>
          <p:cNvPr id="298" name="Shape 298"/>
          <p:cNvSpPr/>
          <p:nvPr/>
        </p:nvSpPr>
        <p:spPr>
          <a:xfrm>
            <a:off x="8804502" y="970878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Redis</a:t>
            </a:r>
          </a:p>
        </p:txBody>
      </p:sp>
      <p:sp>
        <p:nvSpPr>
          <p:cNvPr id="299" name="Shape 299"/>
          <p:cNvSpPr/>
          <p:nvPr/>
        </p:nvSpPr>
        <p:spPr>
          <a:xfrm>
            <a:off x="10981438" y="970755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Hbase</a:t>
            </a:r>
          </a:p>
        </p:txBody>
      </p:sp>
      <p:sp>
        <p:nvSpPr>
          <p:cNvPr id="300" name="Shape 300"/>
          <p:cNvSpPr/>
          <p:nvPr/>
        </p:nvSpPr>
        <p:spPr>
          <a:xfrm>
            <a:off x="14602079" y="973295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HDFS</a:t>
            </a:r>
          </a:p>
        </p:txBody>
      </p:sp>
      <p:sp>
        <p:nvSpPr>
          <p:cNvPr id="301" name="Shape 301"/>
          <p:cNvSpPr/>
          <p:nvPr/>
        </p:nvSpPr>
        <p:spPr>
          <a:xfrm>
            <a:off x="16748680" y="973295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YARN</a:t>
            </a:r>
          </a:p>
        </p:txBody>
      </p:sp>
      <p:sp>
        <p:nvSpPr>
          <p:cNvPr id="302" name="Shape 302"/>
          <p:cNvSpPr/>
          <p:nvPr/>
        </p:nvSpPr>
        <p:spPr>
          <a:xfrm>
            <a:off x="19272006" y="973295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Lucene</a:t>
            </a:r>
          </a:p>
        </p:txBody>
      </p:sp>
      <p:sp>
        <p:nvSpPr>
          <p:cNvPr id="303" name="Shape 303"/>
          <p:cNvSpPr/>
          <p:nvPr/>
        </p:nvSpPr>
        <p:spPr>
          <a:xfrm>
            <a:off x="6610012" y="843738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Tesseract-OCR</a:t>
            </a:r>
          </a:p>
        </p:txBody>
      </p:sp>
      <p:sp>
        <p:nvSpPr>
          <p:cNvPr id="304" name="Shape 304"/>
          <p:cNvSpPr/>
          <p:nvPr/>
        </p:nvSpPr>
        <p:spPr>
          <a:xfrm>
            <a:off x="4456940" y="8423714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OpenCV</a:t>
            </a:r>
          </a:p>
        </p:txBody>
      </p:sp>
      <p:sp>
        <p:nvSpPr>
          <p:cNvPr id="305" name="Shape 305"/>
          <p:cNvSpPr/>
          <p:nvPr/>
        </p:nvSpPr>
        <p:spPr>
          <a:xfrm>
            <a:off x="2246434" y="8423714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TensorFlow</a:t>
            </a:r>
          </a:p>
        </p:txBody>
      </p:sp>
      <p:sp>
        <p:nvSpPr>
          <p:cNvPr id="306" name="Shape 306"/>
          <p:cNvSpPr/>
          <p:nvPr/>
        </p:nvSpPr>
        <p:spPr>
          <a:xfrm>
            <a:off x="21839563" y="6702390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kettle</a:t>
            </a:r>
          </a:p>
        </p:txBody>
      </p:sp>
      <p:sp>
        <p:nvSpPr>
          <p:cNvPr id="307" name="Shape 307"/>
          <p:cNvSpPr/>
          <p:nvPr/>
        </p:nvSpPr>
        <p:spPr>
          <a:xfrm>
            <a:off x="10500862" y="82730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spark-streaming</a:t>
            </a:r>
          </a:p>
        </p:txBody>
      </p:sp>
      <p:sp>
        <p:nvSpPr>
          <p:cNvPr id="308" name="Shape 308"/>
          <p:cNvSpPr/>
          <p:nvPr/>
        </p:nvSpPr>
        <p:spPr>
          <a:xfrm>
            <a:off x="12666662" y="82603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spark SQL</a:t>
            </a:r>
          </a:p>
        </p:txBody>
      </p:sp>
      <p:sp>
        <p:nvSpPr>
          <p:cNvPr id="309" name="Shape 309"/>
          <p:cNvSpPr/>
          <p:nvPr/>
        </p:nvSpPr>
        <p:spPr>
          <a:xfrm>
            <a:off x="14818470" y="82730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Mlib</a:t>
            </a:r>
          </a:p>
        </p:txBody>
      </p:sp>
      <p:sp>
        <p:nvSpPr>
          <p:cNvPr id="310" name="Shape 310"/>
          <p:cNvSpPr/>
          <p:nvPr/>
        </p:nvSpPr>
        <p:spPr>
          <a:xfrm>
            <a:off x="17206142" y="827306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2500">
                <a:solidFill>
                  <a:srgbClr val="FFFFFF"/>
                </a:solidFill>
              </a:defRPr>
            </a:pPr>
            <a:r>
              <a:t>Elastic</a:t>
            </a:r>
          </a:p>
          <a:p>
            <a:pPr>
              <a:defRPr sz="2500">
                <a:solidFill>
                  <a:srgbClr val="FFFFFF"/>
                </a:solidFill>
              </a:defRPr>
            </a:pPr>
            <a:r>
              <a:t>search</a:t>
            </a:r>
          </a:p>
        </p:txBody>
      </p:sp>
      <p:sp>
        <p:nvSpPr>
          <p:cNvPr id="311" name="Shape 311"/>
          <p:cNvSpPr/>
          <p:nvPr/>
        </p:nvSpPr>
        <p:spPr>
          <a:xfrm>
            <a:off x="13202429" y="9594565"/>
            <a:ext cx="5817397" cy="1038774"/>
          </a:xfrm>
          <a:prstGeom prst="rect">
            <a:avLst/>
          </a:prstGeom>
          <a:ln w="76200">
            <a:solidFill>
              <a:schemeClr val="accent1">
                <a:hueOff val="167273"/>
                <a:satOff val="2235"/>
                <a:lumOff val="-2254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2949786" y="9693620"/>
            <a:ext cx="20320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</a:defRPr>
            </a:lvl1pPr>
          </a:lstStyle>
          <a:p>
            <a:r>
              <a:t>Hadoop</a:t>
            </a:r>
          </a:p>
        </p:txBody>
      </p:sp>
      <p:sp>
        <p:nvSpPr>
          <p:cNvPr id="313" name="Shape 313"/>
          <p:cNvSpPr/>
          <p:nvPr/>
        </p:nvSpPr>
        <p:spPr>
          <a:xfrm>
            <a:off x="8920674" y="8128825"/>
            <a:ext cx="8137219" cy="1025088"/>
          </a:xfrm>
          <a:prstGeom prst="rect">
            <a:avLst/>
          </a:prstGeom>
          <a:ln w="76200">
            <a:solidFill>
              <a:schemeClr val="accent1">
                <a:hueOff val="167273"/>
                <a:satOff val="2235"/>
                <a:lumOff val="-22549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8668029" y="8257899"/>
            <a:ext cx="20320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</a:defRPr>
            </a:lvl1pPr>
          </a:lstStyle>
          <a:p>
            <a:r>
              <a:rPr dirty="0"/>
              <a:t>Spark</a:t>
            </a:r>
          </a:p>
        </p:txBody>
      </p:sp>
      <p:sp>
        <p:nvSpPr>
          <p:cNvPr id="315" name="Shape 315"/>
          <p:cNvSpPr/>
          <p:nvPr/>
        </p:nvSpPr>
        <p:spPr>
          <a:xfrm>
            <a:off x="2239644" y="461577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Spring-MVC</a:t>
            </a:r>
          </a:p>
        </p:txBody>
      </p:sp>
      <p:sp>
        <p:nvSpPr>
          <p:cNvPr id="316" name="Shape 316"/>
          <p:cNvSpPr/>
          <p:nvPr/>
        </p:nvSpPr>
        <p:spPr>
          <a:xfrm>
            <a:off x="4416579" y="461577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Spring Framework</a:t>
            </a:r>
          </a:p>
        </p:txBody>
      </p:sp>
      <p:sp>
        <p:nvSpPr>
          <p:cNvPr id="317" name="Shape 317"/>
          <p:cNvSpPr/>
          <p:nvPr/>
        </p:nvSpPr>
        <p:spPr>
          <a:xfrm>
            <a:off x="6593516" y="461577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log4j2</a:t>
            </a:r>
          </a:p>
        </p:txBody>
      </p:sp>
      <p:sp>
        <p:nvSpPr>
          <p:cNvPr id="318" name="Shape 318"/>
          <p:cNvSpPr/>
          <p:nvPr/>
        </p:nvSpPr>
        <p:spPr>
          <a:xfrm>
            <a:off x="8770452" y="461577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shiro</a:t>
            </a:r>
          </a:p>
        </p:txBody>
      </p:sp>
      <p:sp>
        <p:nvSpPr>
          <p:cNvPr id="319" name="Shape 319"/>
          <p:cNvSpPr/>
          <p:nvPr/>
        </p:nvSpPr>
        <p:spPr>
          <a:xfrm>
            <a:off x="10984494" y="460561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Druid</a:t>
            </a:r>
          </a:p>
        </p:txBody>
      </p:sp>
      <p:sp>
        <p:nvSpPr>
          <p:cNvPr id="320" name="Shape 320"/>
          <p:cNvSpPr/>
          <p:nvPr/>
        </p:nvSpPr>
        <p:spPr>
          <a:xfrm>
            <a:off x="13205548" y="460561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Mybatis</a:t>
            </a:r>
          </a:p>
        </p:txBody>
      </p:sp>
      <p:sp>
        <p:nvSpPr>
          <p:cNvPr id="321" name="Shape 321"/>
          <p:cNvSpPr/>
          <p:nvPr/>
        </p:nvSpPr>
        <p:spPr>
          <a:xfrm>
            <a:off x="15375472" y="461577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Scrapy-redis</a:t>
            </a:r>
          </a:p>
        </p:txBody>
      </p:sp>
      <p:sp>
        <p:nvSpPr>
          <p:cNvPr id="322" name="Shape 322"/>
          <p:cNvSpPr/>
          <p:nvPr/>
        </p:nvSpPr>
        <p:spPr>
          <a:xfrm>
            <a:off x="2257534" y="266893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VUEX</a:t>
            </a:r>
          </a:p>
        </p:txBody>
      </p:sp>
      <p:sp>
        <p:nvSpPr>
          <p:cNvPr id="323" name="Shape 323"/>
          <p:cNvSpPr/>
          <p:nvPr/>
        </p:nvSpPr>
        <p:spPr>
          <a:xfrm>
            <a:off x="4434469" y="266893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VUE-router</a:t>
            </a:r>
          </a:p>
        </p:txBody>
      </p:sp>
      <p:sp>
        <p:nvSpPr>
          <p:cNvPr id="324" name="Shape 324"/>
          <p:cNvSpPr/>
          <p:nvPr/>
        </p:nvSpPr>
        <p:spPr>
          <a:xfrm>
            <a:off x="6611406" y="266893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Echarts</a:t>
            </a:r>
          </a:p>
        </p:txBody>
      </p:sp>
      <p:sp>
        <p:nvSpPr>
          <p:cNvPr id="325" name="Shape 325"/>
          <p:cNvSpPr/>
          <p:nvPr/>
        </p:nvSpPr>
        <p:spPr>
          <a:xfrm>
            <a:off x="8788342" y="266893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Bootstrap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70845" y="265376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less</a:t>
            </a:r>
          </a:p>
        </p:txBody>
      </p:sp>
      <p:sp>
        <p:nvSpPr>
          <p:cNvPr id="327" name="Shape 327"/>
          <p:cNvSpPr/>
          <p:nvPr/>
        </p:nvSpPr>
        <p:spPr>
          <a:xfrm>
            <a:off x="13149857" y="266893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Element-UI</a:t>
            </a:r>
          </a:p>
        </p:txBody>
      </p:sp>
      <p:sp>
        <p:nvSpPr>
          <p:cNvPr id="328" name="Shape 328"/>
          <p:cNvSpPr/>
          <p:nvPr/>
        </p:nvSpPr>
        <p:spPr>
          <a:xfrm>
            <a:off x="15332181" y="266893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 err="1"/>
              <a:t>Phantomjs</a:t>
            </a:r>
            <a:endParaRPr dirty="0"/>
          </a:p>
        </p:txBody>
      </p:sp>
      <p:sp>
        <p:nvSpPr>
          <p:cNvPr id="329" name="Shape 329"/>
          <p:cNvSpPr/>
          <p:nvPr/>
        </p:nvSpPr>
        <p:spPr>
          <a:xfrm>
            <a:off x="2259911" y="350004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HTML5</a:t>
            </a:r>
          </a:p>
        </p:txBody>
      </p:sp>
      <p:sp>
        <p:nvSpPr>
          <p:cNvPr id="330" name="Shape 330"/>
          <p:cNvSpPr/>
          <p:nvPr/>
        </p:nvSpPr>
        <p:spPr>
          <a:xfrm>
            <a:off x="4434469" y="3500047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CSS3</a:t>
            </a:r>
          </a:p>
        </p:txBody>
      </p:sp>
      <p:sp>
        <p:nvSpPr>
          <p:cNvPr id="331" name="Shape 331"/>
          <p:cNvSpPr/>
          <p:nvPr/>
        </p:nvSpPr>
        <p:spPr>
          <a:xfrm>
            <a:off x="6598421" y="3489635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ES6</a:t>
            </a:r>
          </a:p>
        </p:txBody>
      </p:sp>
      <p:sp>
        <p:nvSpPr>
          <p:cNvPr id="332" name="Shape 332"/>
          <p:cNvSpPr/>
          <p:nvPr/>
        </p:nvSpPr>
        <p:spPr>
          <a:xfrm>
            <a:off x="17512307" y="266893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 </a:t>
            </a:r>
            <a:r>
              <a:rPr dirty="0" err="1"/>
              <a:t>OpenLayers</a:t>
            </a:r>
            <a:endParaRPr dirty="0"/>
          </a:p>
        </p:txBody>
      </p:sp>
      <p:sp>
        <p:nvSpPr>
          <p:cNvPr id="333" name="Shape 333"/>
          <p:cNvSpPr/>
          <p:nvPr/>
        </p:nvSpPr>
        <p:spPr>
          <a:xfrm>
            <a:off x="8788342" y="3489635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WEBGL</a:t>
            </a:r>
          </a:p>
        </p:txBody>
      </p:sp>
      <p:sp>
        <p:nvSpPr>
          <p:cNvPr id="334" name="Shape 334"/>
          <p:cNvSpPr/>
          <p:nvPr/>
        </p:nvSpPr>
        <p:spPr>
          <a:xfrm>
            <a:off x="19692433" y="2653763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 Cesium</a:t>
            </a:r>
          </a:p>
        </p:txBody>
      </p:sp>
      <p:sp>
        <p:nvSpPr>
          <p:cNvPr id="335" name="Shape 335"/>
          <p:cNvSpPr/>
          <p:nvPr/>
        </p:nvSpPr>
        <p:spPr>
          <a:xfrm>
            <a:off x="2239026" y="143028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eclipse javaee &amp; STS</a:t>
            </a:r>
          </a:p>
        </p:txBody>
      </p:sp>
      <p:sp>
        <p:nvSpPr>
          <p:cNvPr id="336" name="Shape 336"/>
          <p:cNvSpPr/>
          <p:nvPr/>
        </p:nvSpPr>
        <p:spPr>
          <a:xfrm>
            <a:off x="4415962" y="143028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webstorm</a:t>
            </a:r>
          </a:p>
        </p:txBody>
      </p:sp>
      <p:sp>
        <p:nvSpPr>
          <p:cNvPr id="337" name="Shape 337"/>
          <p:cNvSpPr/>
          <p:nvPr/>
        </p:nvSpPr>
        <p:spPr>
          <a:xfrm>
            <a:off x="6592898" y="143028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android studio</a:t>
            </a:r>
          </a:p>
        </p:txBody>
      </p:sp>
      <p:sp>
        <p:nvSpPr>
          <p:cNvPr id="338" name="Shape 338"/>
          <p:cNvSpPr/>
          <p:nvPr/>
        </p:nvSpPr>
        <p:spPr>
          <a:xfrm>
            <a:off x="8769834" y="143028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fiddler</a:t>
            </a:r>
          </a:p>
        </p:txBody>
      </p:sp>
      <p:sp>
        <p:nvSpPr>
          <p:cNvPr id="339" name="Shape 339"/>
          <p:cNvSpPr/>
          <p:nvPr/>
        </p:nvSpPr>
        <p:spPr>
          <a:xfrm>
            <a:off x="10949960" y="143028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gulp</a:t>
            </a:r>
          </a:p>
        </p:txBody>
      </p:sp>
      <p:sp>
        <p:nvSpPr>
          <p:cNvPr id="340" name="Shape 340"/>
          <p:cNvSpPr/>
          <p:nvPr/>
        </p:nvSpPr>
        <p:spPr>
          <a:xfrm>
            <a:off x="13128973" y="1415114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webpack</a:t>
            </a:r>
          </a:p>
        </p:txBody>
      </p:sp>
      <p:sp>
        <p:nvSpPr>
          <p:cNvPr id="341" name="Shape 341"/>
          <p:cNvSpPr/>
          <p:nvPr/>
        </p:nvSpPr>
        <p:spPr>
          <a:xfrm>
            <a:off x="15311296" y="1415114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git&amp;svn</a:t>
            </a:r>
          </a:p>
        </p:txBody>
      </p:sp>
      <p:sp>
        <p:nvSpPr>
          <p:cNvPr id="342" name="Shape 342"/>
          <p:cNvSpPr/>
          <p:nvPr/>
        </p:nvSpPr>
        <p:spPr>
          <a:xfrm>
            <a:off x="17491423" y="1415114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 maven</a:t>
            </a:r>
          </a:p>
        </p:txBody>
      </p:sp>
      <p:sp>
        <p:nvSpPr>
          <p:cNvPr id="343" name="Shape 343"/>
          <p:cNvSpPr/>
          <p:nvPr/>
        </p:nvSpPr>
        <p:spPr>
          <a:xfrm>
            <a:off x="19670436" y="1415114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 npm</a:t>
            </a:r>
          </a:p>
        </p:txBody>
      </p:sp>
      <p:sp>
        <p:nvSpPr>
          <p:cNvPr id="344" name="Shape 344"/>
          <p:cNvSpPr/>
          <p:nvPr/>
        </p:nvSpPr>
        <p:spPr>
          <a:xfrm>
            <a:off x="21850562" y="143028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springboot</a:t>
            </a:r>
          </a:p>
        </p:txBody>
      </p:sp>
      <p:sp>
        <p:nvSpPr>
          <p:cNvPr id="345" name="Shape 345"/>
          <p:cNvSpPr/>
          <p:nvPr/>
        </p:nvSpPr>
        <p:spPr>
          <a:xfrm>
            <a:off x="2263987" y="1098872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Kafka</a:t>
            </a:r>
          </a:p>
        </p:txBody>
      </p:sp>
      <p:sp>
        <p:nvSpPr>
          <p:cNvPr id="346" name="Shape 346"/>
          <p:cNvSpPr/>
          <p:nvPr/>
        </p:nvSpPr>
        <p:spPr>
          <a:xfrm>
            <a:off x="4440923" y="1098872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Zookeeper</a:t>
            </a:r>
          </a:p>
        </p:txBody>
      </p:sp>
      <p:sp>
        <p:nvSpPr>
          <p:cNvPr id="347" name="Shape 347"/>
          <p:cNvSpPr/>
          <p:nvPr/>
        </p:nvSpPr>
        <p:spPr>
          <a:xfrm>
            <a:off x="6617859" y="1098872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Tomcat</a:t>
            </a:r>
          </a:p>
        </p:txBody>
      </p:sp>
      <p:sp>
        <p:nvSpPr>
          <p:cNvPr id="348" name="Shape 348"/>
          <p:cNvSpPr/>
          <p:nvPr/>
        </p:nvSpPr>
        <p:spPr>
          <a:xfrm>
            <a:off x="8794795" y="1098872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Nginx</a:t>
            </a:r>
          </a:p>
        </p:txBody>
      </p:sp>
      <p:sp>
        <p:nvSpPr>
          <p:cNvPr id="349" name="Shape 349"/>
          <p:cNvSpPr/>
          <p:nvPr/>
        </p:nvSpPr>
        <p:spPr>
          <a:xfrm>
            <a:off x="10977298" y="10973560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 err="1"/>
              <a:t>uwsgi</a:t>
            </a:r>
            <a:endParaRPr dirty="0"/>
          </a:p>
        </p:txBody>
      </p:sp>
      <p:sp>
        <p:nvSpPr>
          <p:cNvPr id="350" name="Shape 350"/>
          <p:cNvSpPr/>
          <p:nvPr/>
        </p:nvSpPr>
        <p:spPr>
          <a:xfrm>
            <a:off x="2266364" y="11819844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Java</a:t>
            </a:r>
          </a:p>
        </p:txBody>
      </p:sp>
      <p:sp>
        <p:nvSpPr>
          <p:cNvPr id="351" name="Shape 351"/>
          <p:cNvSpPr/>
          <p:nvPr/>
        </p:nvSpPr>
        <p:spPr>
          <a:xfrm>
            <a:off x="4440923" y="11819844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Python</a:t>
            </a:r>
          </a:p>
        </p:txBody>
      </p:sp>
      <p:sp>
        <p:nvSpPr>
          <p:cNvPr id="352" name="Shape 352"/>
          <p:cNvSpPr/>
          <p:nvPr/>
        </p:nvSpPr>
        <p:spPr>
          <a:xfrm>
            <a:off x="6604874" y="1180943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C++</a:t>
            </a:r>
          </a:p>
        </p:txBody>
      </p:sp>
      <p:sp>
        <p:nvSpPr>
          <p:cNvPr id="353" name="Shape 353"/>
          <p:cNvSpPr/>
          <p:nvPr/>
        </p:nvSpPr>
        <p:spPr>
          <a:xfrm>
            <a:off x="8794795" y="1180943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354" name="Shape 354"/>
          <p:cNvSpPr/>
          <p:nvPr/>
        </p:nvSpPr>
        <p:spPr>
          <a:xfrm>
            <a:off x="2266364" y="1265096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JVM</a:t>
            </a:r>
          </a:p>
        </p:txBody>
      </p:sp>
      <p:sp>
        <p:nvSpPr>
          <p:cNvPr id="355" name="Shape 355"/>
          <p:cNvSpPr/>
          <p:nvPr/>
        </p:nvSpPr>
        <p:spPr>
          <a:xfrm>
            <a:off x="4440923" y="1265096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Python</a:t>
            </a:r>
          </a:p>
        </p:txBody>
      </p:sp>
      <p:sp>
        <p:nvSpPr>
          <p:cNvPr id="356" name="Shape 356"/>
          <p:cNvSpPr/>
          <p:nvPr/>
        </p:nvSpPr>
        <p:spPr>
          <a:xfrm>
            <a:off x="6604874" y="1264054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Centos</a:t>
            </a:r>
          </a:p>
        </p:txBody>
      </p:sp>
      <p:sp>
        <p:nvSpPr>
          <p:cNvPr id="357" name="Shape 357"/>
          <p:cNvSpPr/>
          <p:nvPr/>
        </p:nvSpPr>
        <p:spPr>
          <a:xfrm>
            <a:off x="8794795" y="1264054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Docker</a:t>
            </a:r>
          </a:p>
        </p:txBody>
      </p:sp>
      <p:sp>
        <p:nvSpPr>
          <p:cNvPr id="358" name="Shape 358"/>
          <p:cNvSpPr/>
          <p:nvPr/>
        </p:nvSpPr>
        <p:spPr>
          <a:xfrm>
            <a:off x="10973447" y="1182742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Scala</a:t>
            </a:r>
          </a:p>
        </p:txBody>
      </p:sp>
      <p:sp>
        <p:nvSpPr>
          <p:cNvPr id="359" name="Shape 359"/>
          <p:cNvSpPr/>
          <p:nvPr/>
        </p:nvSpPr>
        <p:spPr>
          <a:xfrm>
            <a:off x="13155243" y="1182742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 GO</a:t>
            </a:r>
          </a:p>
        </p:txBody>
      </p:sp>
      <p:sp>
        <p:nvSpPr>
          <p:cNvPr id="360" name="Shape 360"/>
          <p:cNvSpPr/>
          <p:nvPr/>
        </p:nvSpPr>
        <p:spPr>
          <a:xfrm>
            <a:off x="15335369" y="11812260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 JavaScript</a:t>
            </a:r>
          </a:p>
        </p:txBody>
      </p:sp>
      <p:sp>
        <p:nvSpPr>
          <p:cNvPr id="361" name="Shape 361"/>
          <p:cNvSpPr/>
          <p:nvPr/>
        </p:nvSpPr>
        <p:spPr>
          <a:xfrm>
            <a:off x="22237695" y="12956823"/>
            <a:ext cx="19050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rPr dirty="0" err="1"/>
              <a:t>基础层</a:t>
            </a:r>
            <a:endParaRPr dirty="0"/>
          </a:p>
        </p:txBody>
      </p:sp>
      <p:sp>
        <p:nvSpPr>
          <p:cNvPr id="362" name="Shape 362"/>
          <p:cNvSpPr/>
          <p:nvPr/>
        </p:nvSpPr>
        <p:spPr>
          <a:xfrm>
            <a:off x="22137859" y="10083324"/>
            <a:ext cx="19050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rPr dirty="0" err="1"/>
              <a:t>数据层</a:t>
            </a:r>
            <a:endParaRPr dirty="0"/>
          </a:p>
        </p:txBody>
      </p:sp>
      <p:sp>
        <p:nvSpPr>
          <p:cNvPr id="363" name="Shape 363"/>
          <p:cNvSpPr/>
          <p:nvPr/>
        </p:nvSpPr>
        <p:spPr>
          <a:xfrm>
            <a:off x="22125159" y="8550350"/>
            <a:ext cx="19050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支撑层</a:t>
            </a:r>
          </a:p>
        </p:txBody>
      </p:sp>
      <p:sp>
        <p:nvSpPr>
          <p:cNvPr id="364" name="Shape 364"/>
          <p:cNvSpPr/>
          <p:nvPr/>
        </p:nvSpPr>
        <p:spPr>
          <a:xfrm>
            <a:off x="22137859" y="3617274"/>
            <a:ext cx="19050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rPr dirty="0" err="1"/>
              <a:t>展示层</a:t>
            </a:r>
            <a:endParaRPr dirty="0"/>
          </a:p>
        </p:txBody>
      </p:sp>
      <p:sp>
        <p:nvSpPr>
          <p:cNvPr id="365" name="Shape 365"/>
          <p:cNvSpPr/>
          <p:nvPr/>
        </p:nvSpPr>
        <p:spPr>
          <a:xfrm>
            <a:off x="2244281" y="7556938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Theano</a:t>
            </a:r>
          </a:p>
        </p:txBody>
      </p:sp>
      <p:sp>
        <p:nvSpPr>
          <p:cNvPr id="366" name="Shape 366"/>
          <p:cNvSpPr/>
          <p:nvPr/>
        </p:nvSpPr>
        <p:spPr>
          <a:xfrm>
            <a:off x="6618800" y="7573466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Keras</a:t>
            </a:r>
          </a:p>
        </p:txBody>
      </p:sp>
      <p:sp>
        <p:nvSpPr>
          <p:cNvPr id="367" name="Shape 367"/>
          <p:cNvSpPr/>
          <p:nvPr/>
        </p:nvSpPr>
        <p:spPr>
          <a:xfrm>
            <a:off x="8798332" y="581364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word2vec</a:t>
            </a:r>
          </a:p>
        </p:txBody>
      </p:sp>
      <p:sp>
        <p:nvSpPr>
          <p:cNvPr id="368" name="Shape 368"/>
          <p:cNvSpPr/>
          <p:nvPr/>
        </p:nvSpPr>
        <p:spPr>
          <a:xfrm>
            <a:off x="10965563" y="581364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LSTM</a:t>
            </a:r>
          </a:p>
        </p:txBody>
      </p:sp>
      <p:sp>
        <p:nvSpPr>
          <p:cNvPr id="369" name="Shape 369"/>
          <p:cNvSpPr/>
          <p:nvPr/>
        </p:nvSpPr>
        <p:spPr>
          <a:xfrm>
            <a:off x="13156734" y="582731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CRF</a:t>
            </a:r>
          </a:p>
        </p:txBody>
      </p:sp>
      <p:sp>
        <p:nvSpPr>
          <p:cNvPr id="370" name="Shape 370"/>
          <p:cNvSpPr/>
          <p:nvPr/>
        </p:nvSpPr>
        <p:spPr>
          <a:xfrm>
            <a:off x="2242707" y="581432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SVM</a:t>
            </a:r>
          </a:p>
        </p:txBody>
      </p:sp>
      <p:sp>
        <p:nvSpPr>
          <p:cNvPr id="371" name="Shape 371"/>
          <p:cNvSpPr/>
          <p:nvPr/>
        </p:nvSpPr>
        <p:spPr>
          <a:xfrm>
            <a:off x="4447981" y="580204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 err="1"/>
              <a:t>Kmeans</a:t>
            </a:r>
            <a:endParaRPr dirty="0"/>
          </a:p>
        </p:txBody>
      </p:sp>
      <p:sp>
        <p:nvSpPr>
          <p:cNvPr id="372" name="Shape 372"/>
          <p:cNvSpPr/>
          <p:nvPr/>
        </p:nvSpPr>
        <p:spPr>
          <a:xfrm>
            <a:off x="15346446" y="5823660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MTCNN</a:t>
            </a:r>
          </a:p>
        </p:txBody>
      </p:sp>
      <p:sp>
        <p:nvSpPr>
          <p:cNvPr id="373" name="Shape 373"/>
          <p:cNvSpPr/>
          <p:nvPr/>
        </p:nvSpPr>
        <p:spPr>
          <a:xfrm>
            <a:off x="6602511" y="578837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TextRank</a:t>
            </a:r>
            <a:endParaRPr dirty="0"/>
          </a:p>
        </p:txBody>
      </p:sp>
      <p:sp>
        <p:nvSpPr>
          <p:cNvPr id="374" name="Shape 374"/>
          <p:cNvSpPr/>
          <p:nvPr/>
        </p:nvSpPr>
        <p:spPr>
          <a:xfrm>
            <a:off x="10981438" y="1265096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CUDA</a:t>
            </a:r>
          </a:p>
        </p:txBody>
      </p:sp>
      <p:sp>
        <p:nvSpPr>
          <p:cNvPr id="375" name="Shape 375"/>
          <p:cNvSpPr/>
          <p:nvPr/>
        </p:nvSpPr>
        <p:spPr>
          <a:xfrm>
            <a:off x="19676571" y="6696075"/>
            <a:ext cx="2032001" cy="762000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FFmpeg</a:t>
            </a:r>
          </a:p>
        </p:txBody>
      </p:sp>
      <p:sp>
        <p:nvSpPr>
          <p:cNvPr id="376" name="Shape 376"/>
          <p:cNvSpPr/>
          <p:nvPr/>
        </p:nvSpPr>
        <p:spPr>
          <a:xfrm>
            <a:off x="15318471" y="6702390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dlib</a:t>
            </a:r>
          </a:p>
        </p:txBody>
      </p:sp>
      <p:sp>
        <p:nvSpPr>
          <p:cNvPr id="377" name="Shape 377"/>
          <p:cNvSpPr/>
          <p:nvPr/>
        </p:nvSpPr>
        <p:spPr>
          <a:xfrm>
            <a:off x="17490355" y="6702390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jTessBoxEditor</a:t>
            </a:r>
          </a:p>
        </p:txBody>
      </p:sp>
      <p:sp>
        <p:nvSpPr>
          <p:cNvPr id="378" name="Shape 378"/>
          <p:cNvSpPr/>
          <p:nvPr/>
        </p:nvSpPr>
        <p:spPr>
          <a:xfrm>
            <a:off x="4446693" y="7543269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Pytorch</a:t>
            </a:r>
          </a:p>
        </p:txBody>
      </p:sp>
      <p:sp>
        <p:nvSpPr>
          <p:cNvPr id="379" name="Shape 379"/>
          <p:cNvSpPr/>
          <p:nvPr/>
        </p:nvSpPr>
        <p:spPr>
          <a:xfrm>
            <a:off x="2246434" y="6696075"/>
            <a:ext cx="2032001" cy="762000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Scikit-learn</a:t>
            </a:r>
          </a:p>
        </p:txBody>
      </p:sp>
      <p:sp>
        <p:nvSpPr>
          <p:cNvPr id="380" name="Shape 380"/>
          <p:cNvSpPr/>
          <p:nvPr/>
        </p:nvSpPr>
        <p:spPr>
          <a:xfrm>
            <a:off x="4432649" y="669302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gensim</a:t>
            </a:r>
          </a:p>
        </p:txBody>
      </p:sp>
      <p:sp>
        <p:nvSpPr>
          <p:cNvPr id="381" name="Shape 381"/>
          <p:cNvSpPr/>
          <p:nvPr/>
        </p:nvSpPr>
        <p:spPr>
          <a:xfrm>
            <a:off x="6604534" y="669302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nltk</a:t>
            </a:r>
          </a:p>
        </p:txBody>
      </p:sp>
      <p:sp>
        <p:nvSpPr>
          <p:cNvPr id="382" name="Shape 382"/>
          <p:cNvSpPr/>
          <p:nvPr/>
        </p:nvSpPr>
        <p:spPr>
          <a:xfrm>
            <a:off x="8782095" y="669302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pycrfsuite</a:t>
            </a:r>
          </a:p>
        </p:txBody>
      </p:sp>
      <p:sp>
        <p:nvSpPr>
          <p:cNvPr id="383" name="Shape 383"/>
          <p:cNvSpPr/>
          <p:nvPr/>
        </p:nvSpPr>
        <p:spPr>
          <a:xfrm>
            <a:off x="10962833" y="669302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jieba</a:t>
            </a:r>
          </a:p>
        </p:txBody>
      </p:sp>
      <p:sp>
        <p:nvSpPr>
          <p:cNvPr id="384" name="Shape 384"/>
          <p:cNvSpPr/>
          <p:nvPr/>
        </p:nvSpPr>
        <p:spPr>
          <a:xfrm>
            <a:off x="13134717" y="669302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pyltp</a:t>
            </a:r>
          </a:p>
        </p:txBody>
      </p:sp>
      <p:sp>
        <p:nvSpPr>
          <p:cNvPr id="385" name="Shape 385"/>
          <p:cNvSpPr/>
          <p:nvPr/>
        </p:nvSpPr>
        <p:spPr>
          <a:xfrm>
            <a:off x="13152894" y="10969671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Django</a:t>
            </a:r>
          </a:p>
        </p:txBody>
      </p:sp>
      <p:sp>
        <p:nvSpPr>
          <p:cNvPr id="386" name="Shape 386"/>
          <p:cNvSpPr/>
          <p:nvPr/>
        </p:nvSpPr>
        <p:spPr>
          <a:xfrm>
            <a:off x="254004" y="10816402"/>
            <a:ext cx="23779453" cy="2824295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254004" y="9435623"/>
            <a:ext cx="23779453" cy="1277996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241304" y="5605584"/>
            <a:ext cx="23779453" cy="3705163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254004" y="2547189"/>
            <a:ext cx="23779453" cy="1804324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22125159" y="4794460"/>
            <a:ext cx="1905001" cy="582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rPr dirty="0" err="1"/>
              <a:t>应用层</a:t>
            </a:r>
            <a:endParaRPr dirty="0"/>
          </a:p>
        </p:txBody>
      </p:sp>
      <p:sp>
        <p:nvSpPr>
          <p:cNvPr id="391" name="Shape 391"/>
          <p:cNvSpPr/>
          <p:nvPr/>
        </p:nvSpPr>
        <p:spPr>
          <a:xfrm>
            <a:off x="241304" y="4479969"/>
            <a:ext cx="23779453" cy="996506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254004" y="1199665"/>
            <a:ext cx="23779453" cy="1208067"/>
          </a:xfrm>
          <a:prstGeom prst="rect">
            <a:avLst/>
          </a:prstGeom>
          <a:ln w="25400">
            <a:solidFill>
              <a:schemeClr val="accent1">
                <a:hueOff val="167273"/>
                <a:satOff val="2235"/>
                <a:lumOff val="-2254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281539" y="2838793"/>
            <a:ext cx="190500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前端框架</a:t>
            </a:r>
          </a:p>
        </p:txBody>
      </p:sp>
      <p:sp>
        <p:nvSpPr>
          <p:cNvPr id="394" name="Shape 394"/>
          <p:cNvSpPr/>
          <p:nvPr/>
        </p:nvSpPr>
        <p:spPr>
          <a:xfrm>
            <a:off x="285734" y="3669909"/>
            <a:ext cx="1905001" cy="42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前端环境</a:t>
            </a:r>
          </a:p>
        </p:txBody>
      </p:sp>
      <p:sp>
        <p:nvSpPr>
          <p:cNvPr id="395" name="Shape 395"/>
          <p:cNvSpPr/>
          <p:nvPr/>
        </p:nvSpPr>
        <p:spPr>
          <a:xfrm>
            <a:off x="281539" y="4785633"/>
            <a:ext cx="1905001" cy="42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应用框架</a:t>
            </a:r>
          </a:p>
        </p:txBody>
      </p:sp>
      <p:sp>
        <p:nvSpPr>
          <p:cNvPr id="396" name="Shape 396"/>
          <p:cNvSpPr/>
          <p:nvPr/>
        </p:nvSpPr>
        <p:spPr>
          <a:xfrm>
            <a:off x="281539" y="5958848"/>
            <a:ext cx="190500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支撑算法</a:t>
            </a:r>
          </a:p>
        </p:txBody>
      </p:sp>
      <p:sp>
        <p:nvSpPr>
          <p:cNvPr id="397" name="Shape 397"/>
          <p:cNvSpPr/>
          <p:nvPr/>
        </p:nvSpPr>
        <p:spPr>
          <a:xfrm>
            <a:off x="281539" y="6872253"/>
            <a:ext cx="190500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库与工具</a:t>
            </a:r>
          </a:p>
        </p:txBody>
      </p:sp>
      <p:sp>
        <p:nvSpPr>
          <p:cNvPr id="398" name="Shape 398"/>
          <p:cNvSpPr/>
          <p:nvPr/>
        </p:nvSpPr>
        <p:spPr>
          <a:xfrm>
            <a:off x="268839" y="7726801"/>
            <a:ext cx="190500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支撑框架</a:t>
            </a:r>
          </a:p>
        </p:txBody>
      </p:sp>
      <p:sp>
        <p:nvSpPr>
          <p:cNvPr id="399" name="Shape 399"/>
          <p:cNvSpPr/>
          <p:nvPr/>
        </p:nvSpPr>
        <p:spPr>
          <a:xfrm>
            <a:off x="306939" y="9890114"/>
            <a:ext cx="1905001" cy="42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数据存储</a:t>
            </a:r>
          </a:p>
        </p:txBody>
      </p:sp>
      <p:sp>
        <p:nvSpPr>
          <p:cNvPr id="400" name="Shape 400"/>
          <p:cNvSpPr/>
          <p:nvPr/>
        </p:nvSpPr>
        <p:spPr>
          <a:xfrm>
            <a:off x="306939" y="11158590"/>
            <a:ext cx="1905001" cy="42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中间件</a:t>
            </a:r>
          </a:p>
        </p:txBody>
      </p:sp>
      <p:sp>
        <p:nvSpPr>
          <p:cNvPr id="401" name="Shape 401"/>
          <p:cNvSpPr/>
          <p:nvPr/>
        </p:nvSpPr>
        <p:spPr>
          <a:xfrm>
            <a:off x="306939" y="12017411"/>
            <a:ext cx="190500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语言</a:t>
            </a:r>
          </a:p>
        </p:txBody>
      </p:sp>
      <p:sp>
        <p:nvSpPr>
          <p:cNvPr id="402" name="Shape 402"/>
          <p:cNvSpPr/>
          <p:nvPr/>
        </p:nvSpPr>
        <p:spPr>
          <a:xfrm>
            <a:off x="306939" y="12820823"/>
            <a:ext cx="190500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容器环境</a:t>
            </a:r>
          </a:p>
        </p:txBody>
      </p:sp>
      <p:sp>
        <p:nvSpPr>
          <p:cNvPr id="403" name="Shape 403"/>
          <p:cNvSpPr/>
          <p:nvPr/>
        </p:nvSpPr>
        <p:spPr>
          <a:xfrm>
            <a:off x="294239" y="1620306"/>
            <a:ext cx="190500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相关工具</a:t>
            </a:r>
          </a:p>
        </p:txBody>
      </p:sp>
      <p:sp>
        <p:nvSpPr>
          <p:cNvPr id="404" name="Shape 404"/>
          <p:cNvSpPr/>
          <p:nvPr/>
        </p:nvSpPr>
        <p:spPr>
          <a:xfrm>
            <a:off x="17478723" y="5833242"/>
            <a:ext cx="2032001" cy="762001"/>
          </a:xfrm>
          <a:prstGeom prst="rect">
            <a:avLst/>
          </a:prstGeom>
          <a:solidFill>
            <a:schemeClr val="accent1">
              <a:hueOff val="167273"/>
              <a:satOff val="2235"/>
              <a:lumOff val="-2254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TF-IDF</a:t>
            </a:r>
          </a:p>
        </p:txBody>
      </p:sp>
      <p:sp>
        <p:nvSpPr>
          <p:cNvPr id="405" name="Shape 405"/>
          <p:cNvSpPr/>
          <p:nvPr/>
        </p:nvSpPr>
        <p:spPr>
          <a:xfrm>
            <a:off x="17552407" y="4616627"/>
            <a:ext cx="2032001" cy="762001"/>
          </a:xfrm>
          <a:prstGeom prst="rect">
            <a:avLst/>
          </a:prstGeom>
          <a:solidFill>
            <a:schemeClr val="accent2">
              <a:hueOff val="61260"/>
              <a:satOff val="12850"/>
              <a:lumOff val="-1921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Muspider</a:t>
            </a:r>
          </a:p>
        </p:txBody>
      </p:sp>
      <p:sp>
        <p:nvSpPr>
          <p:cNvPr id="406" name="Shape 406"/>
          <p:cNvSpPr>
            <a:spLocks noGrp="1"/>
          </p:cNvSpPr>
          <p:nvPr>
            <p:ph type="ctr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总体技术路线图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/>
          </p:cNvSpPr>
          <p:nvPr>
            <p:ph type="title"/>
          </p:nvPr>
        </p:nvSpPr>
        <p:spPr>
          <a:xfrm>
            <a:off x="2381250" y="23613"/>
            <a:ext cx="19621500" cy="157168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总体环境区域逻辑设计图</a:t>
            </a:r>
          </a:p>
        </p:txBody>
      </p:sp>
      <p:sp>
        <p:nvSpPr>
          <p:cNvPr id="409" name="Shape 409"/>
          <p:cNvSpPr/>
          <p:nvPr/>
        </p:nvSpPr>
        <p:spPr>
          <a:xfrm flipV="1">
            <a:off x="12515744" y="3198333"/>
            <a:ext cx="1" cy="9320170"/>
          </a:xfrm>
          <a:prstGeom prst="line">
            <a:avLst/>
          </a:prstGeom>
          <a:ln w="762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10" name="Shape 410"/>
          <p:cNvSpPr/>
          <p:nvPr/>
        </p:nvSpPr>
        <p:spPr>
          <a:xfrm flipV="1">
            <a:off x="20275229" y="3198333"/>
            <a:ext cx="1" cy="9320170"/>
          </a:xfrm>
          <a:prstGeom prst="line">
            <a:avLst/>
          </a:prstGeom>
          <a:ln w="762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11756166" y="6881066"/>
            <a:ext cx="1519156" cy="47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812" y="1"/>
                </a:moveTo>
                <a:cubicBezTo>
                  <a:pt x="1339" y="21"/>
                  <a:pt x="783" y="215"/>
                  <a:pt x="286" y="791"/>
                </a:cubicBezTo>
                <a:cubicBezTo>
                  <a:pt x="199" y="1615"/>
                  <a:pt x="123" y="3110"/>
                  <a:pt x="123" y="3110"/>
                </a:cubicBezTo>
                <a:cubicBezTo>
                  <a:pt x="1178" y="3574"/>
                  <a:pt x="1286" y="5912"/>
                  <a:pt x="967" y="7734"/>
                </a:cubicBezTo>
                <a:cubicBezTo>
                  <a:pt x="642" y="9538"/>
                  <a:pt x="524" y="13522"/>
                  <a:pt x="713" y="15584"/>
                </a:cubicBezTo>
                <a:cubicBezTo>
                  <a:pt x="962" y="18265"/>
                  <a:pt x="0" y="19107"/>
                  <a:pt x="0" y="19107"/>
                </a:cubicBezTo>
                <a:lnTo>
                  <a:pt x="194" y="21104"/>
                </a:lnTo>
                <a:cubicBezTo>
                  <a:pt x="194" y="21104"/>
                  <a:pt x="1839" y="20432"/>
                  <a:pt x="3110" y="20019"/>
                </a:cubicBezTo>
                <a:cubicBezTo>
                  <a:pt x="3759" y="19813"/>
                  <a:pt x="4127" y="18919"/>
                  <a:pt x="4516" y="17458"/>
                </a:cubicBezTo>
                <a:lnTo>
                  <a:pt x="5040" y="21582"/>
                </a:lnTo>
                <a:lnTo>
                  <a:pt x="5359" y="19708"/>
                </a:lnTo>
                <a:lnTo>
                  <a:pt x="5468" y="21276"/>
                </a:lnTo>
                <a:lnTo>
                  <a:pt x="5787" y="19402"/>
                </a:lnTo>
                <a:lnTo>
                  <a:pt x="5895" y="20964"/>
                </a:lnTo>
                <a:lnTo>
                  <a:pt x="6213" y="19090"/>
                </a:lnTo>
                <a:lnTo>
                  <a:pt x="6321" y="20653"/>
                </a:lnTo>
                <a:lnTo>
                  <a:pt x="6641" y="18784"/>
                </a:lnTo>
                <a:lnTo>
                  <a:pt x="6749" y="20347"/>
                </a:lnTo>
                <a:lnTo>
                  <a:pt x="7068" y="18473"/>
                </a:lnTo>
                <a:lnTo>
                  <a:pt x="7176" y="20036"/>
                </a:lnTo>
                <a:lnTo>
                  <a:pt x="7496" y="18162"/>
                </a:lnTo>
                <a:lnTo>
                  <a:pt x="7604" y="19729"/>
                </a:lnTo>
                <a:lnTo>
                  <a:pt x="7923" y="17855"/>
                </a:lnTo>
                <a:lnTo>
                  <a:pt x="8032" y="19418"/>
                </a:lnTo>
                <a:lnTo>
                  <a:pt x="8349" y="17544"/>
                </a:lnTo>
                <a:lnTo>
                  <a:pt x="8457" y="19107"/>
                </a:lnTo>
                <a:lnTo>
                  <a:pt x="8777" y="17238"/>
                </a:lnTo>
                <a:lnTo>
                  <a:pt x="8885" y="18801"/>
                </a:lnTo>
                <a:lnTo>
                  <a:pt x="9205" y="16927"/>
                </a:lnTo>
                <a:lnTo>
                  <a:pt x="9313" y="18489"/>
                </a:lnTo>
                <a:lnTo>
                  <a:pt x="9632" y="16615"/>
                </a:lnTo>
                <a:lnTo>
                  <a:pt x="9740" y="18183"/>
                </a:lnTo>
                <a:lnTo>
                  <a:pt x="10060" y="16309"/>
                </a:lnTo>
                <a:lnTo>
                  <a:pt x="10168" y="17872"/>
                </a:lnTo>
                <a:lnTo>
                  <a:pt x="10486" y="15998"/>
                </a:lnTo>
                <a:lnTo>
                  <a:pt x="10594" y="17560"/>
                </a:lnTo>
                <a:lnTo>
                  <a:pt x="10913" y="15691"/>
                </a:lnTo>
                <a:lnTo>
                  <a:pt x="11021" y="17254"/>
                </a:lnTo>
                <a:lnTo>
                  <a:pt x="11341" y="15380"/>
                </a:lnTo>
                <a:lnTo>
                  <a:pt x="11449" y="16943"/>
                </a:lnTo>
                <a:lnTo>
                  <a:pt x="11768" y="15069"/>
                </a:lnTo>
                <a:lnTo>
                  <a:pt x="11877" y="16637"/>
                </a:lnTo>
                <a:lnTo>
                  <a:pt x="12196" y="14763"/>
                </a:lnTo>
                <a:lnTo>
                  <a:pt x="12304" y="16325"/>
                </a:lnTo>
                <a:lnTo>
                  <a:pt x="12622" y="14451"/>
                </a:lnTo>
                <a:lnTo>
                  <a:pt x="12730" y="16014"/>
                </a:lnTo>
                <a:lnTo>
                  <a:pt x="13050" y="14145"/>
                </a:lnTo>
                <a:lnTo>
                  <a:pt x="13158" y="15708"/>
                </a:lnTo>
                <a:lnTo>
                  <a:pt x="13477" y="13834"/>
                </a:lnTo>
                <a:lnTo>
                  <a:pt x="13585" y="15396"/>
                </a:lnTo>
                <a:lnTo>
                  <a:pt x="13905" y="13522"/>
                </a:lnTo>
                <a:lnTo>
                  <a:pt x="14013" y="15090"/>
                </a:lnTo>
                <a:lnTo>
                  <a:pt x="14332" y="13216"/>
                </a:lnTo>
                <a:lnTo>
                  <a:pt x="14441" y="14779"/>
                </a:lnTo>
                <a:lnTo>
                  <a:pt x="14758" y="12905"/>
                </a:lnTo>
                <a:lnTo>
                  <a:pt x="14866" y="14467"/>
                </a:lnTo>
                <a:lnTo>
                  <a:pt x="15186" y="12599"/>
                </a:lnTo>
                <a:lnTo>
                  <a:pt x="15294" y="14161"/>
                </a:lnTo>
                <a:lnTo>
                  <a:pt x="15614" y="12287"/>
                </a:lnTo>
                <a:lnTo>
                  <a:pt x="15722" y="13850"/>
                </a:lnTo>
                <a:lnTo>
                  <a:pt x="16041" y="11976"/>
                </a:lnTo>
                <a:lnTo>
                  <a:pt x="16149" y="13544"/>
                </a:lnTo>
                <a:lnTo>
                  <a:pt x="16469" y="11670"/>
                </a:lnTo>
                <a:lnTo>
                  <a:pt x="16577" y="13232"/>
                </a:lnTo>
                <a:lnTo>
                  <a:pt x="16895" y="11358"/>
                </a:lnTo>
                <a:lnTo>
                  <a:pt x="17003" y="12921"/>
                </a:lnTo>
                <a:lnTo>
                  <a:pt x="17322" y="11052"/>
                </a:lnTo>
                <a:lnTo>
                  <a:pt x="17430" y="12615"/>
                </a:lnTo>
                <a:lnTo>
                  <a:pt x="17750" y="10741"/>
                </a:lnTo>
                <a:lnTo>
                  <a:pt x="17858" y="12303"/>
                </a:lnTo>
                <a:lnTo>
                  <a:pt x="18177" y="10429"/>
                </a:lnTo>
                <a:lnTo>
                  <a:pt x="18286" y="11997"/>
                </a:lnTo>
                <a:lnTo>
                  <a:pt x="18605" y="10123"/>
                </a:lnTo>
                <a:lnTo>
                  <a:pt x="18713" y="11686"/>
                </a:lnTo>
                <a:lnTo>
                  <a:pt x="19031" y="9812"/>
                </a:lnTo>
                <a:lnTo>
                  <a:pt x="19139" y="11374"/>
                </a:lnTo>
                <a:lnTo>
                  <a:pt x="19459" y="9506"/>
                </a:lnTo>
                <a:lnTo>
                  <a:pt x="19567" y="11068"/>
                </a:lnTo>
                <a:lnTo>
                  <a:pt x="19886" y="9194"/>
                </a:lnTo>
                <a:lnTo>
                  <a:pt x="19994" y="10757"/>
                </a:lnTo>
                <a:lnTo>
                  <a:pt x="20314" y="8883"/>
                </a:lnTo>
                <a:lnTo>
                  <a:pt x="20422" y="10451"/>
                </a:lnTo>
                <a:lnTo>
                  <a:pt x="20741" y="8577"/>
                </a:lnTo>
                <a:lnTo>
                  <a:pt x="20850" y="10139"/>
                </a:lnTo>
                <a:lnTo>
                  <a:pt x="21167" y="8265"/>
                </a:lnTo>
                <a:lnTo>
                  <a:pt x="21275" y="9828"/>
                </a:lnTo>
                <a:lnTo>
                  <a:pt x="21563" y="8421"/>
                </a:lnTo>
                <a:lnTo>
                  <a:pt x="21600" y="7701"/>
                </a:lnTo>
                <a:lnTo>
                  <a:pt x="21568" y="5983"/>
                </a:lnTo>
                <a:cubicBezTo>
                  <a:pt x="21552" y="5090"/>
                  <a:pt x="21330" y="4381"/>
                  <a:pt x="21049" y="4329"/>
                </a:cubicBezTo>
                <a:lnTo>
                  <a:pt x="7830" y="1806"/>
                </a:lnTo>
                <a:cubicBezTo>
                  <a:pt x="7830" y="1806"/>
                  <a:pt x="7858" y="947"/>
                  <a:pt x="7582" y="844"/>
                </a:cubicBezTo>
                <a:cubicBezTo>
                  <a:pt x="7171" y="690"/>
                  <a:pt x="5434" y="327"/>
                  <a:pt x="5185" y="275"/>
                </a:cubicBezTo>
                <a:cubicBezTo>
                  <a:pt x="4937" y="224"/>
                  <a:pt x="4613" y="1702"/>
                  <a:pt x="4273" y="1634"/>
                </a:cubicBezTo>
                <a:cubicBezTo>
                  <a:pt x="3932" y="1582"/>
                  <a:pt x="3326" y="620"/>
                  <a:pt x="2845" y="259"/>
                </a:cubicBezTo>
                <a:cubicBezTo>
                  <a:pt x="2677" y="139"/>
                  <a:pt x="2285" y="-18"/>
                  <a:pt x="1812" y="1"/>
                </a:cubicBezTo>
                <a:close/>
                <a:moveTo>
                  <a:pt x="6673" y="3320"/>
                </a:moveTo>
                <a:cubicBezTo>
                  <a:pt x="6830" y="3320"/>
                  <a:pt x="6955" y="3713"/>
                  <a:pt x="6955" y="4211"/>
                </a:cubicBezTo>
                <a:cubicBezTo>
                  <a:pt x="6955" y="4709"/>
                  <a:pt x="6824" y="5103"/>
                  <a:pt x="6673" y="5103"/>
                </a:cubicBezTo>
                <a:cubicBezTo>
                  <a:pt x="6516" y="5103"/>
                  <a:pt x="6392" y="4709"/>
                  <a:pt x="6392" y="4211"/>
                </a:cubicBezTo>
                <a:cubicBezTo>
                  <a:pt x="6392" y="3713"/>
                  <a:pt x="6516" y="3320"/>
                  <a:pt x="6673" y="3320"/>
                </a:cubicBezTo>
                <a:close/>
                <a:moveTo>
                  <a:pt x="3455" y="4297"/>
                </a:moveTo>
                <a:cubicBezTo>
                  <a:pt x="4985" y="4400"/>
                  <a:pt x="3433" y="18165"/>
                  <a:pt x="2346" y="16824"/>
                </a:cubicBezTo>
                <a:cubicBezTo>
                  <a:pt x="1573" y="15862"/>
                  <a:pt x="2244" y="14162"/>
                  <a:pt x="2466" y="11052"/>
                </a:cubicBezTo>
                <a:cubicBezTo>
                  <a:pt x="2698" y="7736"/>
                  <a:pt x="2070" y="4211"/>
                  <a:pt x="3455" y="4297"/>
                </a:cubicBezTo>
                <a:close/>
                <a:moveTo>
                  <a:pt x="5716" y="7116"/>
                </a:moveTo>
                <a:cubicBezTo>
                  <a:pt x="5873" y="7116"/>
                  <a:pt x="5997" y="7509"/>
                  <a:pt x="5997" y="8007"/>
                </a:cubicBezTo>
                <a:cubicBezTo>
                  <a:pt x="5997" y="8506"/>
                  <a:pt x="5873" y="8904"/>
                  <a:pt x="5716" y="8904"/>
                </a:cubicBezTo>
                <a:cubicBezTo>
                  <a:pt x="5559" y="8904"/>
                  <a:pt x="5435" y="8506"/>
                  <a:pt x="5435" y="8007"/>
                </a:cubicBezTo>
                <a:cubicBezTo>
                  <a:pt x="5435" y="7509"/>
                  <a:pt x="5559" y="7116"/>
                  <a:pt x="5716" y="7116"/>
                </a:cubicBezTo>
                <a:close/>
                <a:moveTo>
                  <a:pt x="5435" y="12217"/>
                </a:moveTo>
                <a:cubicBezTo>
                  <a:pt x="5592" y="12217"/>
                  <a:pt x="5716" y="12616"/>
                  <a:pt x="5716" y="13114"/>
                </a:cubicBezTo>
                <a:cubicBezTo>
                  <a:pt x="5716" y="13612"/>
                  <a:pt x="5587" y="14005"/>
                  <a:pt x="5435" y="14005"/>
                </a:cubicBezTo>
                <a:cubicBezTo>
                  <a:pt x="5279" y="14005"/>
                  <a:pt x="5153" y="13612"/>
                  <a:pt x="5153" y="13114"/>
                </a:cubicBezTo>
                <a:cubicBezTo>
                  <a:pt x="5153" y="12616"/>
                  <a:pt x="5279" y="12217"/>
                  <a:pt x="5435" y="12217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19852261" y="6311285"/>
            <a:ext cx="232303" cy="143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96" h="20892" extrusionOk="0">
                <a:moveTo>
                  <a:pt x="17696" y="0"/>
                </a:moveTo>
                <a:cubicBezTo>
                  <a:pt x="-3904" y="2643"/>
                  <a:pt x="338" y="10633"/>
                  <a:pt x="338" y="11964"/>
                </a:cubicBezTo>
                <a:cubicBezTo>
                  <a:pt x="9728" y="12288"/>
                  <a:pt x="10299" y="13240"/>
                  <a:pt x="9149" y="14164"/>
                </a:cubicBezTo>
                <a:cubicBezTo>
                  <a:pt x="8000" y="15089"/>
                  <a:pt x="7454" y="17067"/>
                  <a:pt x="8576" y="18044"/>
                </a:cubicBezTo>
                <a:cubicBezTo>
                  <a:pt x="9726" y="19020"/>
                  <a:pt x="8711" y="19020"/>
                  <a:pt x="5317" y="19537"/>
                </a:cubicBezTo>
                <a:cubicBezTo>
                  <a:pt x="8164" y="21600"/>
                  <a:pt x="17696" y="20895"/>
                  <a:pt x="17696" y="20107"/>
                </a:cubicBezTo>
                <a:cubicBezTo>
                  <a:pt x="17696" y="20107"/>
                  <a:pt x="17696" y="3348"/>
                  <a:pt x="17696" y="0"/>
                </a:cubicBezTo>
                <a:close/>
                <a:moveTo>
                  <a:pt x="12383" y="19371"/>
                </a:moveTo>
                <a:cubicBezTo>
                  <a:pt x="13369" y="19371"/>
                  <a:pt x="14137" y="19522"/>
                  <a:pt x="14137" y="19705"/>
                </a:cubicBezTo>
                <a:cubicBezTo>
                  <a:pt x="14164" y="19888"/>
                  <a:pt x="13369" y="20040"/>
                  <a:pt x="12383" y="20040"/>
                </a:cubicBezTo>
                <a:cubicBezTo>
                  <a:pt x="11398" y="20040"/>
                  <a:pt x="10629" y="19888"/>
                  <a:pt x="10629" y="19705"/>
                </a:cubicBezTo>
                <a:cubicBezTo>
                  <a:pt x="10629" y="19517"/>
                  <a:pt x="11425" y="19371"/>
                  <a:pt x="12383" y="19371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20465894" y="6311285"/>
            <a:ext cx="232304" cy="143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96" h="20892" extrusionOk="0">
                <a:moveTo>
                  <a:pt x="17696" y="0"/>
                </a:moveTo>
                <a:cubicBezTo>
                  <a:pt x="-3904" y="2643"/>
                  <a:pt x="338" y="10633"/>
                  <a:pt x="338" y="11964"/>
                </a:cubicBezTo>
                <a:cubicBezTo>
                  <a:pt x="9728" y="12288"/>
                  <a:pt x="10299" y="13240"/>
                  <a:pt x="9149" y="14164"/>
                </a:cubicBezTo>
                <a:cubicBezTo>
                  <a:pt x="8000" y="15089"/>
                  <a:pt x="7454" y="17067"/>
                  <a:pt x="8576" y="18044"/>
                </a:cubicBezTo>
                <a:cubicBezTo>
                  <a:pt x="9726" y="19020"/>
                  <a:pt x="8711" y="19020"/>
                  <a:pt x="5317" y="19537"/>
                </a:cubicBezTo>
                <a:cubicBezTo>
                  <a:pt x="8164" y="21600"/>
                  <a:pt x="17696" y="20895"/>
                  <a:pt x="17696" y="20107"/>
                </a:cubicBezTo>
                <a:cubicBezTo>
                  <a:pt x="17696" y="20107"/>
                  <a:pt x="17696" y="3348"/>
                  <a:pt x="17696" y="0"/>
                </a:cubicBezTo>
                <a:close/>
                <a:moveTo>
                  <a:pt x="12383" y="19371"/>
                </a:moveTo>
                <a:cubicBezTo>
                  <a:pt x="13369" y="19371"/>
                  <a:pt x="14137" y="19522"/>
                  <a:pt x="14137" y="19705"/>
                </a:cubicBezTo>
                <a:cubicBezTo>
                  <a:pt x="14164" y="19888"/>
                  <a:pt x="13369" y="20040"/>
                  <a:pt x="12383" y="20040"/>
                </a:cubicBezTo>
                <a:cubicBezTo>
                  <a:pt x="11398" y="20040"/>
                  <a:pt x="10629" y="19888"/>
                  <a:pt x="10629" y="19705"/>
                </a:cubicBezTo>
                <a:cubicBezTo>
                  <a:pt x="10629" y="19517"/>
                  <a:pt x="11425" y="19371"/>
                  <a:pt x="12383" y="19371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1528492" y="7767968"/>
            <a:ext cx="1974504" cy="110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双向光闸</a:t>
            </a:r>
          </a:p>
        </p:txBody>
      </p:sp>
      <p:pic>
        <p:nvPicPr>
          <p:cNvPr id="415" name="图片 414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138" y="3913807"/>
            <a:ext cx="3020024" cy="1952697"/>
          </a:xfrm>
          <a:prstGeom prst="rect">
            <a:avLst/>
          </a:prstGeom>
        </p:spPr>
      </p:pic>
      <p:pic>
        <p:nvPicPr>
          <p:cNvPr id="417" name="图片 416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097656" y="7820317"/>
            <a:ext cx="9396371" cy="76201"/>
          </a:xfrm>
          <a:prstGeom prst="rect">
            <a:avLst/>
          </a:prstGeom>
        </p:spPr>
      </p:pic>
      <p:sp>
        <p:nvSpPr>
          <p:cNvPr id="419" name="Shape 419"/>
          <p:cNvSpPr/>
          <p:nvPr/>
        </p:nvSpPr>
        <p:spPr>
          <a:xfrm>
            <a:off x="11813368" y="7467952"/>
            <a:ext cx="1519156" cy="47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9788" y="1"/>
                </a:moveTo>
                <a:cubicBezTo>
                  <a:pt x="20261" y="21"/>
                  <a:pt x="20817" y="215"/>
                  <a:pt x="21314" y="791"/>
                </a:cubicBezTo>
                <a:cubicBezTo>
                  <a:pt x="21401" y="1615"/>
                  <a:pt x="21477" y="3110"/>
                  <a:pt x="21477" y="3110"/>
                </a:cubicBezTo>
                <a:cubicBezTo>
                  <a:pt x="20422" y="3574"/>
                  <a:pt x="20314" y="5912"/>
                  <a:pt x="20633" y="7734"/>
                </a:cubicBezTo>
                <a:cubicBezTo>
                  <a:pt x="20958" y="9538"/>
                  <a:pt x="21076" y="13522"/>
                  <a:pt x="20887" y="15584"/>
                </a:cubicBezTo>
                <a:cubicBezTo>
                  <a:pt x="20638" y="18265"/>
                  <a:pt x="21600" y="19107"/>
                  <a:pt x="21600" y="19107"/>
                </a:cubicBezTo>
                <a:lnTo>
                  <a:pt x="21406" y="21104"/>
                </a:lnTo>
                <a:cubicBezTo>
                  <a:pt x="21406" y="21104"/>
                  <a:pt x="19761" y="20432"/>
                  <a:pt x="18490" y="20019"/>
                </a:cubicBezTo>
                <a:cubicBezTo>
                  <a:pt x="17841" y="19813"/>
                  <a:pt x="17473" y="18919"/>
                  <a:pt x="17084" y="17458"/>
                </a:cubicBezTo>
                <a:lnTo>
                  <a:pt x="16560" y="21582"/>
                </a:lnTo>
                <a:lnTo>
                  <a:pt x="16241" y="19708"/>
                </a:lnTo>
                <a:lnTo>
                  <a:pt x="16132" y="21276"/>
                </a:lnTo>
                <a:lnTo>
                  <a:pt x="15813" y="19402"/>
                </a:lnTo>
                <a:lnTo>
                  <a:pt x="15705" y="20964"/>
                </a:lnTo>
                <a:lnTo>
                  <a:pt x="15387" y="19090"/>
                </a:lnTo>
                <a:lnTo>
                  <a:pt x="15279" y="20653"/>
                </a:lnTo>
                <a:lnTo>
                  <a:pt x="14959" y="18784"/>
                </a:lnTo>
                <a:lnTo>
                  <a:pt x="14851" y="20347"/>
                </a:lnTo>
                <a:lnTo>
                  <a:pt x="14532" y="18473"/>
                </a:lnTo>
                <a:lnTo>
                  <a:pt x="14424" y="20036"/>
                </a:lnTo>
                <a:lnTo>
                  <a:pt x="14104" y="18162"/>
                </a:lnTo>
                <a:lnTo>
                  <a:pt x="13996" y="19729"/>
                </a:lnTo>
                <a:lnTo>
                  <a:pt x="13677" y="17855"/>
                </a:lnTo>
                <a:lnTo>
                  <a:pt x="13568" y="19418"/>
                </a:lnTo>
                <a:lnTo>
                  <a:pt x="13251" y="17544"/>
                </a:lnTo>
                <a:lnTo>
                  <a:pt x="13143" y="19107"/>
                </a:lnTo>
                <a:lnTo>
                  <a:pt x="12823" y="17238"/>
                </a:lnTo>
                <a:lnTo>
                  <a:pt x="12715" y="18801"/>
                </a:lnTo>
                <a:lnTo>
                  <a:pt x="12395" y="16927"/>
                </a:lnTo>
                <a:lnTo>
                  <a:pt x="12287" y="18489"/>
                </a:lnTo>
                <a:lnTo>
                  <a:pt x="11968" y="16615"/>
                </a:lnTo>
                <a:lnTo>
                  <a:pt x="11860" y="18183"/>
                </a:lnTo>
                <a:lnTo>
                  <a:pt x="11540" y="16309"/>
                </a:lnTo>
                <a:lnTo>
                  <a:pt x="11432" y="17872"/>
                </a:lnTo>
                <a:lnTo>
                  <a:pt x="11114" y="15998"/>
                </a:lnTo>
                <a:lnTo>
                  <a:pt x="11006" y="17560"/>
                </a:lnTo>
                <a:lnTo>
                  <a:pt x="10687" y="15691"/>
                </a:lnTo>
                <a:lnTo>
                  <a:pt x="10579" y="17254"/>
                </a:lnTo>
                <a:lnTo>
                  <a:pt x="10259" y="15380"/>
                </a:lnTo>
                <a:lnTo>
                  <a:pt x="10151" y="16943"/>
                </a:lnTo>
                <a:lnTo>
                  <a:pt x="9832" y="15069"/>
                </a:lnTo>
                <a:lnTo>
                  <a:pt x="9723" y="16637"/>
                </a:lnTo>
                <a:lnTo>
                  <a:pt x="9404" y="14763"/>
                </a:lnTo>
                <a:lnTo>
                  <a:pt x="9296" y="16325"/>
                </a:lnTo>
                <a:lnTo>
                  <a:pt x="8978" y="14451"/>
                </a:lnTo>
                <a:lnTo>
                  <a:pt x="8870" y="16014"/>
                </a:lnTo>
                <a:lnTo>
                  <a:pt x="8550" y="14145"/>
                </a:lnTo>
                <a:lnTo>
                  <a:pt x="8442" y="15708"/>
                </a:lnTo>
                <a:lnTo>
                  <a:pt x="8123" y="13834"/>
                </a:lnTo>
                <a:lnTo>
                  <a:pt x="8015" y="15396"/>
                </a:lnTo>
                <a:lnTo>
                  <a:pt x="7695" y="13522"/>
                </a:lnTo>
                <a:lnTo>
                  <a:pt x="7587" y="15090"/>
                </a:lnTo>
                <a:lnTo>
                  <a:pt x="7268" y="13216"/>
                </a:lnTo>
                <a:lnTo>
                  <a:pt x="7159" y="14779"/>
                </a:lnTo>
                <a:lnTo>
                  <a:pt x="6842" y="12905"/>
                </a:lnTo>
                <a:lnTo>
                  <a:pt x="6734" y="14467"/>
                </a:lnTo>
                <a:lnTo>
                  <a:pt x="6414" y="12599"/>
                </a:lnTo>
                <a:lnTo>
                  <a:pt x="6306" y="14161"/>
                </a:lnTo>
                <a:lnTo>
                  <a:pt x="5986" y="12287"/>
                </a:lnTo>
                <a:lnTo>
                  <a:pt x="5878" y="13850"/>
                </a:lnTo>
                <a:lnTo>
                  <a:pt x="5559" y="11976"/>
                </a:lnTo>
                <a:lnTo>
                  <a:pt x="5451" y="13544"/>
                </a:lnTo>
                <a:lnTo>
                  <a:pt x="5131" y="11670"/>
                </a:lnTo>
                <a:lnTo>
                  <a:pt x="5023" y="13232"/>
                </a:lnTo>
                <a:lnTo>
                  <a:pt x="4705" y="11358"/>
                </a:lnTo>
                <a:lnTo>
                  <a:pt x="4597" y="12921"/>
                </a:lnTo>
                <a:lnTo>
                  <a:pt x="4278" y="11052"/>
                </a:lnTo>
                <a:lnTo>
                  <a:pt x="4170" y="12615"/>
                </a:lnTo>
                <a:lnTo>
                  <a:pt x="3850" y="10741"/>
                </a:lnTo>
                <a:lnTo>
                  <a:pt x="3742" y="12303"/>
                </a:lnTo>
                <a:lnTo>
                  <a:pt x="3423" y="10429"/>
                </a:lnTo>
                <a:lnTo>
                  <a:pt x="3314" y="11997"/>
                </a:lnTo>
                <a:lnTo>
                  <a:pt x="2995" y="10123"/>
                </a:lnTo>
                <a:lnTo>
                  <a:pt x="2887" y="11686"/>
                </a:lnTo>
                <a:lnTo>
                  <a:pt x="2569" y="9812"/>
                </a:lnTo>
                <a:lnTo>
                  <a:pt x="2461" y="11374"/>
                </a:lnTo>
                <a:lnTo>
                  <a:pt x="2141" y="9506"/>
                </a:lnTo>
                <a:lnTo>
                  <a:pt x="2033" y="11068"/>
                </a:lnTo>
                <a:lnTo>
                  <a:pt x="1714" y="9194"/>
                </a:lnTo>
                <a:lnTo>
                  <a:pt x="1606" y="10757"/>
                </a:lnTo>
                <a:lnTo>
                  <a:pt x="1286" y="8883"/>
                </a:lnTo>
                <a:lnTo>
                  <a:pt x="1178" y="10451"/>
                </a:lnTo>
                <a:lnTo>
                  <a:pt x="859" y="8577"/>
                </a:lnTo>
                <a:lnTo>
                  <a:pt x="750" y="10139"/>
                </a:lnTo>
                <a:lnTo>
                  <a:pt x="433" y="8265"/>
                </a:lnTo>
                <a:lnTo>
                  <a:pt x="325" y="9828"/>
                </a:lnTo>
                <a:lnTo>
                  <a:pt x="37" y="8421"/>
                </a:lnTo>
                <a:lnTo>
                  <a:pt x="0" y="7701"/>
                </a:lnTo>
                <a:lnTo>
                  <a:pt x="32" y="5983"/>
                </a:lnTo>
                <a:cubicBezTo>
                  <a:pt x="48" y="5090"/>
                  <a:pt x="270" y="4381"/>
                  <a:pt x="551" y="4329"/>
                </a:cubicBezTo>
                <a:lnTo>
                  <a:pt x="13770" y="1806"/>
                </a:lnTo>
                <a:cubicBezTo>
                  <a:pt x="13770" y="1806"/>
                  <a:pt x="13742" y="947"/>
                  <a:pt x="14018" y="844"/>
                </a:cubicBezTo>
                <a:cubicBezTo>
                  <a:pt x="14429" y="690"/>
                  <a:pt x="16166" y="327"/>
                  <a:pt x="16415" y="275"/>
                </a:cubicBezTo>
                <a:cubicBezTo>
                  <a:pt x="16663" y="224"/>
                  <a:pt x="16987" y="1702"/>
                  <a:pt x="17327" y="1634"/>
                </a:cubicBezTo>
                <a:cubicBezTo>
                  <a:pt x="17668" y="1582"/>
                  <a:pt x="18274" y="620"/>
                  <a:pt x="18755" y="259"/>
                </a:cubicBezTo>
                <a:cubicBezTo>
                  <a:pt x="18923" y="139"/>
                  <a:pt x="19315" y="-18"/>
                  <a:pt x="19788" y="1"/>
                </a:cubicBezTo>
                <a:close/>
                <a:moveTo>
                  <a:pt x="14927" y="3320"/>
                </a:moveTo>
                <a:cubicBezTo>
                  <a:pt x="14770" y="3320"/>
                  <a:pt x="14645" y="3713"/>
                  <a:pt x="14645" y="4211"/>
                </a:cubicBezTo>
                <a:cubicBezTo>
                  <a:pt x="14645" y="4709"/>
                  <a:pt x="14776" y="5103"/>
                  <a:pt x="14927" y="5103"/>
                </a:cubicBezTo>
                <a:cubicBezTo>
                  <a:pt x="15084" y="5103"/>
                  <a:pt x="15208" y="4709"/>
                  <a:pt x="15208" y="4211"/>
                </a:cubicBezTo>
                <a:cubicBezTo>
                  <a:pt x="15208" y="3713"/>
                  <a:pt x="15084" y="3320"/>
                  <a:pt x="14927" y="3320"/>
                </a:cubicBezTo>
                <a:close/>
                <a:moveTo>
                  <a:pt x="18145" y="4297"/>
                </a:moveTo>
                <a:cubicBezTo>
                  <a:pt x="16615" y="4400"/>
                  <a:pt x="18167" y="18165"/>
                  <a:pt x="19254" y="16824"/>
                </a:cubicBezTo>
                <a:cubicBezTo>
                  <a:pt x="20027" y="15862"/>
                  <a:pt x="19356" y="14162"/>
                  <a:pt x="19134" y="11052"/>
                </a:cubicBezTo>
                <a:cubicBezTo>
                  <a:pt x="18902" y="7736"/>
                  <a:pt x="19530" y="4211"/>
                  <a:pt x="18145" y="4297"/>
                </a:cubicBezTo>
                <a:close/>
                <a:moveTo>
                  <a:pt x="15884" y="7116"/>
                </a:moveTo>
                <a:cubicBezTo>
                  <a:pt x="15727" y="7116"/>
                  <a:pt x="15603" y="7509"/>
                  <a:pt x="15603" y="8007"/>
                </a:cubicBezTo>
                <a:cubicBezTo>
                  <a:pt x="15603" y="8506"/>
                  <a:pt x="15727" y="8904"/>
                  <a:pt x="15884" y="8904"/>
                </a:cubicBezTo>
                <a:cubicBezTo>
                  <a:pt x="16041" y="8904"/>
                  <a:pt x="16165" y="8506"/>
                  <a:pt x="16165" y="8007"/>
                </a:cubicBezTo>
                <a:cubicBezTo>
                  <a:pt x="16165" y="7509"/>
                  <a:pt x="16041" y="7116"/>
                  <a:pt x="15884" y="7116"/>
                </a:cubicBezTo>
                <a:close/>
                <a:moveTo>
                  <a:pt x="16165" y="12217"/>
                </a:moveTo>
                <a:cubicBezTo>
                  <a:pt x="16008" y="12217"/>
                  <a:pt x="15884" y="12616"/>
                  <a:pt x="15884" y="13114"/>
                </a:cubicBezTo>
                <a:cubicBezTo>
                  <a:pt x="15884" y="13612"/>
                  <a:pt x="16013" y="14005"/>
                  <a:pt x="16165" y="14005"/>
                </a:cubicBezTo>
                <a:cubicBezTo>
                  <a:pt x="16321" y="14005"/>
                  <a:pt x="16447" y="13612"/>
                  <a:pt x="16447" y="13114"/>
                </a:cubicBezTo>
                <a:cubicBezTo>
                  <a:pt x="16447" y="12616"/>
                  <a:pt x="16321" y="12217"/>
                  <a:pt x="16165" y="12217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0" name="图片 41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0178" y="3913807"/>
            <a:ext cx="3020024" cy="1952697"/>
          </a:xfrm>
          <a:prstGeom prst="rect">
            <a:avLst/>
          </a:prstGeom>
        </p:spPr>
      </p:pic>
      <p:pic>
        <p:nvPicPr>
          <p:cNvPr id="422" name="图片 42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390" y="6124331"/>
            <a:ext cx="3020024" cy="1952697"/>
          </a:xfrm>
          <a:prstGeom prst="rect">
            <a:avLst/>
          </a:prstGeom>
        </p:spPr>
      </p:pic>
      <p:pic>
        <p:nvPicPr>
          <p:cNvPr id="424" name="图片 42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2430" y="6124331"/>
            <a:ext cx="3020024" cy="1952697"/>
          </a:xfrm>
          <a:prstGeom prst="rect">
            <a:avLst/>
          </a:prstGeom>
        </p:spPr>
      </p:pic>
      <p:pic>
        <p:nvPicPr>
          <p:cNvPr id="426" name="图片 42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1628" y="3916645"/>
            <a:ext cx="3020024" cy="1952697"/>
          </a:xfrm>
          <a:prstGeom prst="rect">
            <a:avLst/>
          </a:prstGeom>
        </p:spPr>
      </p:pic>
      <p:pic>
        <p:nvPicPr>
          <p:cNvPr id="428" name="图片 42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880" y="6127170"/>
            <a:ext cx="3020024" cy="1952697"/>
          </a:xfrm>
          <a:prstGeom prst="rect">
            <a:avLst/>
          </a:prstGeom>
        </p:spPr>
      </p:pic>
      <p:pic>
        <p:nvPicPr>
          <p:cNvPr id="430" name="图片 42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880" y="8337694"/>
            <a:ext cx="3020024" cy="1952697"/>
          </a:xfrm>
          <a:prstGeom prst="rect">
            <a:avLst/>
          </a:prstGeom>
        </p:spPr>
      </p:pic>
      <p:pic>
        <p:nvPicPr>
          <p:cNvPr id="432" name="图片 43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6132" y="10548219"/>
            <a:ext cx="3020023" cy="1952697"/>
          </a:xfrm>
          <a:prstGeom prst="rect">
            <a:avLst/>
          </a:prstGeom>
        </p:spPr>
      </p:pic>
      <p:pic>
        <p:nvPicPr>
          <p:cNvPr id="434" name="图片 43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8189" y="3919087"/>
            <a:ext cx="3020024" cy="1952697"/>
          </a:xfrm>
          <a:prstGeom prst="rect">
            <a:avLst/>
          </a:prstGeom>
        </p:spPr>
      </p:pic>
      <p:pic>
        <p:nvPicPr>
          <p:cNvPr id="436" name="图片 43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0441" y="6129611"/>
            <a:ext cx="3020024" cy="1952697"/>
          </a:xfrm>
          <a:prstGeom prst="rect">
            <a:avLst/>
          </a:prstGeom>
        </p:spPr>
      </p:pic>
      <p:pic>
        <p:nvPicPr>
          <p:cNvPr id="438" name="图片 43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0441" y="8340136"/>
            <a:ext cx="3020024" cy="1952697"/>
          </a:xfrm>
          <a:prstGeom prst="rect">
            <a:avLst/>
          </a:prstGeom>
        </p:spPr>
      </p:pic>
      <p:pic>
        <p:nvPicPr>
          <p:cNvPr id="440" name="图片 43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2691" y="10550661"/>
            <a:ext cx="3020024" cy="1952697"/>
          </a:xfrm>
          <a:prstGeom prst="rect">
            <a:avLst/>
          </a:prstGeom>
        </p:spPr>
      </p:pic>
      <p:pic>
        <p:nvPicPr>
          <p:cNvPr id="442" name="图片 44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7660" y="3916645"/>
            <a:ext cx="3020023" cy="1952697"/>
          </a:xfrm>
          <a:prstGeom prst="rect">
            <a:avLst/>
          </a:prstGeom>
        </p:spPr>
      </p:pic>
      <p:pic>
        <p:nvPicPr>
          <p:cNvPr id="444" name="图片 44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0038" y="3916645"/>
            <a:ext cx="3020023" cy="1952697"/>
          </a:xfrm>
          <a:prstGeom prst="rect">
            <a:avLst/>
          </a:prstGeom>
        </p:spPr>
      </p:pic>
      <p:sp>
        <p:nvSpPr>
          <p:cNvPr id="446" name="Shape 446"/>
          <p:cNvSpPr/>
          <p:nvPr/>
        </p:nvSpPr>
        <p:spPr>
          <a:xfrm>
            <a:off x="839592" y="403197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公众服务区</a:t>
            </a:r>
          </a:p>
        </p:txBody>
      </p:sp>
      <p:sp>
        <p:nvSpPr>
          <p:cNvPr id="447" name="Shape 447"/>
          <p:cNvSpPr/>
          <p:nvPr/>
        </p:nvSpPr>
        <p:spPr>
          <a:xfrm>
            <a:off x="4092026" y="4057374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数据采集区</a:t>
            </a:r>
          </a:p>
        </p:txBody>
      </p:sp>
      <p:sp>
        <p:nvSpPr>
          <p:cNvPr id="448" name="Shape 448"/>
          <p:cNvSpPr/>
          <p:nvPr/>
        </p:nvSpPr>
        <p:spPr>
          <a:xfrm>
            <a:off x="839592" y="6156081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信息识别区</a:t>
            </a:r>
          </a:p>
        </p:txBody>
      </p:sp>
      <p:sp>
        <p:nvSpPr>
          <p:cNvPr id="449" name="Shape 449"/>
          <p:cNvSpPr/>
          <p:nvPr/>
        </p:nvSpPr>
        <p:spPr>
          <a:xfrm>
            <a:off x="4116529" y="6156081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分析数据区</a:t>
            </a:r>
          </a:p>
        </p:txBody>
      </p:sp>
      <p:sp>
        <p:nvSpPr>
          <p:cNvPr id="450" name="Shape 450"/>
          <p:cNvSpPr/>
          <p:nvPr/>
        </p:nvSpPr>
        <p:spPr>
          <a:xfrm>
            <a:off x="8681473" y="40766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管理服务区</a:t>
            </a:r>
          </a:p>
        </p:txBody>
      </p:sp>
      <p:sp>
        <p:nvSpPr>
          <p:cNvPr id="451" name="Shape 451"/>
          <p:cNvSpPr/>
          <p:nvPr/>
        </p:nvSpPr>
        <p:spPr>
          <a:xfrm>
            <a:off x="8681473" y="6175355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业务工作区</a:t>
            </a:r>
          </a:p>
        </p:txBody>
      </p:sp>
      <p:sp>
        <p:nvSpPr>
          <p:cNvPr id="452" name="Shape 452"/>
          <p:cNvSpPr/>
          <p:nvPr/>
        </p:nvSpPr>
        <p:spPr>
          <a:xfrm>
            <a:off x="8719878" y="839484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安全运维区</a:t>
            </a:r>
          </a:p>
        </p:txBody>
      </p:sp>
      <p:sp>
        <p:nvSpPr>
          <p:cNvPr id="453" name="Shape 453"/>
          <p:cNvSpPr/>
          <p:nvPr/>
        </p:nvSpPr>
        <p:spPr>
          <a:xfrm>
            <a:off x="8719878" y="10569753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业务支撑区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82691" y="4066587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专用服务区</a:t>
            </a:r>
          </a:p>
        </p:txBody>
      </p:sp>
      <p:sp>
        <p:nvSpPr>
          <p:cNvPr id="455" name="Shape 455"/>
          <p:cNvSpPr/>
          <p:nvPr/>
        </p:nvSpPr>
        <p:spPr>
          <a:xfrm>
            <a:off x="13582691" y="6203394"/>
            <a:ext cx="284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专用数据区</a:t>
            </a:r>
          </a:p>
        </p:txBody>
      </p:sp>
      <p:sp>
        <p:nvSpPr>
          <p:cNvPr id="456" name="Shape 456"/>
          <p:cNvSpPr/>
          <p:nvPr/>
        </p:nvSpPr>
        <p:spPr>
          <a:xfrm>
            <a:off x="13621097" y="842288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专用工作区</a:t>
            </a:r>
          </a:p>
        </p:txBody>
      </p:sp>
      <p:sp>
        <p:nvSpPr>
          <p:cNvPr id="457" name="Shape 457"/>
          <p:cNvSpPr/>
          <p:nvPr/>
        </p:nvSpPr>
        <p:spPr>
          <a:xfrm>
            <a:off x="13621097" y="10597792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专用支撑区</a:t>
            </a:r>
          </a:p>
        </p:txBody>
      </p:sp>
      <p:sp>
        <p:nvSpPr>
          <p:cNvPr id="458" name="Shape 458"/>
          <p:cNvSpPr/>
          <p:nvPr/>
        </p:nvSpPr>
        <p:spPr>
          <a:xfrm>
            <a:off x="16909910" y="40639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专用运维区</a:t>
            </a:r>
          </a:p>
        </p:txBody>
      </p:sp>
      <p:sp>
        <p:nvSpPr>
          <p:cNvPr id="459" name="Shape 459"/>
          <p:cNvSpPr/>
          <p:nvPr/>
        </p:nvSpPr>
        <p:spPr>
          <a:xfrm>
            <a:off x="20928288" y="406394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涉密工作区</a:t>
            </a:r>
          </a:p>
        </p:txBody>
      </p:sp>
      <p:sp>
        <p:nvSpPr>
          <p:cNvPr id="460" name="Shape 460"/>
          <p:cNvSpPr/>
          <p:nvPr/>
        </p:nvSpPr>
        <p:spPr>
          <a:xfrm>
            <a:off x="7808805" y="2230538"/>
            <a:ext cx="14720197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61" name="Shape 461"/>
          <p:cNvSpPr/>
          <p:nvPr/>
        </p:nvSpPr>
        <p:spPr>
          <a:xfrm flipH="1" flipV="1">
            <a:off x="2187468" y="2637070"/>
            <a:ext cx="5547529" cy="1"/>
          </a:xfrm>
          <a:prstGeom prst="line">
            <a:avLst/>
          </a:prstGeom>
          <a:ln w="38100">
            <a:solidFill>
              <a:schemeClr val="accent1">
                <a:hueOff val="550649"/>
                <a:satOff val="22840"/>
                <a:lumOff val="-37254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4990466" y="2566434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IDC机房</a:t>
            </a:r>
          </a:p>
        </p:txBody>
      </p:sp>
      <p:sp>
        <p:nvSpPr>
          <p:cNvPr id="463" name="Shape 463"/>
          <p:cNvSpPr/>
          <p:nvPr/>
        </p:nvSpPr>
        <p:spPr>
          <a:xfrm>
            <a:off x="7527179" y="1603158"/>
            <a:ext cx="284352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自建机房</a:t>
            </a:r>
          </a:p>
        </p:txBody>
      </p:sp>
      <p:sp>
        <p:nvSpPr>
          <p:cNvPr id="464" name="Shape 464"/>
          <p:cNvSpPr/>
          <p:nvPr/>
        </p:nvSpPr>
        <p:spPr>
          <a:xfrm>
            <a:off x="7459812" y="6665610"/>
            <a:ext cx="672059" cy="1532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197" y="0"/>
                </a:moveTo>
                <a:cubicBezTo>
                  <a:pt x="532" y="0"/>
                  <a:pt x="0" y="233"/>
                  <a:pt x="0" y="525"/>
                </a:cubicBezTo>
                <a:lnTo>
                  <a:pt x="0" y="3724"/>
                </a:lnTo>
                <a:cubicBezTo>
                  <a:pt x="0" y="3759"/>
                  <a:pt x="53" y="3783"/>
                  <a:pt x="133" y="3783"/>
                </a:cubicBezTo>
                <a:lnTo>
                  <a:pt x="21466" y="3783"/>
                </a:lnTo>
                <a:cubicBezTo>
                  <a:pt x="21533" y="3783"/>
                  <a:pt x="21600" y="3754"/>
                  <a:pt x="21587" y="3724"/>
                </a:cubicBezTo>
                <a:lnTo>
                  <a:pt x="21587" y="525"/>
                </a:lnTo>
                <a:cubicBezTo>
                  <a:pt x="21587" y="233"/>
                  <a:pt x="21055" y="0"/>
                  <a:pt x="20390" y="0"/>
                </a:cubicBezTo>
                <a:lnTo>
                  <a:pt x="1197" y="0"/>
                </a:lnTo>
                <a:close/>
                <a:moveTo>
                  <a:pt x="254" y="4133"/>
                </a:moveTo>
                <a:cubicBezTo>
                  <a:pt x="147" y="4133"/>
                  <a:pt x="92" y="4185"/>
                  <a:pt x="145" y="4226"/>
                </a:cubicBezTo>
                <a:lnTo>
                  <a:pt x="3965" y="6723"/>
                </a:lnTo>
                <a:cubicBezTo>
                  <a:pt x="3992" y="6734"/>
                  <a:pt x="4029" y="6746"/>
                  <a:pt x="4069" y="6746"/>
                </a:cubicBezTo>
                <a:lnTo>
                  <a:pt x="17530" y="6746"/>
                </a:lnTo>
                <a:cubicBezTo>
                  <a:pt x="17584" y="6746"/>
                  <a:pt x="17621" y="6734"/>
                  <a:pt x="17634" y="6723"/>
                </a:cubicBezTo>
                <a:lnTo>
                  <a:pt x="21454" y="4226"/>
                </a:lnTo>
                <a:cubicBezTo>
                  <a:pt x="21520" y="4185"/>
                  <a:pt x="21452" y="4133"/>
                  <a:pt x="21346" y="4133"/>
                </a:cubicBezTo>
                <a:lnTo>
                  <a:pt x="254" y="4133"/>
                </a:lnTo>
                <a:close/>
                <a:moveTo>
                  <a:pt x="4123" y="7120"/>
                </a:moveTo>
                <a:cubicBezTo>
                  <a:pt x="4043" y="7120"/>
                  <a:pt x="3990" y="7150"/>
                  <a:pt x="3990" y="7179"/>
                </a:cubicBezTo>
                <a:lnTo>
                  <a:pt x="3990" y="20947"/>
                </a:lnTo>
                <a:cubicBezTo>
                  <a:pt x="3990" y="21309"/>
                  <a:pt x="4656" y="21600"/>
                  <a:pt x="5494" y="21600"/>
                </a:cubicBezTo>
                <a:lnTo>
                  <a:pt x="16105" y="21600"/>
                </a:lnTo>
                <a:cubicBezTo>
                  <a:pt x="16929" y="21600"/>
                  <a:pt x="17609" y="21309"/>
                  <a:pt x="17609" y="20947"/>
                </a:cubicBezTo>
                <a:lnTo>
                  <a:pt x="17609" y="7179"/>
                </a:lnTo>
                <a:cubicBezTo>
                  <a:pt x="17609" y="7150"/>
                  <a:pt x="17543" y="7120"/>
                  <a:pt x="17476" y="7120"/>
                </a:cubicBezTo>
                <a:lnTo>
                  <a:pt x="4123" y="7120"/>
                </a:lnTo>
                <a:close/>
                <a:moveTo>
                  <a:pt x="10440" y="10219"/>
                </a:moveTo>
                <a:lnTo>
                  <a:pt x="11147" y="10219"/>
                </a:lnTo>
                <a:cubicBezTo>
                  <a:pt x="11905" y="10219"/>
                  <a:pt x="12526" y="10494"/>
                  <a:pt x="12526" y="10826"/>
                </a:cubicBezTo>
                <a:lnTo>
                  <a:pt x="12526" y="13424"/>
                </a:lnTo>
                <a:lnTo>
                  <a:pt x="12543" y="13424"/>
                </a:lnTo>
                <a:cubicBezTo>
                  <a:pt x="12543" y="13756"/>
                  <a:pt x="11917" y="14031"/>
                  <a:pt x="11159" y="14031"/>
                </a:cubicBezTo>
                <a:lnTo>
                  <a:pt x="10440" y="14031"/>
                </a:lnTo>
                <a:cubicBezTo>
                  <a:pt x="9682" y="14031"/>
                  <a:pt x="9056" y="13756"/>
                  <a:pt x="9056" y="13424"/>
                </a:cubicBezTo>
                <a:lnTo>
                  <a:pt x="9056" y="10826"/>
                </a:lnTo>
                <a:cubicBezTo>
                  <a:pt x="9056" y="10494"/>
                  <a:pt x="9682" y="10219"/>
                  <a:pt x="10440" y="10219"/>
                </a:cubicBezTo>
                <a:close/>
              </a:path>
            </a:pathLst>
          </a:custGeom>
          <a:solidFill>
            <a:schemeClr val="accent1">
              <a:hueOff val="550649"/>
              <a:satOff val="22840"/>
              <a:lumOff val="-372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19287977" y="7471629"/>
            <a:ext cx="1974505" cy="1100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物理隔离</a:t>
            </a:r>
          </a:p>
        </p:txBody>
      </p:sp>
      <p:sp>
        <p:nvSpPr>
          <p:cNvPr id="466" name="Shape 466"/>
          <p:cNvSpPr/>
          <p:nvPr/>
        </p:nvSpPr>
        <p:spPr>
          <a:xfrm>
            <a:off x="6799139" y="8006021"/>
            <a:ext cx="1974504" cy="110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r>
              <a:t>光纤直连</a:t>
            </a:r>
          </a:p>
        </p:txBody>
      </p:sp>
      <p:sp>
        <p:nvSpPr>
          <p:cNvPr id="467" name="Shape 467"/>
          <p:cNvSpPr/>
          <p:nvPr/>
        </p:nvSpPr>
        <p:spPr>
          <a:xfrm>
            <a:off x="775547" y="4700941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面向公众提供服务，剥离核心机房对体制内部接入管理服务</a:t>
            </a:r>
          </a:p>
        </p:txBody>
      </p:sp>
      <p:sp>
        <p:nvSpPr>
          <p:cNvPr id="468" name="Shape 468"/>
          <p:cNvSpPr/>
          <p:nvPr/>
        </p:nvSpPr>
        <p:spPr>
          <a:xfrm>
            <a:off x="4116634" y="4726341"/>
            <a:ext cx="2971616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面向互联网采集疆内、境内、境外等内容</a:t>
            </a:r>
          </a:p>
        </p:txBody>
      </p:sp>
      <p:sp>
        <p:nvSpPr>
          <p:cNvPr id="469" name="Shape 469"/>
          <p:cNvSpPr/>
          <p:nvPr/>
        </p:nvSpPr>
        <p:spPr>
          <a:xfrm>
            <a:off x="806698" y="6872940"/>
            <a:ext cx="2971616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用于对采集的信息进行预处理、特征处理等</a:t>
            </a:r>
          </a:p>
        </p:txBody>
      </p:sp>
      <p:sp>
        <p:nvSpPr>
          <p:cNvPr id="470" name="Shape 470"/>
          <p:cNvSpPr/>
          <p:nvPr/>
        </p:nvSpPr>
        <p:spPr>
          <a:xfrm>
            <a:off x="4116634" y="6847540"/>
            <a:ext cx="29716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采用大数据相关技术针对识别数据进行数据存储、运算等</a:t>
            </a:r>
          </a:p>
        </p:txBody>
      </p:sp>
      <p:sp>
        <p:nvSpPr>
          <p:cNvPr id="471" name="Shape 471"/>
          <p:cNvSpPr/>
          <p:nvPr/>
        </p:nvSpPr>
        <p:spPr>
          <a:xfrm>
            <a:off x="8680037" y="4726341"/>
            <a:ext cx="297161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提供VPN等加密手段提供体制内部用户接入</a:t>
            </a:r>
          </a:p>
        </p:txBody>
      </p:sp>
      <p:sp>
        <p:nvSpPr>
          <p:cNvPr id="472" name="Shape 472"/>
          <p:cNvSpPr/>
          <p:nvPr/>
        </p:nvSpPr>
        <p:spPr>
          <a:xfrm>
            <a:off x="8708342" y="6847540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面向网信办互联网监测分析业务及互联网管理类业务</a:t>
            </a:r>
          </a:p>
        </p:txBody>
      </p:sp>
      <p:sp>
        <p:nvSpPr>
          <p:cNvPr id="473" name="Shape 473"/>
          <p:cNvSpPr/>
          <p:nvPr/>
        </p:nvSpPr>
        <p:spPr>
          <a:xfrm>
            <a:off x="8708342" y="9013085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负责IDC机房业务、互联网业务相关的网络、主机、安全等运维工作</a:t>
            </a:r>
          </a:p>
        </p:txBody>
      </p:sp>
      <p:sp>
        <p:nvSpPr>
          <p:cNvPr id="474" name="Shape 474"/>
          <p:cNvSpPr/>
          <p:nvPr/>
        </p:nvSpPr>
        <p:spPr>
          <a:xfrm>
            <a:off x="8708342" y="11301514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支撑、通用管理类应用系统服务，面向内部管理及服务人员</a:t>
            </a:r>
          </a:p>
        </p:txBody>
      </p:sp>
      <p:sp>
        <p:nvSpPr>
          <p:cNvPr id="475" name="Shape 475"/>
          <p:cNvSpPr/>
          <p:nvPr/>
        </p:nvSpPr>
        <p:spPr>
          <a:xfrm>
            <a:off x="13644996" y="4690457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基于专线和加密通道提供疆内各级网信办和协同单位业务接入</a:t>
            </a:r>
          </a:p>
        </p:txBody>
      </p:sp>
      <p:sp>
        <p:nvSpPr>
          <p:cNvPr id="476" name="Shape 476"/>
          <p:cNvSpPr/>
          <p:nvPr/>
        </p:nvSpPr>
        <p:spPr>
          <a:xfrm>
            <a:off x="13608541" y="6867728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采用大数据相关技术针对有害检测、处置、指挥等数据进行数据存储、运算</a:t>
            </a:r>
          </a:p>
        </p:txBody>
      </p:sp>
      <p:sp>
        <p:nvSpPr>
          <p:cNvPr id="477" name="Shape 477"/>
          <p:cNvSpPr/>
          <p:nvPr/>
        </p:nvSpPr>
        <p:spPr>
          <a:xfrm>
            <a:off x="13633797" y="9024812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网信办请示指挥、处置等敏感非涉密数据的工作系统</a:t>
            </a:r>
          </a:p>
        </p:txBody>
      </p:sp>
      <p:sp>
        <p:nvSpPr>
          <p:cNvPr id="478" name="Shape 478"/>
          <p:cNvSpPr/>
          <p:nvPr/>
        </p:nvSpPr>
        <p:spPr>
          <a:xfrm>
            <a:off x="13644996" y="11301514"/>
            <a:ext cx="297161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支撑、通用管理类应用系统服务，面向内部管理及服务人员</a:t>
            </a:r>
          </a:p>
        </p:txBody>
      </p:sp>
      <p:sp>
        <p:nvSpPr>
          <p:cNvPr id="479" name="Shape 479"/>
          <p:cNvSpPr/>
          <p:nvPr/>
        </p:nvSpPr>
        <p:spPr>
          <a:xfrm>
            <a:off x="16964097" y="4700941"/>
            <a:ext cx="29716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负责敏感非涉密相关业务的网络、主机、安全等运维业务</a:t>
            </a:r>
          </a:p>
        </p:txBody>
      </p:sp>
      <p:sp>
        <p:nvSpPr>
          <p:cNvPr id="480" name="Shape 480"/>
          <p:cNvSpPr/>
          <p:nvPr/>
        </p:nvSpPr>
        <p:spPr>
          <a:xfrm>
            <a:off x="20928288" y="4868257"/>
            <a:ext cx="297161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机密级工作处理网络，处理内部机要等业务工作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8689</TotalTime>
  <Words>3411</Words>
  <Application>Microsoft Office PowerPoint</Application>
  <PresentationFormat>自定义</PresentationFormat>
  <Paragraphs>2037</Paragraphs>
  <Slides>68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2" baseType="lpstr">
      <vt:lpstr>Heiti SC Light</vt:lpstr>
      <vt:lpstr>Heiti SC Medium</vt:lpstr>
      <vt:lpstr>Helvetica Neue</vt:lpstr>
      <vt:lpstr>Marker Felt</vt:lpstr>
      <vt:lpstr>Songti SC Bold</vt:lpstr>
      <vt:lpstr>Songti SC Regular</vt:lpstr>
      <vt:lpstr>宋体</vt:lpstr>
      <vt:lpstr>微软雅黑</vt:lpstr>
      <vt:lpstr>Arial</vt:lpstr>
      <vt:lpstr>Calibri</vt:lpstr>
      <vt:lpstr>Century Gothic</vt:lpstr>
      <vt:lpstr>Helvetica</vt:lpstr>
      <vt:lpstr>Times</vt:lpstr>
      <vt:lpstr>GraphPaper</vt:lpstr>
      <vt:lpstr>重点业务技术评审汇报</vt:lpstr>
      <vt:lpstr>引子</vt:lpstr>
      <vt:lpstr>网信</vt:lpstr>
      <vt:lpstr>工程概况（背景）</vt:lpstr>
      <vt:lpstr>工程概况（建设范围）</vt:lpstr>
      <vt:lpstr>工程概况（进度情况）</vt:lpstr>
      <vt:lpstr>总体功能体系图</vt:lpstr>
      <vt:lpstr>总体技术路线图</vt:lpstr>
      <vt:lpstr>总体环境区域逻辑设计图</vt:lpstr>
      <vt:lpstr>总体环境区域逻辑设计图</vt:lpstr>
      <vt:lpstr>本次评审范围</vt:lpstr>
      <vt:lpstr>网上情报产品</vt:lpstr>
      <vt:lpstr>PowerPoint 演示文稿</vt:lpstr>
      <vt:lpstr>PowerPoint 演示文稿</vt:lpstr>
      <vt:lpstr>01 建设目标</vt:lpstr>
      <vt:lpstr>02 系统定位</vt:lpstr>
      <vt:lpstr>03 业务实现</vt:lpstr>
      <vt:lpstr>03 业务实现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01 体系结构</vt:lpstr>
      <vt:lpstr>01 体系结构</vt:lpstr>
      <vt:lpstr>02 技术路线（应用技术路线）</vt:lpstr>
      <vt:lpstr>02 技术路线（大数据分析技术路线）</vt:lpstr>
      <vt:lpstr>02 技术路线（爬虫技术路线）</vt:lpstr>
      <vt:lpstr>02 技术路线（人工智能技术路线）</vt:lpstr>
      <vt:lpstr>03 部署设计</vt:lpstr>
      <vt:lpstr>04 主机设计</vt:lpstr>
      <vt:lpstr>05 数据安全设计</vt:lpstr>
      <vt:lpstr>05 数据安全设计</vt:lpstr>
      <vt:lpstr>05 数据安全设计</vt:lpstr>
      <vt:lpstr>06 访问安全设计</vt:lpstr>
      <vt:lpstr>PowerPoint 演示文稿</vt:lpstr>
      <vt:lpstr>01 功能设计</vt:lpstr>
      <vt:lpstr>02 流程设计</vt:lpstr>
      <vt:lpstr>02 流程设计</vt:lpstr>
      <vt:lpstr>02 流程设计</vt:lpstr>
      <vt:lpstr>01 功能设计</vt:lpstr>
      <vt:lpstr>02 流程设计</vt:lpstr>
      <vt:lpstr>02 流程设计</vt:lpstr>
      <vt:lpstr>02 流程设计</vt:lpstr>
      <vt:lpstr>02 流程设计</vt:lpstr>
      <vt:lpstr>PowerPoint 演示文稿</vt:lpstr>
      <vt:lpstr>03 数据设计</vt:lpstr>
      <vt:lpstr>PowerPoint 演示文稿</vt:lpstr>
      <vt:lpstr>PowerPoint 演示文稿</vt:lpstr>
      <vt:lpstr>PowerPoint 演示文稿</vt:lpstr>
      <vt:lpstr>PowerPoint 演示文稿</vt:lpstr>
      <vt:lpstr>03 数据设计</vt:lpstr>
      <vt:lpstr>03 数据设计</vt:lpstr>
      <vt:lpstr>PowerPoint 演示文稿</vt:lpstr>
      <vt:lpstr>03 数据设计</vt:lpstr>
      <vt:lpstr>03 数据设计</vt:lpstr>
      <vt:lpstr>03 数据设计</vt:lpstr>
      <vt:lpstr>PowerPoint 演示文稿</vt:lpstr>
      <vt:lpstr>PowerPoint 演示文稿</vt:lpstr>
      <vt:lpstr>05 部署设计</vt:lpstr>
      <vt:lpstr>05 部署设计</vt:lpstr>
      <vt:lpstr>PowerPoint 演示文稿</vt:lpstr>
      <vt:lpstr>01 数据升级</vt:lpstr>
      <vt:lpstr>02 算法升级</vt:lpstr>
      <vt:lpstr>03 功能升级</vt:lpstr>
      <vt:lpstr>04 知识图谱融合</vt:lpstr>
      <vt:lpstr>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重点业务技术评审汇报</dc:title>
  <cp:lastModifiedBy>郭 盼盼</cp:lastModifiedBy>
  <cp:revision>6</cp:revision>
  <dcterms:modified xsi:type="dcterms:W3CDTF">2019-05-13T07:21:44Z</dcterms:modified>
</cp:coreProperties>
</file>